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9" r:id="rId2"/>
    <p:sldId id="289" r:id="rId3"/>
    <p:sldId id="290" r:id="rId4"/>
    <p:sldId id="262" r:id="rId5"/>
    <p:sldId id="292" r:id="rId6"/>
    <p:sldId id="293" r:id="rId7"/>
    <p:sldId id="294" r:id="rId8"/>
    <p:sldId id="295" r:id="rId9"/>
    <p:sldId id="279" r:id="rId10"/>
    <p:sldId id="291" r:id="rId11"/>
    <p:sldId id="297" r:id="rId12"/>
    <p:sldId id="296" r:id="rId13"/>
    <p:sldId id="282" r:id="rId14"/>
    <p:sldId id="285" r:id="rId15"/>
    <p:sldId id="28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it Béata" initials="PB" lastIdx="0" clrIdx="0">
    <p:extLst>
      <p:ext uri="{19B8F6BF-5375-455C-9EA6-DF929625EA0E}">
        <p15:presenceInfo xmlns:p15="http://schemas.microsoft.com/office/powerpoint/2012/main" userId="S-1-5-21-1232240237-3594254915-251154899-12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3B8B"/>
    <a:srgbClr val="00A8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6" autoAdjust="0"/>
    <p:restoredTop sz="79217" autoAdjust="0"/>
  </p:normalViewPr>
  <p:slideViewPr>
    <p:cSldViewPr snapToGrid="0">
      <p:cViewPr varScale="1">
        <p:scale>
          <a:sx n="90" d="100"/>
          <a:sy n="90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7E6C9-3F2E-4BA7-8D4F-B892FAA2D9CD}" type="datetimeFigureOut">
              <a:rPr lang="fr-FR" smtClean="0"/>
              <a:t>29/10/2021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7FB1E-4E40-4070-8552-EB713BA7EC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15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0B46E-9B3D-47FC-8B50-22F5F91D5620}" type="datetimeFigureOut">
              <a:rPr lang="fr-FR" smtClean="0"/>
              <a:t>29/10/2021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02B9C-7C06-4381-B505-6ACD6B537D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0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1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29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37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68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02B9C-7C06-4381-B505-6ACD6B537D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90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2B9C-7C06-4381-B505-6ACD6B537D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2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937B9-DF35-467A-B593-0293D876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365125"/>
            <a:ext cx="9762744" cy="905891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483B8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8C8D5-7014-4CB8-9115-24F7FAC03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C32ED-79B2-4DE9-84CA-D092F7F4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B6BE2-5E68-4A89-929F-D7F9CAFA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fr-FR" dirty="0"/>
              <a:t>Séminaire Automne CFA&amp;FC – 30.08.21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288BC-1DCC-44F8-9711-EB1ECB54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8A6A-C539-49E1-81E8-0CD21CA9D464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2" y="79248"/>
            <a:ext cx="1358876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3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7E3FE-C80F-44E9-906F-AB95FE1A0E50}" type="slidenum">
              <a:rPr lang="fr-FR" sz="1400" i="1" smtClean="0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fr-FR" sz="14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8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72A846-1637-46CC-BE9D-D6E86301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7B9CA6-9258-4972-A399-6EF651733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F38699-9C76-4A0A-B1BF-8FB40A152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F5F935-0445-4B43-A714-CA99E480B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Séminaire Automne CFA&amp;FC – 30.08.21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FC2C91-349C-43A1-9E08-9C8532120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E8A6A-C539-49E1-81E8-0CD21CA9D4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4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bâtiment, cité, extérieur, rivière&#10;&#10;Description générée automatiquement">
            <a:extLst>
              <a:ext uri="{FF2B5EF4-FFF2-40B4-BE49-F238E27FC236}">
                <a16:creationId xmlns:a16="http://schemas.microsoft.com/office/drawing/2014/main" id="{E28E73F8-3BE8-4D3F-857E-81CB859A5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r="1372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10" name="ZoneTexte 9"/>
          <p:cNvSpPr txBox="1"/>
          <p:nvPr/>
        </p:nvSpPr>
        <p:spPr>
          <a:xfrm>
            <a:off x="6551994" y="4996076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kern="1200" dirty="0">
                <a:solidFill>
                  <a:srgbClr val="483B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Welcome to Lyon &amp; the SEPR Centre!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rgbClr val="483B8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7DBA35-1715-4ADD-B89C-52E430217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276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455400" y="6356350"/>
            <a:ext cx="898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EE8A6A-C539-49E1-81E8-0CD21CA9D46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1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3672" y="476672"/>
            <a:ext cx="6779096" cy="490066"/>
          </a:xfrm>
        </p:spPr>
        <p:txBody>
          <a:bodyPr>
            <a:noAutofit/>
          </a:bodyPr>
          <a:lstStyle/>
          <a:p>
            <a:r>
              <a:rPr lang="fr-FR" dirty="0"/>
              <a:t>The city of Lyon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9576" y="1412777"/>
            <a:ext cx="8039236" cy="391703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83B8B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Lyon, a UNESCO World Heritage site since 1998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With a rich history spanning 2,000 years, the city of Lyon has a remarkable architectural heritage. The city has 500 hectares in the heart of town listed as a UNESCO World Heritage Site. </a:t>
            </a:r>
          </a:p>
          <a:p>
            <a:pPr marL="0" indent="0">
              <a:buNone/>
            </a:pPr>
            <a:endParaRPr lang="en-GB" sz="1600" b="1" dirty="0">
              <a:latin typeface="Calibri Light" panose="020F0302020204030204" pitchFamily="34" charset="0"/>
              <a:ea typeface="Fira Sans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rgbClr val="483B8B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Lyon, City of Gastronomy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Lyon is famous all over the world for the art of fine living, with many Michelin-star restaurants, famous chefs, typical "</a:t>
            </a:r>
            <a:r>
              <a:rPr lang="en-US" sz="1600" dirty="0" err="1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bouchon</a:t>
            </a: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" restaurants, café bistros and avant-gardist dining experiences.</a:t>
            </a:r>
          </a:p>
          <a:p>
            <a:endParaRPr lang="en-US" sz="1600" dirty="0">
              <a:latin typeface="Calibri Light" panose="020F0302020204030204" pitchFamily="34" charset="0"/>
              <a:ea typeface="Fira Sans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83B8B"/>
                </a:solidFill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Lyon, city of events</a:t>
            </a:r>
            <a:endParaRPr lang="en-US" sz="1600" dirty="0">
              <a:solidFill>
                <a:srgbClr val="483B8B"/>
              </a:solidFill>
              <a:latin typeface="Calibri Light" panose="020F0302020204030204" pitchFamily="34" charset="0"/>
              <a:ea typeface="Fira Sans"/>
              <a:cs typeface="Calibri Light" panose="020F03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Throughout the year, Lyon is alive with many events (Festival of Lights, the Contemporary Art Biennale, the Dance Biennale, the </a:t>
            </a:r>
            <a:r>
              <a:rPr lang="en-US" sz="1600" dirty="0" err="1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Nuits</a:t>
            </a: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Sonores</a:t>
            </a:r>
            <a:r>
              <a:rPr lang="en-US" sz="1600" dirty="0">
                <a:latin typeface="Calibri Light" panose="020F0302020204030204" pitchFamily="34" charset="0"/>
                <a:ea typeface="Fira Sans"/>
                <a:cs typeface="Calibri Light" panose="020F0302020204030204" pitchFamily="34" charset="0"/>
              </a:rPr>
              <a:t> all of which attract millions of visitors each year. </a:t>
            </a:r>
            <a:endParaRPr lang="fr-FR" sz="1600" dirty="0">
              <a:latin typeface="Calibri Light" panose="020F0302020204030204" pitchFamily="34" charset="0"/>
              <a:ea typeface="Fira Sans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380" y="4484501"/>
            <a:ext cx="3153012" cy="21062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509120"/>
            <a:ext cx="3168352" cy="21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1056" y="533443"/>
            <a:ext cx="9762744" cy="905891"/>
          </a:xfrm>
        </p:spPr>
        <p:txBody>
          <a:bodyPr>
            <a:normAutofit/>
          </a:bodyPr>
          <a:lstStyle/>
          <a:p>
            <a:r>
              <a:rPr lang="fr-FR" dirty="0"/>
              <a:t>Cultural </a:t>
            </a:r>
            <a:r>
              <a:rPr lang="fr-FR" dirty="0" err="1"/>
              <a:t>visits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E8A6A-C539-49E1-81E8-0CD21CA9D4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6C80D2-8DA8-45C3-816D-668D88A0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96" y="1647961"/>
            <a:ext cx="3041960" cy="19877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B100E3-F441-4F66-9E69-D1E50E9ADF96}"/>
              </a:ext>
            </a:extLst>
          </p:cNvPr>
          <p:cNvSpPr/>
          <p:nvPr/>
        </p:nvSpPr>
        <p:spPr>
          <a:xfrm>
            <a:off x="4827915" y="1678664"/>
            <a:ext cx="2008805" cy="171619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0DC37-5DD4-45C8-BC43-B77DC1DB0BE1}"/>
              </a:ext>
            </a:extLst>
          </p:cNvPr>
          <p:cNvSpPr/>
          <p:nvPr/>
        </p:nvSpPr>
        <p:spPr>
          <a:xfrm>
            <a:off x="7364086" y="1678664"/>
            <a:ext cx="2814447" cy="174016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 3" descr="Une image contenant texte, bâtiment, extérieur, rue&#10;&#10;Description générée automatiquement">
            <a:extLst>
              <a:ext uri="{FF2B5EF4-FFF2-40B4-BE49-F238E27FC236}">
                <a16:creationId xmlns:a16="http://schemas.microsoft.com/office/drawing/2014/main" id="{C44240F9-7896-4D48-8D3A-B9E4066C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41" y="3857503"/>
            <a:ext cx="5254692" cy="2259517"/>
          </a:xfrm>
          <a:prstGeom prst="rect">
            <a:avLst/>
          </a:prstGeom>
        </p:spPr>
      </p:pic>
      <p:pic>
        <p:nvPicPr>
          <p:cNvPr id="11" name="Image 10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6936060E-F477-42D6-9CB0-FAF0CAEA4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6" y="3844295"/>
            <a:ext cx="3025529" cy="22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fr-FR" dirty="0"/>
              <a:t>SERVICES PROPOSED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3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PLACEMENT  </a:t>
            </a:r>
            <a:endParaRPr lang="fr-FR" sz="13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 research and placement, 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and transfer from/to airport/bus/train station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the company on the first day 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personalized follow-up and assistance throughout the training period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and completion of administrative issues ((internship agreement, Erasmus annexes, Europass...)  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 booking </a:t>
            </a: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Certificate of Training delivered by the SEPR</a:t>
            </a:r>
          </a:p>
          <a:p>
            <a:pPr marL="0" lvl="0" indent="0">
              <a:spcAft>
                <a:spcPts val="800"/>
              </a:spcAft>
              <a:buNone/>
            </a:pPr>
            <a:endParaRPr lang="fr-FR" sz="13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300"/>
          </a:p>
        </p:txBody>
      </p:sp>
      <p:pic>
        <p:nvPicPr>
          <p:cNvPr id="5" name="Image 4" descr="Une image contenant texte, personne, intérieur, alimentation&#10;&#10;Description générée automatiquement">
            <a:extLst>
              <a:ext uri="{FF2B5EF4-FFF2-40B4-BE49-F238E27FC236}">
                <a16:creationId xmlns:a16="http://schemas.microsoft.com/office/drawing/2014/main" id="{C74AF111-5F38-4D28-B7F7-7FF52AB38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" r="-1" b="31034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9" name="Image 8" descr="Une image contenant texte, personne, intérieur, plafond&#10;&#10;Description générée automatiquement">
            <a:extLst>
              <a:ext uri="{FF2B5EF4-FFF2-40B4-BE49-F238E27FC236}">
                <a16:creationId xmlns:a16="http://schemas.microsoft.com/office/drawing/2014/main" id="{AEF73008-AC33-419C-A078-0D6028BF0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8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6734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8268" y="266797"/>
            <a:ext cx="9762744" cy="905891"/>
          </a:xfrm>
        </p:spPr>
        <p:txBody>
          <a:bodyPr>
            <a:normAutofit/>
          </a:bodyPr>
          <a:lstStyle/>
          <a:p>
            <a:r>
              <a:rPr lang="en-US"/>
              <a:t>Residence Rochaix Aralis</a:t>
            </a:r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274049" y="1993414"/>
            <a:ext cx="4746470" cy="287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u="sng">
                <a:ea typeface="Calibri" panose="020F0502020204030204" pitchFamily="34" charset="0"/>
                <a:cs typeface="Times New Roman" panose="02020603050405020304" pitchFamily="18" charset="0"/>
              </a:rPr>
              <a:t>Address:</a:t>
            </a:r>
            <a:endParaRPr lang="fr-FR" sz="1600" u="sng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ea typeface="Calibri" panose="020F0502020204030204" pitchFamily="34" charset="0"/>
                <a:cs typeface="Times New Roman" panose="02020603050405020304" pitchFamily="18" charset="0"/>
              </a:rPr>
              <a:t>10 rue Félix Rollet  </a:t>
            </a:r>
            <a:endParaRPr 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ea typeface="Calibri" panose="020F0502020204030204" pitchFamily="34" charset="0"/>
                <a:cs typeface="Times New Roman" panose="02020603050405020304" pitchFamily="18" charset="0"/>
              </a:rPr>
              <a:t>69003 LYON</a:t>
            </a:r>
            <a:endParaRPr lang="fr-FR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a typeface="Calibri" panose="020F0502020204030204" pitchFamily="34" charset="0"/>
                <a:cs typeface="Times New Roman" panose="02020603050405020304" pitchFamily="18" charset="0"/>
              </a:rPr>
              <a:t>Walking distance to the city center Place Bellecour is around 50 minutes</a:t>
            </a:r>
            <a:endParaRPr lang="fr-FR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a typeface="Calibri" panose="020F0502020204030204" pitchFamily="34" charset="0"/>
                <a:cs typeface="Times New Roman" panose="02020603050405020304" pitchFamily="18" charset="0"/>
              </a:rPr>
              <a:t>Time by Metro line D  (Lyon underground) to the Place Bellecour is 20 minutes, every 5 minutes</a:t>
            </a:r>
            <a:endParaRPr lang="fr-FR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a typeface="Calibri" panose="020F0502020204030204" pitchFamily="34" charset="0"/>
                <a:cs typeface="Times New Roman" panose="02020603050405020304" pitchFamily="18" charset="0"/>
              </a:rPr>
              <a:t>Walking distance from the residence to the Metro is 5 minutes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 can use Google Maps or Citymapper on your Smartphone</a:t>
            </a:r>
            <a:endParaRPr lang="fr-F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Image 9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79" y="144218"/>
            <a:ext cx="1621790" cy="792480"/>
          </a:xfrm>
          <a:prstGeom prst="rect">
            <a:avLst/>
          </a:prstGeom>
          <a:noFill/>
        </p:spPr>
      </p:pic>
      <p:pic>
        <p:nvPicPr>
          <p:cNvPr id="94" name="Image 9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95" y="1838875"/>
            <a:ext cx="6451374" cy="3884563"/>
          </a:xfrm>
          <a:prstGeom prst="rect">
            <a:avLst/>
          </a:prstGeom>
          <a:noFill/>
        </p:spPr>
      </p:pic>
      <p:sp>
        <p:nvSpPr>
          <p:cNvPr id="54" name="Espace réservé du numéro de diapositive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8A6A-C539-49E1-81E8-0CD21CA9D46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r="-4" b="8552"/>
          <a:stretch/>
        </p:blipFill>
        <p:spPr bwMode="auto">
          <a:xfrm>
            <a:off x="3271443" y="3535020"/>
            <a:ext cx="2596212" cy="1570828"/>
          </a:xfrm>
          <a:prstGeom prst="rect">
            <a:avLst/>
          </a:prstGeom>
          <a:noFill/>
        </p:spPr>
      </p:pic>
      <p:pic>
        <p:nvPicPr>
          <p:cNvPr id="7" name="Image 6"/>
          <p:cNvPicPr/>
          <p:nvPr/>
        </p:nvPicPr>
        <p:blipFill rotWithShape="1">
          <a:blip r:embed="rId4"/>
          <a:srcRect t="5169" r="-4" b="5876"/>
          <a:stretch/>
        </p:blipFill>
        <p:spPr>
          <a:xfrm>
            <a:off x="421458" y="1319514"/>
            <a:ext cx="2613376" cy="1677698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-1" b="20467"/>
          <a:stretch/>
        </p:blipFill>
        <p:spPr bwMode="auto">
          <a:xfrm>
            <a:off x="9181361" y="1319514"/>
            <a:ext cx="2589181" cy="1654864"/>
          </a:xfrm>
          <a:prstGeom prst="rect">
            <a:avLst/>
          </a:prstGeom>
          <a:noFill/>
        </p:spPr>
      </p:pic>
      <p:pic>
        <p:nvPicPr>
          <p:cNvPr id="22" name="Image 2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r="-1" b="35726"/>
          <a:stretch/>
        </p:blipFill>
        <p:spPr bwMode="auto">
          <a:xfrm>
            <a:off x="6306417" y="1319514"/>
            <a:ext cx="2572901" cy="1677698"/>
          </a:xfrm>
          <a:prstGeom prst="rect">
            <a:avLst/>
          </a:prstGeom>
          <a:noFill/>
        </p:spPr>
      </p:pic>
      <p:pic>
        <p:nvPicPr>
          <p:cNvPr id="19" name="Image 1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r="-1" b="45127"/>
          <a:stretch/>
        </p:blipFill>
        <p:spPr bwMode="auto">
          <a:xfrm>
            <a:off x="3319071" y="1319514"/>
            <a:ext cx="2648759" cy="1677698"/>
          </a:xfrm>
          <a:prstGeom prst="rect">
            <a:avLst/>
          </a:prstGeom>
          <a:noFill/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F6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6491653" y="3799272"/>
            <a:ext cx="5193748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483B8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Residence Rochaix Aralis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FFFF"/>
                </a:solidFill>
              </a:rPr>
              <a:t>GENERAL DESCRIPTION &amp; EQUIPMENTS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residence is made up of three buildings , two of them are accommodations for students.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Image 19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0" r="-1" b="25710"/>
          <a:stretch/>
        </p:blipFill>
        <p:spPr bwMode="auto">
          <a:xfrm>
            <a:off x="396977" y="3535020"/>
            <a:ext cx="2596212" cy="1582288"/>
          </a:xfrm>
          <a:prstGeom prst="rect">
            <a:avLst/>
          </a:prstGeom>
          <a:noFill/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10740788" y="6312958"/>
            <a:ext cx="6130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EE8A6A-C539-49E1-81E8-0CD21CA9D46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3" name="Image 9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79" y="144218"/>
            <a:ext cx="1621790" cy="792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789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3AE0B01B-19C6-4CFA-8BF9-875DB3F56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1" b="14990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4" name="Image 3" descr="Une image contenant grande roue, laser&#10;&#10;Description générée automatiquement">
            <a:extLst>
              <a:ext uri="{FF2B5EF4-FFF2-40B4-BE49-F238E27FC236}">
                <a16:creationId xmlns:a16="http://schemas.microsoft.com/office/drawing/2014/main" id="{6A4297FC-B37B-4E25-A5C3-A840E660D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2" b="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Enjoy your work placements, enjoy Lyon !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EE8A6A-C539-49E1-81E8-0CD21CA9D46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5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27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884449"/>
            <a:ext cx="4215063" cy="2398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>
                <a:solidFill>
                  <a:schemeClr val="tx1"/>
                </a:solidFill>
              </a:rPr>
              <a:t>Your SEPR contacts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954A08-C80C-4030-A167-94BA4D8FC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614" y="771607"/>
            <a:ext cx="3417871" cy="22387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63F0A7-8172-4AF8-A435-A46BBCC3F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22" y="764048"/>
            <a:ext cx="3455792" cy="2246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1036CD-DB8C-4B8A-8270-ED21DEA7B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534" y="771607"/>
            <a:ext cx="3457461" cy="2238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9706" y="3884449"/>
            <a:ext cx="5714093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Volunteers (Academic year 21/22)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Coraline CAVAGNA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Canan-Julide TURKKAN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EE8A6A-C539-49E1-81E8-0CD21CA9D464}" type="slidenum">
              <a:rPr lang="en-US" sz="1000"/>
              <a:pPr>
                <a:spcAft>
                  <a:spcPts val="600"/>
                </a:spcAft>
              </a:pPr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1799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0" y="842686"/>
            <a:ext cx="6015897" cy="51726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22444" y="2838450"/>
            <a:ext cx="3410309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483B8B">
                    <a:alpha val="60000"/>
                  </a:srgbClr>
                </a:solidFill>
              </a:rPr>
              <a:t>SEPR Lyon France</a:t>
            </a:r>
          </a:p>
        </p:txBody>
      </p:sp>
    </p:spTree>
    <p:extLst>
      <p:ext uri="{BB962C8B-B14F-4D97-AF65-F5344CB8AC3E}">
        <p14:creationId xmlns:p14="http://schemas.microsoft.com/office/powerpoint/2010/main" val="388449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5" r="25725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1F4B03-A3D8-4381-93CE-00CDF3EA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89" y="2584048"/>
            <a:ext cx="2807208" cy="1325563"/>
          </a:xfrm>
        </p:spPr>
        <p:txBody>
          <a:bodyPr>
            <a:normAutofit/>
          </a:bodyPr>
          <a:lstStyle/>
          <a:p>
            <a:r>
              <a:rPr lang="fr-FR" sz="2800" dirty="0"/>
              <a:t>SEPR </a:t>
            </a:r>
            <a:r>
              <a:rPr lang="fr-FR" sz="2800" dirty="0" err="1"/>
              <a:t>overview</a:t>
            </a:r>
            <a:endParaRPr lang="fr-FR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E73D97-9904-47F7-BAD2-342BA409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6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EE8A6A-C539-49E1-81E8-0CD21CA9D464}" type="slidenum">
              <a:rPr lang="fr-FR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0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44825"/>
            <a:ext cx="8760176" cy="4394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0355" y="437170"/>
            <a:ext cx="7253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483B8B"/>
                </a:solidFill>
                <a:latin typeface="+mj-lt"/>
              </a:rPr>
              <a:t>SEPR : a long tradition of VET…</a:t>
            </a:r>
            <a:endParaRPr lang="fr-F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829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9776" y="457291"/>
            <a:ext cx="4896544" cy="864306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fr-FR" dirty="0">
                <a:sym typeface="Wingdings" panose="05000000000000000000" pitchFamily="2" charset="2"/>
              </a:rPr>
              <a:t>SEPR </a:t>
            </a:r>
            <a:r>
              <a:rPr lang="fr-FR" dirty="0"/>
              <a:t>training </a:t>
            </a:r>
            <a:r>
              <a:rPr lang="fr-FR" dirty="0" err="1"/>
              <a:t>paths</a:t>
            </a: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79" y="1601537"/>
            <a:ext cx="5223687" cy="5215085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80262"/>
              </p:ext>
            </p:extLst>
          </p:nvPr>
        </p:nvGraphicFramePr>
        <p:xfrm>
          <a:off x="1940794" y="2764743"/>
          <a:ext cx="3456384" cy="2444533"/>
        </p:xfrm>
        <a:graphic>
          <a:graphicData uri="http://schemas.openxmlformats.org/drawingml/2006/table">
            <a:tbl>
              <a:tblPr/>
              <a:tblGrid>
                <a:gridCol w="2001966">
                  <a:extLst>
                    <a:ext uri="{9D8B030D-6E8A-4147-A177-3AD203B41FA5}">
                      <a16:colId xmlns:a16="http://schemas.microsoft.com/office/drawing/2014/main" val="3009263141"/>
                    </a:ext>
                  </a:extLst>
                </a:gridCol>
                <a:gridCol w="1454418">
                  <a:extLst>
                    <a:ext uri="{9D8B030D-6E8A-4147-A177-3AD203B41FA5}">
                      <a16:colId xmlns:a16="http://schemas.microsoft.com/office/drawing/2014/main" val="2048506780"/>
                    </a:ext>
                  </a:extLst>
                </a:gridCol>
              </a:tblGrid>
              <a:tr h="4625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Training </a:t>
                      </a:r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path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3B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  <a:r>
                        <a:rPr lang="fr-F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of </a:t>
                      </a:r>
                      <a:r>
                        <a:rPr lang="fr-FR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learners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3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06429"/>
                  </a:ext>
                </a:extLst>
              </a:tr>
              <a:tr h="4955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Apprenticeship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Dual 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13559"/>
                  </a:ext>
                </a:extLst>
              </a:tr>
              <a:tr h="4955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Full-time training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992232"/>
                  </a:ext>
                </a:extLst>
              </a:tr>
              <a:tr h="4955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Continuous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training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51382"/>
                  </a:ext>
                </a:extLst>
              </a:tr>
              <a:tr h="4955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4 200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learners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7992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55074" y="2037612"/>
            <a:ext cx="2827825" cy="369332"/>
          </a:xfrm>
          <a:prstGeom prst="rect">
            <a:avLst/>
          </a:prstGeom>
          <a:solidFill>
            <a:srgbClr val="00A59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EQF level 3 to EQL level 6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6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60812" y="476672"/>
            <a:ext cx="6156176" cy="360040"/>
          </a:xfrm>
          <a:solidFill>
            <a:schemeClr val="bg1"/>
          </a:solidFill>
        </p:spPr>
        <p:txBody>
          <a:bodyPr vert="horz">
            <a:no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6 </a:t>
            </a:r>
            <a:r>
              <a:rPr lang="fr-FR" dirty="0" err="1"/>
              <a:t>fields</a:t>
            </a:r>
            <a:r>
              <a:rPr lang="fr-FR" dirty="0"/>
              <a:t> of excellence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305" b="2085"/>
          <a:stretch/>
        </p:blipFill>
        <p:spPr>
          <a:xfrm>
            <a:off x="2999656" y="1054653"/>
            <a:ext cx="6678488" cy="58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41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807"/>
          <a:stretch/>
        </p:blipFill>
        <p:spPr>
          <a:xfrm>
            <a:off x="3143672" y="620689"/>
            <a:ext cx="6696744" cy="59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F4B03-A3D8-4381-93CE-00CDF3EA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474" y="320675"/>
            <a:ext cx="9649326" cy="10737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483B8B"/>
                </a:solidFill>
              </a:rPr>
              <a:t>Lyon description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E73D97-9904-47F7-BAD2-342BA409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E8A6A-C539-49E1-81E8-0CD21CA9D4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83B9EA6-446B-4135-8FED-0902FE4B0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563"/>
            <a:ext cx="10515600" cy="4351338"/>
          </a:xfrm>
        </p:spPr>
        <p:txBody>
          <a:bodyPr/>
          <a:lstStyle/>
          <a:p>
            <a:pPr algn="ctr"/>
            <a:r>
              <a:rPr lang="fr-FR" sz="2400" dirty="0"/>
              <a:t>518 635 </a:t>
            </a:r>
            <a:r>
              <a:rPr lang="fr-FR" sz="2400" dirty="0" err="1"/>
              <a:t>inhabitants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3rd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populated</a:t>
            </a:r>
            <a:r>
              <a:rPr lang="fr-FR" sz="2400" dirty="0"/>
              <a:t> city in France</a:t>
            </a:r>
          </a:p>
          <a:p>
            <a:pPr algn="ctr"/>
            <a:r>
              <a:rPr lang="fr-FR" sz="2400" dirty="0"/>
              <a:t>47.87 km² surface area 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" y="3607127"/>
            <a:ext cx="4438724" cy="20176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24" y="3212172"/>
            <a:ext cx="2789716" cy="2667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127" y="3607127"/>
            <a:ext cx="3287160" cy="21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00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389</Words>
  <Application>Microsoft Office PowerPoint</Application>
  <PresentationFormat>Laajakuva</PresentationFormat>
  <Paragraphs>74</Paragraphs>
  <Slides>15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Thème Office</vt:lpstr>
      <vt:lpstr>PowerPoint-esitys</vt:lpstr>
      <vt:lpstr>Your SEPR contacts</vt:lpstr>
      <vt:lpstr>PowerPoint-esitys</vt:lpstr>
      <vt:lpstr>SEPR overview</vt:lpstr>
      <vt:lpstr>PowerPoint-esitys</vt:lpstr>
      <vt:lpstr>SEPR training paths </vt:lpstr>
      <vt:lpstr>6 fields of excellence</vt:lpstr>
      <vt:lpstr>PowerPoint-esitys</vt:lpstr>
      <vt:lpstr>Lyon description</vt:lpstr>
      <vt:lpstr>The city of Lyon</vt:lpstr>
      <vt:lpstr>Cultural visits</vt:lpstr>
      <vt:lpstr>SERVICES PROPOSED</vt:lpstr>
      <vt:lpstr>Residence Rochaix Aralis</vt:lpstr>
      <vt:lpstr>PowerPoint-esitys</vt:lpstr>
      <vt:lpstr>Enjoy your work placements, enjoy Lyon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Séminaire Direction</dc:title>
  <dc:creator>Véronique FURLAN</dc:creator>
  <cp:lastModifiedBy>Lähde Anu</cp:lastModifiedBy>
  <cp:revision>78</cp:revision>
  <dcterms:created xsi:type="dcterms:W3CDTF">2021-06-21T13:51:28Z</dcterms:created>
  <dcterms:modified xsi:type="dcterms:W3CDTF">2021-10-29T09:56:38Z</dcterms:modified>
</cp:coreProperties>
</file>