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7" r:id="rId1"/>
  </p:sldMasterIdLst>
  <p:notesMasterIdLst>
    <p:notesMasterId r:id="rId25"/>
  </p:notesMasterIdLst>
  <p:handoutMasterIdLst>
    <p:handoutMasterId r:id="rId26"/>
  </p:handoutMasterIdLst>
  <p:sldIdLst>
    <p:sldId id="405" r:id="rId2"/>
    <p:sldId id="346" r:id="rId3"/>
    <p:sldId id="362" r:id="rId4"/>
    <p:sldId id="341" r:id="rId5"/>
    <p:sldId id="350" r:id="rId6"/>
    <p:sldId id="406" r:id="rId7"/>
    <p:sldId id="409" r:id="rId8"/>
    <p:sldId id="407" r:id="rId9"/>
    <p:sldId id="325" r:id="rId10"/>
    <p:sldId id="326" r:id="rId11"/>
    <p:sldId id="327" r:id="rId12"/>
    <p:sldId id="353" r:id="rId13"/>
    <p:sldId id="329" r:id="rId14"/>
    <p:sldId id="330" r:id="rId15"/>
    <p:sldId id="408" r:id="rId16"/>
    <p:sldId id="354" r:id="rId17"/>
    <p:sldId id="332" r:id="rId18"/>
    <p:sldId id="355" r:id="rId19"/>
    <p:sldId id="359" r:id="rId20"/>
    <p:sldId id="335" r:id="rId21"/>
    <p:sldId id="360" r:id="rId22"/>
    <p:sldId id="338" r:id="rId23"/>
    <p:sldId id="361"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5"/>
    <a:srgbClr val="84CCF8"/>
    <a:srgbClr val="3C8FDE"/>
    <a:srgbClr val="54A1EA"/>
    <a:srgbClr val="AADAF8"/>
    <a:srgbClr val="D9D9D6"/>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5" autoAdjust="0"/>
    <p:restoredTop sz="96622" autoAdjust="0"/>
  </p:normalViewPr>
  <p:slideViewPr>
    <p:cSldViewPr snapToGrid="0">
      <p:cViewPr varScale="1">
        <p:scale>
          <a:sx n="102" d="100"/>
          <a:sy n="102" d="100"/>
        </p:scale>
        <p:origin x="150" y="31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'Vantaa_kk-kertymät_2013-'!$K$22</c:f>
              <c:strCache>
                <c:ptCount val="1"/>
                <c:pt idx="0">
                  <c:v>2022</c:v>
                </c:pt>
              </c:strCache>
            </c:strRef>
          </c:tx>
          <c:spPr>
            <a:solidFill>
              <a:srgbClr val="2278C9"/>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'Vantaa_kk-kertymät_2013-'!$K$23:$K$34</c:f>
              <c:numCache>
                <c:formatCode>General</c:formatCode>
                <c:ptCount val="12"/>
                <c:pt idx="0">
                  <c:v>313</c:v>
                </c:pt>
                <c:pt idx="1">
                  <c:v>522</c:v>
                </c:pt>
                <c:pt idx="2">
                  <c:v>832</c:v>
                </c:pt>
                <c:pt idx="3">
                  <c:v>1065</c:v>
                </c:pt>
                <c:pt idx="4">
                  <c:v>1490</c:v>
                </c:pt>
                <c:pt idx="5">
                  <c:v>1832</c:v>
                </c:pt>
                <c:pt idx="6">
                  <c:v>2280</c:v>
                </c:pt>
                <c:pt idx="7">
                  <c:v>2235</c:v>
                </c:pt>
                <c:pt idx="8">
                  <c:v>2586</c:v>
                </c:pt>
                <c:pt idx="9">
                  <c:v>2808</c:v>
                </c:pt>
                <c:pt idx="10">
                  <c:v>3262</c:v>
                </c:pt>
                <c:pt idx="11">
                  <c:v>3613</c:v>
                </c:pt>
              </c:numCache>
            </c:numRef>
          </c:val>
          <c:extLst>
            <c:ext xmlns:c16="http://schemas.microsoft.com/office/drawing/2014/chart" uri="{C3380CC4-5D6E-409C-BE32-E72D297353CC}">
              <c16:uniqueId val="{00000000-36B0-4D4D-A367-9B81902C667A}"/>
            </c:ext>
          </c:extLst>
        </c:ser>
        <c:ser>
          <c:idx val="1"/>
          <c:order val="1"/>
          <c:tx>
            <c:strRef>
              <c:f>'Vantaa_kk-kertymät_2013-'!$L$22</c:f>
              <c:strCache>
                <c:ptCount val="1"/>
                <c:pt idx="0">
                  <c:v>2023</c:v>
                </c:pt>
              </c:strCache>
            </c:strRef>
          </c:tx>
          <c:spPr>
            <a:solidFill>
              <a:srgbClr val="84CCF8"/>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1-36B0-4D4D-A367-9B81902C667A}"/>
            </c:ext>
          </c:extLst>
        </c:ser>
        <c:ser>
          <c:idx val="2"/>
          <c:order val="2"/>
          <c:tx>
            <c:strRef>
              <c:f>'Vantaa_kk-kertymät_2013-'!$M$22</c:f>
              <c:strCache>
                <c:ptCount val="1"/>
                <c:pt idx="0">
                  <c:v>2024</c:v>
                </c:pt>
              </c:strCache>
            </c:strRef>
          </c:tx>
          <c:spPr>
            <a:solidFill>
              <a:srgbClr val="C2A6E3"/>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2-36B0-4D4D-A367-9B81902C667A}"/>
            </c:ext>
          </c:extLst>
        </c:ser>
        <c:ser>
          <c:idx val="3"/>
          <c:order val="3"/>
          <c:tx>
            <c:strRef>
              <c:f>'Vantaa_kk-kertymät_2013-'!$N$22</c:f>
              <c:strCache>
                <c:ptCount val="1"/>
                <c:pt idx="0">
                  <c:v>2025*</c:v>
                </c:pt>
              </c:strCache>
            </c:strRef>
          </c:tx>
          <c:spPr>
            <a:solidFill>
              <a:srgbClr val="450099"/>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152</c:v>
                </c:pt>
                <c:pt idx="1">
                  <c:v>261</c:v>
                </c:pt>
                <c:pt idx="2">
                  <c:v>418</c:v>
                </c:pt>
                <c:pt idx="3">
                  <c:v>720</c:v>
                </c:pt>
                <c:pt idx="4">
                  <c:v>1012</c:v>
                </c:pt>
                <c:pt idx="5">
                  <c:v>1257</c:v>
                </c:pt>
                <c:pt idx="6">
                  <c:v>1439</c:v>
                </c:pt>
                <c:pt idx="7">
                  <c:v>1670</c:v>
                </c:pt>
                <c:pt idx="8">
                  <c:v>1771</c:v>
                </c:pt>
                <c:pt idx="9">
                  <c:v>1855</c:v>
                </c:pt>
                <c:pt idx="10">
                  <c:v>1876</c:v>
                </c:pt>
              </c:numCache>
            </c:numRef>
          </c:val>
          <c:extLst>
            <c:ext xmlns:c16="http://schemas.microsoft.com/office/drawing/2014/chart" uri="{C3380CC4-5D6E-409C-BE32-E72D297353CC}">
              <c16:uniqueId val="{00000003-36B0-4D4D-A367-9B81902C667A}"/>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nextTo"/>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'työttömät_kk_2013-'!$K$5</c:f>
              <c:strCache>
                <c:ptCount val="1"/>
                <c:pt idx="0">
                  <c:v>2022</c:v>
                </c:pt>
              </c:strCache>
            </c:strRef>
          </c:tx>
          <c:spPr>
            <a:solidFill>
              <a:srgbClr val="2278C9"/>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'työttömät_kk_2013-'!$K$6:$K$17</c:f>
              <c:numCache>
                <c:formatCode>General</c:formatCode>
                <c:ptCount val="12"/>
                <c:pt idx="0">
                  <c:v>15763</c:v>
                </c:pt>
                <c:pt idx="1">
                  <c:v>15276</c:v>
                </c:pt>
                <c:pt idx="2">
                  <c:v>14288</c:v>
                </c:pt>
                <c:pt idx="3">
                  <c:v>13487</c:v>
                </c:pt>
                <c:pt idx="4">
                  <c:v>13415</c:v>
                </c:pt>
                <c:pt idx="5">
                  <c:v>14363</c:v>
                </c:pt>
                <c:pt idx="6">
                  <c:v>14861</c:v>
                </c:pt>
                <c:pt idx="7">
                  <c:v>13648</c:v>
                </c:pt>
                <c:pt idx="8">
                  <c:v>13235</c:v>
                </c:pt>
                <c:pt idx="9">
                  <c:v>12949</c:v>
                </c:pt>
                <c:pt idx="10">
                  <c:v>12966</c:v>
                </c:pt>
                <c:pt idx="11">
                  <c:v>13897</c:v>
                </c:pt>
              </c:numCache>
            </c:numRef>
          </c:val>
          <c:extLst>
            <c:ext xmlns:c16="http://schemas.microsoft.com/office/drawing/2014/chart" uri="{C3380CC4-5D6E-409C-BE32-E72D297353CC}">
              <c16:uniqueId val="{00000000-7DCB-4F5D-8DE4-3768527855F7}"/>
            </c:ext>
          </c:extLst>
        </c:ser>
        <c:ser>
          <c:idx val="1"/>
          <c:order val="1"/>
          <c:tx>
            <c:strRef>
              <c:f>'työttömät_kk_2013-'!$L$5</c:f>
              <c:strCache>
                <c:ptCount val="1"/>
                <c:pt idx="0">
                  <c:v>2023</c:v>
                </c:pt>
              </c:strCache>
            </c:strRef>
          </c:tx>
          <c:spPr>
            <a:solidFill>
              <a:srgbClr val="84CCF8"/>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1-7DCB-4F5D-8DE4-3768527855F7}"/>
            </c:ext>
          </c:extLst>
        </c:ser>
        <c:ser>
          <c:idx val="2"/>
          <c:order val="2"/>
          <c:tx>
            <c:strRef>
              <c:f>'työttömät_kk_2013-'!$M$5</c:f>
              <c:strCache>
                <c:ptCount val="1"/>
                <c:pt idx="0">
                  <c:v>2024</c:v>
                </c:pt>
              </c:strCache>
            </c:strRef>
          </c:tx>
          <c:spPr>
            <a:solidFill>
              <a:srgbClr val="C2A6E3"/>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2-7DCB-4F5D-8DE4-3768527855F7}"/>
            </c:ext>
          </c:extLst>
        </c:ser>
        <c:ser>
          <c:idx val="3"/>
          <c:order val="3"/>
          <c:tx>
            <c:strRef>
              <c:f>'työttömät_kk_2013-'!$N$5</c:f>
              <c:strCache>
                <c:ptCount val="1"/>
                <c:pt idx="0">
                  <c:v>2025</c:v>
                </c:pt>
              </c:strCache>
            </c:strRef>
          </c:tx>
          <c:spPr>
            <a:solidFill>
              <a:srgbClr val="450099"/>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pt idx="9">
                  <c:v>18067</c:v>
                </c:pt>
                <c:pt idx="10">
                  <c:v>18409</c:v>
                </c:pt>
              </c:numCache>
            </c:numRef>
          </c:val>
          <c:extLst>
            <c:ext xmlns:c16="http://schemas.microsoft.com/office/drawing/2014/chart" uri="{C3380CC4-5D6E-409C-BE32-E72D297353CC}">
              <c16:uniqueId val="{00000003-7DCB-4F5D-8DE4-3768527855F7}"/>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0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'avoimet_työp_kk_2013-'!$K$5</c:f>
              <c:strCache>
                <c:ptCount val="1"/>
                <c:pt idx="0">
                  <c:v>2022</c:v>
                </c:pt>
              </c:strCache>
            </c:strRef>
          </c:tx>
          <c:spPr>
            <a:solidFill>
              <a:srgbClr val="2278C9"/>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'avoimet_työp_kk_2013-'!$K$6:$K$17</c:f>
              <c:numCache>
                <c:formatCode>General</c:formatCode>
                <c:ptCount val="12"/>
                <c:pt idx="0">
                  <c:v>5096</c:v>
                </c:pt>
                <c:pt idx="1">
                  <c:v>5569</c:v>
                </c:pt>
                <c:pt idx="2">
                  <c:v>5326</c:v>
                </c:pt>
                <c:pt idx="3">
                  <c:v>4861</c:v>
                </c:pt>
                <c:pt idx="4">
                  <c:v>4195</c:v>
                </c:pt>
                <c:pt idx="5">
                  <c:v>3528</c:v>
                </c:pt>
                <c:pt idx="6">
                  <c:v>3751</c:v>
                </c:pt>
                <c:pt idx="7">
                  <c:v>3796</c:v>
                </c:pt>
                <c:pt idx="8">
                  <c:v>4353</c:v>
                </c:pt>
                <c:pt idx="9">
                  <c:v>4275</c:v>
                </c:pt>
                <c:pt idx="10">
                  <c:v>3450</c:v>
                </c:pt>
                <c:pt idx="11">
                  <c:v>3117</c:v>
                </c:pt>
              </c:numCache>
            </c:numRef>
          </c:val>
          <c:extLst>
            <c:ext xmlns:c16="http://schemas.microsoft.com/office/drawing/2014/chart" uri="{C3380CC4-5D6E-409C-BE32-E72D297353CC}">
              <c16:uniqueId val="{00000000-CB65-492A-9BC7-E42692490168}"/>
            </c:ext>
          </c:extLst>
        </c:ser>
        <c:ser>
          <c:idx val="1"/>
          <c:order val="1"/>
          <c:tx>
            <c:strRef>
              <c:f>'avoimet_työp_kk_2013-'!$L$5</c:f>
              <c:strCache>
                <c:ptCount val="1"/>
                <c:pt idx="0">
                  <c:v>2023</c:v>
                </c:pt>
              </c:strCache>
            </c:strRef>
          </c:tx>
          <c:spPr>
            <a:solidFill>
              <a:srgbClr val="84CCF8"/>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1-CB65-492A-9BC7-E42692490168}"/>
            </c:ext>
          </c:extLst>
        </c:ser>
        <c:ser>
          <c:idx val="2"/>
          <c:order val="2"/>
          <c:tx>
            <c:strRef>
              <c:f>'avoimet_työp_kk_2013-'!$M$5</c:f>
              <c:strCache>
                <c:ptCount val="1"/>
                <c:pt idx="0">
                  <c:v>2024</c:v>
                </c:pt>
              </c:strCache>
            </c:strRef>
          </c:tx>
          <c:spPr>
            <a:solidFill>
              <a:srgbClr val="C2A6E3"/>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2-CB65-492A-9BC7-E42692490168}"/>
            </c:ext>
          </c:extLst>
        </c:ser>
        <c:ser>
          <c:idx val="3"/>
          <c:order val="3"/>
          <c:tx>
            <c:strRef>
              <c:f>'avoimet_työp_kk_2013-'!$N$5</c:f>
              <c:strCache>
                <c:ptCount val="1"/>
                <c:pt idx="0">
                  <c:v>2025</c:v>
                </c:pt>
              </c:strCache>
            </c:strRef>
          </c:tx>
          <c:spPr>
            <a:solidFill>
              <a:srgbClr val="450099"/>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1703</c:v>
                </c:pt>
                <c:pt idx="1">
                  <c:v>1783</c:v>
                </c:pt>
                <c:pt idx="2">
                  <c:v>1469</c:v>
                </c:pt>
                <c:pt idx="3">
                  <c:v>862</c:v>
                </c:pt>
                <c:pt idx="4">
                  <c:v>871</c:v>
                </c:pt>
                <c:pt idx="5">
                  <c:v>413</c:v>
                </c:pt>
                <c:pt idx="6">
                  <c:v>418</c:v>
                </c:pt>
                <c:pt idx="7">
                  <c:v>678</c:v>
                </c:pt>
                <c:pt idx="8">
                  <c:v>570</c:v>
                </c:pt>
                <c:pt idx="9">
                  <c:v>526</c:v>
                </c:pt>
                <c:pt idx="10">
                  <c:v>473</c:v>
                </c:pt>
              </c:numCache>
            </c:numRef>
          </c:val>
          <c:extLst>
            <c:ext xmlns:c16="http://schemas.microsoft.com/office/drawing/2014/chart" uri="{C3380CC4-5D6E-409C-BE32-E72D297353CC}">
              <c16:uniqueId val="{00000003-CB65-492A-9BC7-E4269249016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6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nuori_pitkä_vantaa_kk!$D$117</c:f>
              <c:strCache>
                <c:ptCount val="1"/>
                <c:pt idx="0">
                  <c:v>Pitkäaikaistyöttömät (yli 1 v.)</c:v>
                </c:pt>
              </c:strCache>
            </c:strRef>
          </c:tx>
          <c:spPr>
            <a:ln w="38100" cap="rnd">
              <a:solidFill>
                <a:srgbClr val="2278C9"/>
              </a:solidFill>
              <a:round/>
            </a:ln>
            <a:effectLst/>
          </c:spPr>
          <c:marker>
            <c:symbol val="none"/>
          </c:marker>
          <c:cat>
            <c:numRef>
              <c:f>nuori_pitkä_vantaa_kk!$A$118:$A$248</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nuori_pitkä_vantaa_kk!$D$118:$D$248</c:f>
              <c:numCache>
                <c:formatCode>General</c:formatCode>
                <c:ptCount val="131"/>
                <c:pt idx="0">
                  <c:v>3841</c:v>
                </c:pt>
                <c:pt idx="1">
                  <c:v>3891</c:v>
                </c:pt>
                <c:pt idx="2">
                  <c:v>4029</c:v>
                </c:pt>
                <c:pt idx="3">
                  <c:v>4144</c:v>
                </c:pt>
                <c:pt idx="4">
                  <c:v>4307</c:v>
                </c:pt>
                <c:pt idx="5">
                  <c:v>4536</c:v>
                </c:pt>
                <c:pt idx="6">
                  <c:v>4656</c:v>
                </c:pt>
                <c:pt idx="7">
                  <c:v>4669</c:v>
                </c:pt>
                <c:pt idx="8">
                  <c:v>4680</c:v>
                </c:pt>
                <c:pt idx="9">
                  <c:v>4749</c:v>
                </c:pt>
                <c:pt idx="10">
                  <c:v>4803</c:v>
                </c:pt>
                <c:pt idx="11">
                  <c:v>5002</c:v>
                </c:pt>
                <c:pt idx="12">
                  <c:v>5133</c:v>
                </c:pt>
                <c:pt idx="13">
                  <c:v>5255</c:v>
                </c:pt>
                <c:pt idx="14">
                  <c:v>5310</c:v>
                </c:pt>
                <c:pt idx="15">
                  <c:v>5287</c:v>
                </c:pt>
                <c:pt idx="16">
                  <c:v>5471</c:v>
                </c:pt>
                <c:pt idx="17">
                  <c:v>5491</c:v>
                </c:pt>
                <c:pt idx="18">
                  <c:v>5427</c:v>
                </c:pt>
                <c:pt idx="19">
                  <c:v>5362</c:v>
                </c:pt>
                <c:pt idx="20">
                  <c:v>5199</c:v>
                </c:pt>
                <c:pt idx="21">
                  <c:v>4992</c:v>
                </c:pt>
                <c:pt idx="22">
                  <c:v>4894</c:v>
                </c:pt>
                <c:pt idx="23">
                  <c:v>4877</c:v>
                </c:pt>
                <c:pt idx="24">
                  <c:v>4786</c:v>
                </c:pt>
                <c:pt idx="25">
                  <c:v>4524</c:v>
                </c:pt>
                <c:pt idx="26">
                  <c:v>4314</c:v>
                </c:pt>
                <c:pt idx="27">
                  <c:v>4187</c:v>
                </c:pt>
                <c:pt idx="28">
                  <c:v>4163</c:v>
                </c:pt>
                <c:pt idx="29">
                  <c:v>4217</c:v>
                </c:pt>
                <c:pt idx="30">
                  <c:v>4191</c:v>
                </c:pt>
                <c:pt idx="31">
                  <c:v>4032</c:v>
                </c:pt>
                <c:pt idx="32">
                  <c:v>3865</c:v>
                </c:pt>
                <c:pt idx="33">
                  <c:v>3688</c:v>
                </c:pt>
                <c:pt idx="34">
                  <c:v>3528</c:v>
                </c:pt>
                <c:pt idx="35">
                  <c:v>3493</c:v>
                </c:pt>
                <c:pt idx="36">
                  <c:v>3379</c:v>
                </c:pt>
                <c:pt idx="37">
                  <c:v>3225</c:v>
                </c:pt>
                <c:pt idx="38">
                  <c:v>3110</c:v>
                </c:pt>
                <c:pt idx="39">
                  <c:v>3040</c:v>
                </c:pt>
                <c:pt idx="40">
                  <c:v>2927</c:v>
                </c:pt>
                <c:pt idx="41">
                  <c:v>2931</c:v>
                </c:pt>
                <c:pt idx="42">
                  <c:v>2893</c:v>
                </c:pt>
                <c:pt idx="43">
                  <c:v>2721</c:v>
                </c:pt>
                <c:pt idx="44">
                  <c:v>2551</c:v>
                </c:pt>
                <c:pt idx="45">
                  <c:v>2430</c:v>
                </c:pt>
                <c:pt idx="46">
                  <c:v>2338</c:v>
                </c:pt>
                <c:pt idx="47">
                  <c:v>2381</c:v>
                </c:pt>
                <c:pt idx="48">
                  <c:v>2329</c:v>
                </c:pt>
                <c:pt idx="49">
                  <c:v>2278</c:v>
                </c:pt>
                <c:pt idx="50">
                  <c:v>2270</c:v>
                </c:pt>
                <c:pt idx="51">
                  <c:v>2281</c:v>
                </c:pt>
                <c:pt idx="52">
                  <c:v>2289</c:v>
                </c:pt>
                <c:pt idx="53">
                  <c:v>2363</c:v>
                </c:pt>
                <c:pt idx="54">
                  <c:v>2439</c:v>
                </c:pt>
                <c:pt idx="55">
                  <c:v>2407</c:v>
                </c:pt>
                <c:pt idx="56">
                  <c:v>2352</c:v>
                </c:pt>
                <c:pt idx="57">
                  <c:v>2290</c:v>
                </c:pt>
                <c:pt idx="58">
                  <c:v>2276</c:v>
                </c:pt>
                <c:pt idx="59">
                  <c:v>2314</c:v>
                </c:pt>
                <c:pt idx="60">
                  <c:v>2373</c:v>
                </c:pt>
                <c:pt idx="61">
                  <c:v>2415</c:v>
                </c:pt>
                <c:pt idx="62">
                  <c:v>2479</c:v>
                </c:pt>
                <c:pt idx="63">
                  <c:v>2587</c:v>
                </c:pt>
                <c:pt idx="64">
                  <c:v>2720</c:v>
                </c:pt>
                <c:pt idx="65">
                  <c:v>2968</c:v>
                </c:pt>
                <c:pt idx="66">
                  <c:v>3109</c:v>
                </c:pt>
                <c:pt idx="67">
                  <c:v>3257</c:v>
                </c:pt>
                <c:pt idx="68">
                  <c:v>3379</c:v>
                </c:pt>
                <c:pt idx="69">
                  <c:v>3540</c:v>
                </c:pt>
                <c:pt idx="70">
                  <c:v>3703</c:v>
                </c:pt>
                <c:pt idx="71" formatCode="0">
                  <c:v>4115</c:v>
                </c:pt>
                <c:pt idx="72">
                  <c:v>4274</c:v>
                </c:pt>
                <c:pt idx="73">
                  <c:v>4441</c:v>
                </c:pt>
                <c:pt idx="74">
                  <c:v>5059</c:v>
                </c:pt>
                <c:pt idx="75">
                  <c:v>5677</c:v>
                </c:pt>
                <c:pt idx="76">
                  <c:v>5964</c:v>
                </c:pt>
                <c:pt idx="77">
                  <c:v>6173</c:v>
                </c:pt>
                <c:pt idx="78">
                  <c:v>6396</c:v>
                </c:pt>
                <c:pt idx="79">
                  <c:v>6453</c:v>
                </c:pt>
                <c:pt idx="80">
                  <c:v>6555</c:v>
                </c:pt>
                <c:pt idx="81">
                  <c:v>6659</c:v>
                </c:pt>
                <c:pt idx="82">
                  <c:v>6673</c:v>
                </c:pt>
                <c:pt idx="83">
                  <c:v>6724</c:v>
                </c:pt>
                <c:pt idx="84">
                  <c:v>6728</c:v>
                </c:pt>
                <c:pt idx="85">
                  <c:v>6696</c:v>
                </c:pt>
                <c:pt idx="86">
                  <c:v>6506</c:v>
                </c:pt>
                <c:pt idx="87">
                  <c:v>6182</c:v>
                </c:pt>
                <c:pt idx="88">
                  <c:v>6048</c:v>
                </c:pt>
                <c:pt idx="89">
                  <c:v>6053</c:v>
                </c:pt>
                <c:pt idx="90">
                  <c:v>6043</c:v>
                </c:pt>
                <c:pt idx="91">
                  <c:v>5845</c:v>
                </c:pt>
                <c:pt idx="92">
                  <c:v>5662</c:v>
                </c:pt>
                <c:pt idx="93">
                  <c:v>5442</c:v>
                </c:pt>
                <c:pt idx="94">
                  <c:v>5267</c:v>
                </c:pt>
                <c:pt idx="95">
                  <c:v>5237</c:v>
                </c:pt>
                <c:pt idx="96">
                  <c:v>5125</c:v>
                </c:pt>
                <c:pt idx="97">
                  <c:v>4900</c:v>
                </c:pt>
                <c:pt idx="98">
                  <c:v>4825</c:v>
                </c:pt>
                <c:pt idx="99">
                  <c:v>4779</c:v>
                </c:pt>
                <c:pt idx="100">
                  <c:v>5012</c:v>
                </c:pt>
                <c:pt idx="101">
                  <c:v>5052</c:v>
                </c:pt>
                <c:pt idx="102">
                  <c:v>5082</c:v>
                </c:pt>
                <c:pt idx="103">
                  <c:v>4987</c:v>
                </c:pt>
                <c:pt idx="104">
                  <c:v>4906</c:v>
                </c:pt>
                <c:pt idx="105">
                  <c:v>4919</c:v>
                </c:pt>
                <c:pt idx="106">
                  <c:v>4945</c:v>
                </c:pt>
                <c:pt idx="107">
                  <c:v>5049</c:v>
                </c:pt>
                <c:pt idx="108">
                  <c:v>5122</c:v>
                </c:pt>
                <c:pt idx="109">
                  <c:v>5194</c:v>
                </c:pt>
                <c:pt idx="110">
                  <c:v>5223</c:v>
                </c:pt>
                <c:pt idx="111">
                  <c:v>5330</c:v>
                </c:pt>
                <c:pt idx="112">
                  <c:v>5460</c:v>
                </c:pt>
                <c:pt idx="113">
                  <c:v>5593</c:v>
                </c:pt>
                <c:pt idx="114">
                  <c:v>5806</c:v>
                </c:pt>
                <c:pt idx="115">
                  <c:v>5791</c:v>
                </c:pt>
                <c:pt idx="116">
                  <c:v>5910</c:v>
                </c:pt>
                <c:pt idx="117">
                  <c:v>6067</c:v>
                </c:pt>
                <c:pt idx="118">
                  <c:v>6169</c:v>
                </c:pt>
                <c:pt idx="119">
                  <c:v>6539</c:v>
                </c:pt>
                <c:pt idx="120">
                  <c:v>6844</c:v>
                </c:pt>
                <c:pt idx="121">
                  <c:v>6985</c:v>
                </c:pt>
                <c:pt idx="122">
                  <c:v>7040</c:v>
                </c:pt>
                <c:pt idx="123">
                  <c:v>7131</c:v>
                </c:pt>
                <c:pt idx="124">
                  <c:v>7290</c:v>
                </c:pt>
                <c:pt idx="125">
                  <c:v>7722</c:v>
                </c:pt>
                <c:pt idx="126">
                  <c:v>7795</c:v>
                </c:pt>
                <c:pt idx="127">
                  <c:v>7739</c:v>
                </c:pt>
                <c:pt idx="128">
                  <c:v>7729</c:v>
                </c:pt>
                <c:pt idx="129">
                  <c:v>7732</c:v>
                </c:pt>
                <c:pt idx="130">
                  <c:v>7799</c:v>
                </c:pt>
              </c:numCache>
            </c:numRef>
          </c:val>
          <c:smooth val="0"/>
          <c:extLst>
            <c:ext xmlns:c16="http://schemas.microsoft.com/office/drawing/2014/chart" uri="{C3380CC4-5D6E-409C-BE32-E72D297353CC}">
              <c16:uniqueId val="{00000000-4680-42F6-8465-79A53F0FC86A}"/>
            </c:ext>
          </c:extLst>
        </c:ser>
        <c:ser>
          <c:idx val="1"/>
          <c:order val="1"/>
          <c:tx>
            <c:strRef>
              <c:f>nuori_pitkä_vantaa_kk!$E$117</c:f>
              <c:strCache>
                <c:ptCount val="1"/>
                <c:pt idx="0">
                  <c:v>Alle 25-vuotiaat työttömät</c:v>
                </c:pt>
              </c:strCache>
            </c:strRef>
          </c:tx>
          <c:spPr>
            <a:ln w="38100" cap="rnd">
              <a:solidFill>
                <a:srgbClr val="F36313"/>
              </a:solidFill>
              <a:round/>
            </a:ln>
            <a:effectLst/>
          </c:spPr>
          <c:marker>
            <c:symbol val="none"/>
          </c:marker>
          <c:cat>
            <c:numRef>
              <c:f>nuori_pitkä_vantaa_kk!$A$118:$A$248</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nuori_pitkä_vantaa_kk!$E$118:$E$248</c:f>
              <c:numCache>
                <c:formatCode>General</c:formatCode>
                <c:ptCount val="131"/>
                <c:pt idx="0">
                  <c:v>1355</c:v>
                </c:pt>
                <c:pt idx="1">
                  <c:v>1324</c:v>
                </c:pt>
                <c:pt idx="2">
                  <c:v>1215</c:v>
                </c:pt>
                <c:pt idx="3">
                  <c:v>1103</c:v>
                </c:pt>
                <c:pt idx="4">
                  <c:v>1103</c:v>
                </c:pt>
                <c:pt idx="5">
                  <c:v>1606</c:v>
                </c:pt>
                <c:pt idx="6">
                  <c:v>1759</c:v>
                </c:pt>
                <c:pt idx="7">
                  <c:v>1454</c:v>
                </c:pt>
                <c:pt idx="8">
                  <c:v>1355</c:v>
                </c:pt>
                <c:pt idx="9">
                  <c:v>1296</c:v>
                </c:pt>
                <c:pt idx="10">
                  <c:v>1212</c:v>
                </c:pt>
                <c:pt idx="11">
                  <c:v>1456</c:v>
                </c:pt>
                <c:pt idx="12">
                  <c:v>1422</c:v>
                </c:pt>
                <c:pt idx="13">
                  <c:v>1382</c:v>
                </c:pt>
                <c:pt idx="14">
                  <c:v>1346</c:v>
                </c:pt>
                <c:pt idx="15">
                  <c:v>1312</c:v>
                </c:pt>
                <c:pt idx="16">
                  <c:v>1290</c:v>
                </c:pt>
                <c:pt idx="17">
                  <c:v>1694</c:v>
                </c:pt>
                <c:pt idx="18">
                  <c:v>1799</c:v>
                </c:pt>
                <c:pt idx="19">
                  <c:v>1544</c:v>
                </c:pt>
                <c:pt idx="20">
                  <c:v>1443</c:v>
                </c:pt>
                <c:pt idx="21">
                  <c:v>1354</c:v>
                </c:pt>
                <c:pt idx="22">
                  <c:v>1309</c:v>
                </c:pt>
                <c:pt idx="23">
                  <c:v>1454</c:v>
                </c:pt>
                <c:pt idx="24">
                  <c:v>1440</c:v>
                </c:pt>
                <c:pt idx="25">
                  <c:v>1385</c:v>
                </c:pt>
                <c:pt idx="26">
                  <c:v>1364</c:v>
                </c:pt>
                <c:pt idx="27">
                  <c:v>1245</c:v>
                </c:pt>
                <c:pt idx="28">
                  <c:v>1205</c:v>
                </c:pt>
                <c:pt idx="29">
                  <c:v>1566</c:v>
                </c:pt>
                <c:pt idx="30">
                  <c:v>1617</c:v>
                </c:pt>
                <c:pt idx="31">
                  <c:v>1255</c:v>
                </c:pt>
                <c:pt idx="32">
                  <c:v>1224</c:v>
                </c:pt>
                <c:pt idx="33">
                  <c:v>1125</c:v>
                </c:pt>
                <c:pt idx="34">
                  <c:v>1069</c:v>
                </c:pt>
                <c:pt idx="35">
                  <c:v>1261</c:v>
                </c:pt>
                <c:pt idx="36">
                  <c:v>1179</c:v>
                </c:pt>
                <c:pt idx="37">
                  <c:v>1164</c:v>
                </c:pt>
                <c:pt idx="38">
                  <c:v>1122</c:v>
                </c:pt>
                <c:pt idx="39">
                  <c:v>1110</c:v>
                </c:pt>
                <c:pt idx="40">
                  <c:v>1046</c:v>
                </c:pt>
                <c:pt idx="41">
                  <c:v>1388</c:v>
                </c:pt>
                <c:pt idx="42">
                  <c:v>1524</c:v>
                </c:pt>
                <c:pt idx="43">
                  <c:v>1176</c:v>
                </c:pt>
                <c:pt idx="44">
                  <c:v>1149</c:v>
                </c:pt>
                <c:pt idx="45">
                  <c:v>1069</c:v>
                </c:pt>
                <c:pt idx="46">
                  <c:v>1037</c:v>
                </c:pt>
                <c:pt idx="47">
                  <c:v>1163</c:v>
                </c:pt>
                <c:pt idx="48">
                  <c:v>1107</c:v>
                </c:pt>
                <c:pt idx="49">
                  <c:v>1082</c:v>
                </c:pt>
                <c:pt idx="50">
                  <c:v>1040</c:v>
                </c:pt>
                <c:pt idx="51">
                  <c:v>981</c:v>
                </c:pt>
                <c:pt idx="52">
                  <c:v>1027</c:v>
                </c:pt>
                <c:pt idx="53">
                  <c:v>1347</c:v>
                </c:pt>
                <c:pt idx="54">
                  <c:v>1456</c:v>
                </c:pt>
                <c:pt idx="55">
                  <c:v>1117</c:v>
                </c:pt>
                <c:pt idx="56">
                  <c:v>1070</c:v>
                </c:pt>
                <c:pt idx="57">
                  <c:v>1029</c:v>
                </c:pt>
                <c:pt idx="58">
                  <c:v>1014</c:v>
                </c:pt>
                <c:pt idx="59">
                  <c:v>1171</c:v>
                </c:pt>
                <c:pt idx="60">
                  <c:v>1143</c:v>
                </c:pt>
                <c:pt idx="61">
                  <c:v>1095</c:v>
                </c:pt>
                <c:pt idx="62">
                  <c:v>1869</c:v>
                </c:pt>
                <c:pt idx="63">
                  <c:v>3139</c:v>
                </c:pt>
                <c:pt idx="64">
                  <c:v>3181</c:v>
                </c:pt>
                <c:pt idx="65">
                  <c:v>3145</c:v>
                </c:pt>
                <c:pt idx="66">
                  <c:v>2947</c:v>
                </c:pt>
                <c:pt idx="67">
                  <c:v>2312</c:v>
                </c:pt>
                <c:pt idx="68">
                  <c:v>2162</c:v>
                </c:pt>
                <c:pt idx="69">
                  <c:v>2027</c:v>
                </c:pt>
                <c:pt idx="70">
                  <c:v>1884</c:v>
                </c:pt>
                <c:pt idx="71" formatCode="0">
                  <c:v>2160</c:v>
                </c:pt>
                <c:pt idx="72">
                  <c:v>2128</c:v>
                </c:pt>
                <c:pt idx="73">
                  <c:v>2136</c:v>
                </c:pt>
                <c:pt idx="74">
                  <c:v>2386</c:v>
                </c:pt>
                <c:pt idx="75">
                  <c:v>2328</c:v>
                </c:pt>
                <c:pt idx="76">
                  <c:v>2287</c:v>
                </c:pt>
                <c:pt idx="77">
                  <c:v>2479</c:v>
                </c:pt>
                <c:pt idx="78">
                  <c:v>2557</c:v>
                </c:pt>
                <c:pt idx="79">
                  <c:v>2229</c:v>
                </c:pt>
                <c:pt idx="80">
                  <c:v>2058</c:v>
                </c:pt>
                <c:pt idx="81">
                  <c:v>1913</c:v>
                </c:pt>
                <c:pt idx="82">
                  <c:v>1778</c:v>
                </c:pt>
                <c:pt idx="83">
                  <c:v>1728</c:v>
                </c:pt>
                <c:pt idx="84">
                  <c:v>1743</c:v>
                </c:pt>
                <c:pt idx="85">
                  <c:v>1676</c:v>
                </c:pt>
                <c:pt idx="86">
                  <c:v>1514</c:v>
                </c:pt>
                <c:pt idx="87">
                  <c:v>1406</c:v>
                </c:pt>
                <c:pt idx="88">
                  <c:v>1415</c:v>
                </c:pt>
                <c:pt idx="89">
                  <c:v>1597</c:v>
                </c:pt>
                <c:pt idx="90">
                  <c:v>1644</c:v>
                </c:pt>
                <c:pt idx="91">
                  <c:v>1472</c:v>
                </c:pt>
                <c:pt idx="92">
                  <c:v>1320</c:v>
                </c:pt>
                <c:pt idx="93">
                  <c:v>1264</c:v>
                </c:pt>
                <c:pt idx="94">
                  <c:v>1154</c:v>
                </c:pt>
                <c:pt idx="95">
                  <c:v>1264</c:v>
                </c:pt>
                <c:pt idx="96">
                  <c:v>1280</c:v>
                </c:pt>
                <c:pt idx="97">
                  <c:v>1302</c:v>
                </c:pt>
                <c:pt idx="98">
                  <c:v>1319</c:v>
                </c:pt>
                <c:pt idx="99">
                  <c:v>1276</c:v>
                </c:pt>
                <c:pt idx="100">
                  <c:v>1224</c:v>
                </c:pt>
                <c:pt idx="101">
                  <c:v>1450</c:v>
                </c:pt>
                <c:pt idx="102">
                  <c:v>1514</c:v>
                </c:pt>
                <c:pt idx="103">
                  <c:v>1318</c:v>
                </c:pt>
                <c:pt idx="104">
                  <c:v>1309</c:v>
                </c:pt>
                <c:pt idx="105">
                  <c:v>1352</c:v>
                </c:pt>
                <c:pt idx="106">
                  <c:v>1410</c:v>
                </c:pt>
                <c:pt idx="107">
                  <c:v>1637</c:v>
                </c:pt>
                <c:pt idx="108">
                  <c:v>1662</c:v>
                </c:pt>
                <c:pt idx="109">
                  <c:v>1677</c:v>
                </c:pt>
                <c:pt idx="110">
                  <c:v>1669</c:v>
                </c:pt>
                <c:pt idx="111">
                  <c:v>1577</c:v>
                </c:pt>
                <c:pt idx="112">
                  <c:v>1554</c:v>
                </c:pt>
                <c:pt idx="113">
                  <c:v>1877</c:v>
                </c:pt>
                <c:pt idx="114">
                  <c:v>1957</c:v>
                </c:pt>
                <c:pt idx="115">
                  <c:v>1695</c:v>
                </c:pt>
                <c:pt idx="116">
                  <c:v>1717</c:v>
                </c:pt>
                <c:pt idx="117">
                  <c:v>1699</c:v>
                </c:pt>
                <c:pt idx="118">
                  <c:v>1681</c:v>
                </c:pt>
                <c:pt idx="119">
                  <c:v>1872</c:v>
                </c:pt>
                <c:pt idx="120">
                  <c:v>1970</c:v>
                </c:pt>
                <c:pt idx="121">
                  <c:v>1979</c:v>
                </c:pt>
                <c:pt idx="122">
                  <c:v>1952</c:v>
                </c:pt>
                <c:pt idx="123">
                  <c:v>1877</c:v>
                </c:pt>
                <c:pt idx="124">
                  <c:v>1900</c:v>
                </c:pt>
                <c:pt idx="125">
                  <c:v>2233</c:v>
                </c:pt>
                <c:pt idx="126">
                  <c:v>2200</c:v>
                </c:pt>
                <c:pt idx="127">
                  <c:v>1897</c:v>
                </c:pt>
                <c:pt idx="128">
                  <c:v>1874</c:v>
                </c:pt>
                <c:pt idx="129">
                  <c:v>1847</c:v>
                </c:pt>
                <c:pt idx="130">
                  <c:v>1899</c:v>
                </c:pt>
              </c:numCache>
            </c:numRef>
          </c:val>
          <c:smooth val="0"/>
          <c:extLst>
            <c:ext xmlns:c16="http://schemas.microsoft.com/office/drawing/2014/chart" uri="{C3380CC4-5D6E-409C-BE32-E72D297353CC}">
              <c16:uniqueId val="{00000001-4680-42F6-8465-79A53F0FC86A}"/>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2278C9"/>
              </a:solidFill>
              <a:round/>
            </a:ln>
            <a:effectLst/>
          </c:spPr>
          <c:marker>
            <c:symbol val="circle"/>
            <c:size val="6"/>
            <c:spPr>
              <a:solidFill>
                <a:srgbClr val="2278C9"/>
              </a:solidFill>
              <a:ln w="9525">
                <a:solidFill>
                  <a:srgbClr val="2278C9"/>
                </a:solidFill>
              </a:ln>
              <a:effectLst/>
            </c:spPr>
          </c:marker>
          <c:cat>
            <c:strRef>
              <c:f>työttömyys_sp!$A$5:$A$75</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työttömyys_sp!$B$5:$B$75</c:f>
              <c:numCache>
                <c:formatCode>#,##0</c:formatCode>
                <c:ptCount val="71"/>
                <c:pt idx="0">
                  <c:v>5992</c:v>
                </c:pt>
                <c:pt idx="1">
                  <c:v>5956</c:v>
                </c:pt>
                <c:pt idx="2">
                  <c:v>7576</c:v>
                </c:pt>
                <c:pt idx="3">
                  <c:v>11375</c:v>
                </c:pt>
                <c:pt idx="4">
                  <c:v>11777</c:v>
                </c:pt>
                <c:pt idx="5">
                  <c:v>10909</c:v>
                </c:pt>
                <c:pt idx="6">
                  <c:v>10232</c:v>
                </c:pt>
                <c:pt idx="7">
                  <c:v>9444</c:v>
                </c:pt>
                <c:pt idx="8">
                  <c:v>9368</c:v>
                </c:pt>
                <c:pt idx="9">
                  <c:v>9169</c:v>
                </c:pt>
                <c:pt idx="10">
                  <c:v>9179</c:v>
                </c:pt>
                <c:pt idx="11">
                  <c:v>9993</c:v>
                </c:pt>
                <c:pt idx="12">
                  <c:v>9783</c:v>
                </c:pt>
                <c:pt idx="13">
                  <c:v>9850</c:v>
                </c:pt>
                <c:pt idx="14" formatCode="General">
                  <c:v>10239</c:v>
                </c:pt>
                <c:pt idx="15" formatCode="General">
                  <c:v>9978</c:v>
                </c:pt>
                <c:pt idx="16" formatCode="General">
                  <c:v>9656</c:v>
                </c:pt>
                <c:pt idx="17" formatCode="General">
                  <c:v>9735</c:v>
                </c:pt>
                <c:pt idx="18" formatCode="General">
                  <c:v>9780</c:v>
                </c:pt>
                <c:pt idx="19" formatCode="General">
                  <c:v>9287</c:v>
                </c:pt>
                <c:pt idx="20" formatCode="General">
                  <c:v>8983</c:v>
                </c:pt>
                <c:pt idx="21" formatCode="General">
                  <c:v>8690</c:v>
                </c:pt>
                <c:pt idx="22" formatCode="General">
                  <c:v>8342</c:v>
                </c:pt>
                <c:pt idx="23" formatCode="General">
                  <c:v>8544</c:v>
                </c:pt>
                <c:pt idx="24" formatCode="General">
                  <c:v>8624</c:v>
                </c:pt>
                <c:pt idx="25" formatCode="General">
                  <c:v>8413</c:v>
                </c:pt>
                <c:pt idx="26" formatCode="General">
                  <c:v>7892</c:v>
                </c:pt>
                <c:pt idx="27" formatCode="General">
                  <c:v>7365</c:v>
                </c:pt>
                <c:pt idx="28" formatCode="General">
                  <c:v>7236</c:v>
                </c:pt>
                <c:pt idx="29" formatCode="General">
                  <c:v>7415</c:v>
                </c:pt>
                <c:pt idx="30" formatCode="General">
                  <c:v>7520</c:v>
                </c:pt>
                <c:pt idx="31" formatCode="General">
                  <c:v>7203</c:v>
                </c:pt>
                <c:pt idx="32" formatCode="General">
                  <c:v>7088</c:v>
                </c:pt>
                <c:pt idx="33" formatCode="General">
                  <c:v>6991</c:v>
                </c:pt>
                <c:pt idx="34" formatCode="General">
                  <c:v>7080</c:v>
                </c:pt>
                <c:pt idx="35" formatCode="General">
                  <c:v>7562</c:v>
                </c:pt>
                <c:pt idx="36" formatCode="General">
                  <c:v>7564</c:v>
                </c:pt>
                <c:pt idx="37" formatCode="General">
                  <c:v>7599</c:v>
                </c:pt>
                <c:pt idx="38" formatCode="General">
                  <c:v>7715</c:v>
                </c:pt>
                <c:pt idx="39" formatCode="General">
                  <c:v>7478</c:v>
                </c:pt>
                <c:pt idx="40" formatCode="General">
                  <c:v>7252</c:v>
                </c:pt>
                <c:pt idx="41" formatCode="General">
                  <c:v>7492</c:v>
                </c:pt>
                <c:pt idx="42" formatCode="General">
                  <c:v>7716</c:v>
                </c:pt>
                <c:pt idx="43" formatCode="General">
                  <c:v>7439</c:v>
                </c:pt>
                <c:pt idx="44" formatCode="General">
                  <c:v>7616</c:v>
                </c:pt>
                <c:pt idx="45" formatCode="General">
                  <c:v>7932</c:v>
                </c:pt>
                <c:pt idx="46" formatCode="General">
                  <c:v>8392</c:v>
                </c:pt>
                <c:pt idx="47" formatCode="General">
                  <c:v>9187</c:v>
                </c:pt>
                <c:pt idx="48" formatCode="General">
                  <c:v>9357</c:v>
                </c:pt>
                <c:pt idx="49" formatCode="General">
                  <c:v>9443</c:v>
                </c:pt>
                <c:pt idx="50" formatCode="General">
                  <c:v>9467</c:v>
                </c:pt>
                <c:pt idx="51" formatCode="General">
                  <c:v>9109</c:v>
                </c:pt>
                <c:pt idx="52" formatCode="General">
                  <c:v>8888</c:v>
                </c:pt>
                <c:pt idx="53" formatCode="General">
                  <c:v>9145</c:v>
                </c:pt>
                <c:pt idx="54" formatCode="General">
                  <c:v>9379</c:v>
                </c:pt>
                <c:pt idx="55" formatCode="General">
                  <c:v>9016</c:v>
                </c:pt>
                <c:pt idx="56" formatCode="General">
                  <c:v>9178</c:v>
                </c:pt>
                <c:pt idx="57" formatCode="General">
                  <c:v>9286</c:v>
                </c:pt>
                <c:pt idx="58" formatCode="General">
                  <c:v>9508</c:v>
                </c:pt>
                <c:pt idx="59" formatCode="General">
                  <c:v>10191</c:v>
                </c:pt>
                <c:pt idx="60" formatCode="General">
                  <c:v>10697</c:v>
                </c:pt>
                <c:pt idx="61" formatCode="General">
                  <c:v>10801</c:v>
                </c:pt>
                <c:pt idx="62" formatCode="General">
                  <c:v>10613</c:v>
                </c:pt>
                <c:pt idx="63" formatCode="General">
                  <c:v>10322</c:v>
                </c:pt>
                <c:pt idx="64" formatCode="General">
                  <c:v>10159</c:v>
                </c:pt>
                <c:pt idx="65" formatCode="General">
                  <c:v>10422</c:v>
                </c:pt>
                <c:pt idx="66" formatCode="General">
                  <c:v>10376</c:v>
                </c:pt>
                <c:pt idx="67" formatCode="General">
                  <c:v>9877</c:v>
                </c:pt>
                <c:pt idx="68" formatCode="General">
                  <c:v>9689</c:v>
                </c:pt>
                <c:pt idx="69" formatCode="General">
                  <c:v>9917</c:v>
                </c:pt>
                <c:pt idx="70" formatCode="General">
                  <c:v>10165</c:v>
                </c:pt>
              </c:numCache>
            </c:numRef>
          </c:val>
          <c:smooth val="0"/>
          <c:extLst>
            <c:ext xmlns:c16="http://schemas.microsoft.com/office/drawing/2014/chart" uri="{C3380CC4-5D6E-409C-BE32-E72D297353CC}">
              <c16:uniqueId val="{00000000-AEC2-40E6-A9CB-8E9F0A7DFA7C}"/>
            </c:ext>
          </c:extLst>
        </c:ser>
        <c:ser>
          <c:idx val="1"/>
          <c:order val="1"/>
          <c:tx>
            <c:strRef>
              <c:f>työttömyys_sp!$C$4</c:f>
              <c:strCache>
                <c:ptCount val="1"/>
                <c:pt idx="0">
                  <c:v>Naiset</c:v>
                </c:pt>
              </c:strCache>
            </c:strRef>
          </c:tx>
          <c:spPr>
            <a:ln w="38100" cap="rnd">
              <a:solidFill>
                <a:srgbClr val="D60C05"/>
              </a:solidFill>
              <a:round/>
            </a:ln>
            <a:effectLst/>
          </c:spPr>
          <c:marker>
            <c:symbol val="square"/>
            <c:size val="5"/>
            <c:spPr>
              <a:solidFill>
                <a:srgbClr val="D60C05"/>
              </a:solidFill>
              <a:ln w="9525">
                <a:solidFill>
                  <a:srgbClr val="D60C05"/>
                </a:solidFill>
              </a:ln>
              <a:effectLst/>
            </c:spPr>
          </c:marker>
          <c:cat>
            <c:strRef>
              <c:f>työttömyys_sp!$A$5:$A$75</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työttömyys_sp!$C$5:$C$75</c:f>
              <c:numCache>
                <c:formatCode>#,##0</c:formatCode>
                <c:ptCount val="71"/>
                <c:pt idx="0">
                  <c:v>4591</c:v>
                </c:pt>
                <c:pt idx="1">
                  <c:v>4486</c:v>
                </c:pt>
                <c:pt idx="2">
                  <c:v>6637</c:v>
                </c:pt>
                <c:pt idx="3">
                  <c:v>11278</c:v>
                </c:pt>
                <c:pt idx="4">
                  <c:v>11537</c:v>
                </c:pt>
                <c:pt idx="5">
                  <c:v>10965</c:v>
                </c:pt>
                <c:pt idx="6">
                  <c:v>10200</c:v>
                </c:pt>
                <c:pt idx="7">
                  <c:v>8499</c:v>
                </c:pt>
                <c:pt idx="8">
                  <c:v>8094</c:v>
                </c:pt>
                <c:pt idx="9">
                  <c:v>7925</c:v>
                </c:pt>
                <c:pt idx="10">
                  <c:v>7730</c:v>
                </c:pt>
                <c:pt idx="11">
                  <c:v>8575</c:v>
                </c:pt>
                <c:pt idx="12">
                  <c:v>8073</c:v>
                </c:pt>
                <c:pt idx="13">
                  <c:v>8097</c:v>
                </c:pt>
                <c:pt idx="14" formatCode="General">
                  <c:v>8601</c:v>
                </c:pt>
                <c:pt idx="15" formatCode="General">
                  <c:v>8454</c:v>
                </c:pt>
                <c:pt idx="16" formatCode="General">
                  <c:v>8318</c:v>
                </c:pt>
                <c:pt idx="17" formatCode="General">
                  <c:v>8889</c:v>
                </c:pt>
                <c:pt idx="18" formatCode="General">
                  <c:v>9311</c:v>
                </c:pt>
                <c:pt idx="19" formatCode="General">
                  <c:v>8156</c:v>
                </c:pt>
                <c:pt idx="20" formatCode="General">
                  <c:v>7660</c:v>
                </c:pt>
                <c:pt idx="21" formatCode="General">
                  <c:v>7308</c:v>
                </c:pt>
                <c:pt idx="22" formatCode="General">
                  <c:v>6821</c:v>
                </c:pt>
                <c:pt idx="23" formatCode="General">
                  <c:v>7104</c:v>
                </c:pt>
                <c:pt idx="24" formatCode="General">
                  <c:v>7139</c:v>
                </c:pt>
                <c:pt idx="25" formatCode="General">
                  <c:v>6863</c:v>
                </c:pt>
                <c:pt idx="26" formatCode="General">
                  <c:v>6396</c:v>
                </c:pt>
                <c:pt idx="27" formatCode="General">
                  <c:v>6122</c:v>
                </c:pt>
                <c:pt idx="28" formatCode="General">
                  <c:v>6179</c:v>
                </c:pt>
                <c:pt idx="29" formatCode="General">
                  <c:v>6948</c:v>
                </c:pt>
                <c:pt idx="30" formatCode="General">
                  <c:v>7341</c:v>
                </c:pt>
                <c:pt idx="31" formatCode="General">
                  <c:v>6445</c:v>
                </c:pt>
                <c:pt idx="32" formatCode="General">
                  <c:v>6147</c:v>
                </c:pt>
                <c:pt idx="33" formatCode="General">
                  <c:v>5958</c:v>
                </c:pt>
                <c:pt idx="34" formatCode="General">
                  <c:v>5886</c:v>
                </c:pt>
                <c:pt idx="35" formatCode="General">
                  <c:v>6335</c:v>
                </c:pt>
                <c:pt idx="36" formatCode="General">
                  <c:v>6160</c:v>
                </c:pt>
                <c:pt idx="37" formatCode="General">
                  <c:v>6084</c:v>
                </c:pt>
                <c:pt idx="38" formatCode="General">
                  <c:v>6012</c:v>
                </c:pt>
                <c:pt idx="39" formatCode="General">
                  <c:v>5883</c:v>
                </c:pt>
                <c:pt idx="40" formatCode="General">
                  <c:v>5895</c:v>
                </c:pt>
                <c:pt idx="41" formatCode="General">
                  <c:v>6708</c:v>
                </c:pt>
                <c:pt idx="42" formatCode="General">
                  <c:v>7173</c:v>
                </c:pt>
                <c:pt idx="43" formatCode="General">
                  <c:v>6305</c:v>
                </c:pt>
                <c:pt idx="44" formatCode="General">
                  <c:v>6182</c:v>
                </c:pt>
                <c:pt idx="45" formatCode="General">
                  <c:v>6156</c:v>
                </c:pt>
                <c:pt idx="46" formatCode="General">
                  <c:v>6200</c:v>
                </c:pt>
                <c:pt idx="47" formatCode="General">
                  <c:v>6733</c:v>
                </c:pt>
                <c:pt idx="48" formatCode="General">
                  <c:v>6621</c:v>
                </c:pt>
                <c:pt idx="49" formatCode="General">
                  <c:v>6540</c:v>
                </c:pt>
                <c:pt idx="50" formatCode="General">
                  <c:v>6546</c:v>
                </c:pt>
                <c:pt idx="51" formatCode="General">
                  <c:v>6489</c:v>
                </c:pt>
                <c:pt idx="52" formatCode="General">
                  <c:v>6610</c:v>
                </c:pt>
                <c:pt idx="53" formatCode="General">
                  <c:v>7714</c:v>
                </c:pt>
                <c:pt idx="54" formatCode="General">
                  <c:v>8159</c:v>
                </c:pt>
                <c:pt idx="55" formatCode="General">
                  <c:v>7340</c:v>
                </c:pt>
                <c:pt idx="56" formatCode="General">
                  <c:v>7322</c:v>
                </c:pt>
                <c:pt idx="57" formatCode="General">
                  <c:v>7263</c:v>
                </c:pt>
                <c:pt idx="58" formatCode="General">
                  <c:v>7116</c:v>
                </c:pt>
                <c:pt idx="59" formatCode="General">
                  <c:v>7571</c:v>
                </c:pt>
                <c:pt idx="60" formatCode="General">
                  <c:v>7847</c:v>
                </c:pt>
                <c:pt idx="61" formatCode="General">
                  <c:v>7891</c:v>
                </c:pt>
                <c:pt idx="62" formatCode="General">
                  <c:v>7827</c:v>
                </c:pt>
                <c:pt idx="63" formatCode="General">
                  <c:v>7780</c:v>
                </c:pt>
                <c:pt idx="64" formatCode="General">
                  <c:v>7890</c:v>
                </c:pt>
                <c:pt idx="65" formatCode="General">
                  <c:v>8791</c:v>
                </c:pt>
                <c:pt idx="66" formatCode="General">
                  <c:v>9118</c:v>
                </c:pt>
                <c:pt idx="67" formatCode="General">
                  <c:v>8207</c:v>
                </c:pt>
                <c:pt idx="68" formatCode="General">
                  <c:v>8040</c:v>
                </c:pt>
                <c:pt idx="69" formatCode="General">
                  <c:v>8140</c:v>
                </c:pt>
                <c:pt idx="70" formatCode="General">
                  <c:v>8233</c:v>
                </c:pt>
              </c:numCache>
            </c:numRef>
          </c:val>
          <c:smooth val="0"/>
          <c:extLst>
            <c:ext xmlns:c16="http://schemas.microsoft.com/office/drawing/2014/chart" uri="{C3380CC4-5D6E-409C-BE32-E72D297353CC}">
              <c16:uniqueId val="{00000001-AEC2-40E6-A9CB-8E9F0A7DFA7C}"/>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11343238398565"/>
          <c:y val="0.2630894907937000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Marraskuu 2024</c:v>
                </c:pt>
              </c:strCache>
            </c:strRef>
          </c:tx>
          <c:spPr>
            <a:solidFill>
              <a:srgbClr val="84CCF8"/>
            </a:solidFill>
            <a:ln>
              <a:solidFill>
                <a:srgbClr val="404040"/>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0.0</c:formatCode>
                <c:ptCount val="7"/>
                <c:pt idx="0">
                  <c:v>12.7</c:v>
                </c:pt>
                <c:pt idx="1">
                  <c:v>10.199999999999999</c:v>
                </c:pt>
                <c:pt idx="2">
                  <c:v>11.8</c:v>
                </c:pt>
                <c:pt idx="4" formatCode="General">
                  <c:v>13.6</c:v>
                </c:pt>
                <c:pt idx="5" formatCode="General">
                  <c:v>13.2</c:v>
                </c:pt>
                <c:pt idx="6" formatCode="General">
                  <c:v>12.8</c:v>
                </c:pt>
              </c:numCache>
            </c:numRef>
          </c:val>
          <c:extLst>
            <c:ext xmlns:c16="http://schemas.microsoft.com/office/drawing/2014/chart" uri="{C3380CC4-5D6E-409C-BE32-E72D297353CC}">
              <c16:uniqueId val="{00000000-89DD-4735-B15F-5752EB34D5E9}"/>
            </c:ext>
          </c:extLst>
        </c:ser>
        <c:ser>
          <c:idx val="1"/>
          <c:order val="1"/>
          <c:tx>
            <c:strRef>
              <c:f>taste_6_14_kuntaa!$A$10</c:f>
              <c:strCache>
                <c:ptCount val="1"/>
                <c:pt idx="0">
                  <c:v>Marraskuu 2025</c:v>
                </c:pt>
              </c:strCache>
            </c:strRef>
          </c:tx>
          <c:spPr>
            <a:solidFill>
              <a:srgbClr val="0042A5"/>
            </a:solidFill>
            <a:ln>
              <a:solidFill>
                <a:srgbClr val="404040"/>
              </a:solidFill>
            </a:ln>
          </c:spPr>
          <c:invertIfNegative val="0"/>
          <c:dLbls>
            <c:dLbl>
              <c:idx val="0"/>
              <c:layout>
                <c:manualLayout>
                  <c:x val="0"/>
                  <c:y val="-1.69204737732656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DD-4735-B15F-5752EB34D5E9}"/>
                </c:ext>
              </c:extLst>
            </c:dLbl>
            <c:dLbl>
              <c:idx val="5"/>
              <c:layout>
                <c:manualLayout>
                  <c:x val="8.856580457753038E-17"/>
                  <c:y val="1.52322924600152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DD-4735-B15F-5752EB34D5E9}"/>
                </c:ext>
              </c:extLst>
            </c:dLbl>
            <c:dLbl>
              <c:idx val="6"/>
              <c:layout>
                <c:manualLayout>
                  <c:x val="-9.4786729857819908E-4"/>
                  <c:y val="5.0761421319796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DD-4735-B15F-5752EB34D5E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General</c:formatCode>
                <c:ptCount val="7"/>
                <c:pt idx="0">
                  <c:v>13.8</c:v>
                </c:pt>
                <c:pt idx="1">
                  <c:v>10.8</c:v>
                </c:pt>
                <c:pt idx="2">
                  <c:v>13.2</c:v>
                </c:pt>
                <c:pt idx="4">
                  <c:v>14.5</c:v>
                </c:pt>
                <c:pt idx="5" formatCode="0.0">
                  <c:v>15</c:v>
                </c:pt>
                <c:pt idx="6">
                  <c:v>13.6</c:v>
                </c:pt>
              </c:numCache>
            </c:numRef>
          </c:val>
          <c:extLst>
            <c:ext xmlns:c16="http://schemas.microsoft.com/office/drawing/2014/chart" uri="{C3380CC4-5D6E-409C-BE32-E72D297353CC}">
              <c16:uniqueId val="{00000003-89DD-4735-B15F-5752EB34D5E9}"/>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6"/>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0.0"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16722616916973E-2"/>
          <c:y val="2.6977272544169897E-2"/>
          <c:w val="0.75471018218387198"/>
          <c:h val="0.77476912488736349"/>
        </c:manualLayout>
      </c:layout>
      <c:lineChart>
        <c:grouping val="standard"/>
        <c:varyColors val="0"/>
        <c:ser>
          <c:idx val="0"/>
          <c:order val="0"/>
          <c:tx>
            <c:strRef>
              <c:f>taste_6_kuntaa_viiva!$A$7</c:f>
              <c:strCache>
                <c:ptCount val="1"/>
                <c:pt idx="0">
                  <c:v>Espoo</c:v>
                </c:pt>
              </c:strCache>
            </c:strRef>
          </c:tx>
          <c:spPr>
            <a:ln w="38100" cap="rnd">
              <a:solidFill>
                <a:srgbClr val="00838A"/>
              </a:solidFill>
              <a:round/>
            </a:ln>
            <a:effectLst/>
          </c:spPr>
          <c:marker>
            <c:symbol val="circle"/>
            <c:size val="5"/>
            <c:spPr>
              <a:solidFill>
                <a:srgbClr val="00838A"/>
              </a:solidFill>
              <a:ln w="9525">
                <a:solidFill>
                  <a:srgbClr val="00838A"/>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taste_6_kuntaa_viiva!$B$7:$BT$7</c:f>
              <c:numCache>
                <c:formatCode>General</c:formatCode>
                <c:ptCount val="71"/>
                <c:pt idx="0">
                  <c:v>7.6</c:v>
                </c:pt>
                <c:pt idx="1">
                  <c:v>7.5</c:v>
                </c:pt>
                <c:pt idx="2">
                  <c:v>9.9</c:v>
                </c:pt>
                <c:pt idx="3">
                  <c:v>15.4</c:v>
                </c:pt>
                <c:pt idx="4">
                  <c:v>15.8</c:v>
                </c:pt>
                <c:pt idx="5">
                  <c:v>15.3</c:v>
                </c:pt>
                <c:pt idx="6">
                  <c:v>14.3</c:v>
                </c:pt>
                <c:pt idx="7">
                  <c:v>12.3</c:v>
                </c:pt>
                <c:pt idx="8">
                  <c:v>11.8</c:v>
                </c:pt>
                <c:pt idx="9" formatCode="0.0">
                  <c:v>11.5</c:v>
                </c:pt>
                <c:pt idx="10">
                  <c:v>11.3</c:v>
                </c:pt>
                <c:pt idx="11">
                  <c:v>12.2</c:v>
                </c:pt>
                <c:pt idx="12" formatCode="0.0">
                  <c:v>11.3</c:v>
                </c:pt>
                <c:pt idx="13" formatCode="0.0">
                  <c:v>11.2</c:v>
                </c:pt>
                <c:pt idx="14" formatCode="0.0">
                  <c:v>11.7</c:v>
                </c:pt>
                <c:pt idx="15">
                  <c:v>11.5</c:v>
                </c:pt>
                <c:pt idx="16">
                  <c:v>11.2</c:v>
                </c:pt>
                <c:pt idx="17">
                  <c:v>11.7</c:v>
                </c:pt>
                <c:pt idx="18" formatCode="0.0">
                  <c:v>12</c:v>
                </c:pt>
                <c:pt idx="19">
                  <c:v>10.7</c:v>
                </c:pt>
                <c:pt idx="20">
                  <c:v>9.9</c:v>
                </c:pt>
                <c:pt idx="21">
                  <c:v>9.5</c:v>
                </c:pt>
                <c:pt idx="22" formatCode="0.0">
                  <c:v>9</c:v>
                </c:pt>
                <c:pt idx="23">
                  <c:v>9.4</c:v>
                </c:pt>
                <c:pt idx="24">
                  <c:v>9.1999999999999993</c:v>
                </c:pt>
                <c:pt idx="25">
                  <c:v>8.9</c:v>
                </c:pt>
                <c:pt idx="26">
                  <c:v>8.4</c:v>
                </c:pt>
                <c:pt idx="27">
                  <c:v>8.1</c:v>
                </c:pt>
                <c:pt idx="28">
                  <c:v>8.1999999999999993</c:v>
                </c:pt>
                <c:pt idx="29">
                  <c:v>9</c:v>
                </c:pt>
                <c:pt idx="30">
                  <c:v>9.5</c:v>
                </c:pt>
                <c:pt idx="31">
                  <c:v>8.5</c:v>
                </c:pt>
                <c:pt idx="32">
                  <c:v>8.1999999999999993</c:v>
                </c:pt>
                <c:pt idx="33">
                  <c:v>8.1</c:v>
                </c:pt>
                <c:pt idx="34">
                  <c:v>8.1</c:v>
                </c:pt>
                <c:pt idx="35">
                  <c:v>8.6999999999999993</c:v>
                </c:pt>
                <c:pt idx="36">
                  <c:v>8.4</c:v>
                </c:pt>
                <c:pt idx="37">
                  <c:v>8.4</c:v>
                </c:pt>
                <c:pt idx="38">
                  <c:v>8.3000000000000007</c:v>
                </c:pt>
                <c:pt idx="39">
                  <c:v>8.1</c:v>
                </c:pt>
                <c:pt idx="40">
                  <c:v>8.3000000000000007</c:v>
                </c:pt>
                <c:pt idx="41">
                  <c:v>9.1999999999999993</c:v>
                </c:pt>
                <c:pt idx="42">
                  <c:v>9.8000000000000007</c:v>
                </c:pt>
                <c:pt idx="43">
                  <c:v>8.8000000000000007</c:v>
                </c:pt>
                <c:pt idx="44">
                  <c:v>8.6999999999999993</c:v>
                </c:pt>
                <c:pt idx="45">
                  <c:v>8.8000000000000007</c:v>
                </c:pt>
                <c:pt idx="46" formatCode="0.0">
                  <c:v>9</c:v>
                </c:pt>
                <c:pt idx="47">
                  <c:v>9.8000000000000007</c:v>
                </c:pt>
                <c:pt idx="48">
                  <c:v>9.3000000000000007</c:v>
                </c:pt>
                <c:pt idx="49">
                  <c:v>9.3000000000000007</c:v>
                </c:pt>
                <c:pt idx="50">
                  <c:v>9.3000000000000007</c:v>
                </c:pt>
                <c:pt idx="51">
                  <c:v>9.1999999999999993</c:v>
                </c:pt>
                <c:pt idx="52">
                  <c:v>9.3000000000000007</c:v>
                </c:pt>
                <c:pt idx="53">
                  <c:v>10.4</c:v>
                </c:pt>
                <c:pt idx="54">
                  <c:v>11</c:v>
                </c:pt>
                <c:pt idx="55">
                  <c:v>10.199999999999999</c:v>
                </c:pt>
                <c:pt idx="56">
                  <c:v>10.199999999999999</c:v>
                </c:pt>
                <c:pt idx="57">
                  <c:v>10.199999999999999</c:v>
                </c:pt>
                <c:pt idx="58">
                  <c:v>10.199999999999999</c:v>
                </c:pt>
                <c:pt idx="59">
                  <c:v>10.9</c:v>
                </c:pt>
                <c:pt idx="60">
                  <c:v>10.9</c:v>
                </c:pt>
                <c:pt idx="61">
                  <c:v>11</c:v>
                </c:pt>
                <c:pt idx="62">
                  <c:v>10.9</c:v>
                </c:pt>
                <c:pt idx="63" formatCode="0.0_ ;[Red]\-0.0\ ">
                  <c:v>10.8</c:v>
                </c:pt>
                <c:pt idx="64">
                  <c:v>10.7</c:v>
                </c:pt>
                <c:pt idx="65">
                  <c:v>11.5</c:v>
                </c:pt>
                <c:pt idx="66">
                  <c:v>11.9</c:v>
                </c:pt>
                <c:pt idx="67">
                  <c:v>11</c:v>
                </c:pt>
                <c:pt idx="68">
                  <c:v>10.7</c:v>
                </c:pt>
                <c:pt idx="69">
                  <c:v>10.7</c:v>
                </c:pt>
                <c:pt idx="70">
                  <c:v>10.8</c:v>
                </c:pt>
              </c:numCache>
            </c:numRef>
          </c:val>
          <c:smooth val="0"/>
          <c:extLst>
            <c:ext xmlns:c16="http://schemas.microsoft.com/office/drawing/2014/chart" uri="{C3380CC4-5D6E-409C-BE32-E72D297353CC}">
              <c16:uniqueId val="{00000000-4ED3-4AF8-BDBE-DB88F25BD554}"/>
            </c:ext>
          </c:extLst>
        </c:ser>
        <c:ser>
          <c:idx val="1"/>
          <c:order val="1"/>
          <c:tx>
            <c:strRef>
              <c:f>taste_6_kuntaa_viiva!$A$8</c:f>
              <c:strCache>
                <c:ptCount val="1"/>
                <c:pt idx="0">
                  <c:v>Helsinki</c:v>
                </c:pt>
              </c:strCache>
            </c:strRef>
          </c:tx>
          <c:spPr>
            <a:ln w="38100" cap="rnd">
              <a:solidFill>
                <a:srgbClr val="FA423B"/>
              </a:solidFill>
              <a:round/>
            </a:ln>
            <a:effectLst/>
          </c:spPr>
          <c:marker>
            <c:symbol val="circle"/>
            <c:size val="5"/>
            <c:spPr>
              <a:solidFill>
                <a:srgbClr val="FA423B"/>
              </a:solidFill>
              <a:ln w="9525">
                <a:solidFill>
                  <a:srgbClr val="FA423B"/>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taste_6_kuntaa_viiva!$B$8:$BT$8</c:f>
              <c:numCache>
                <c:formatCode>General</c:formatCode>
                <c:ptCount val="71"/>
                <c:pt idx="0">
                  <c:v>8.9</c:v>
                </c:pt>
                <c:pt idx="1">
                  <c:v>8.8000000000000007</c:v>
                </c:pt>
                <c:pt idx="2">
                  <c:v>11.9</c:v>
                </c:pt>
                <c:pt idx="3">
                  <c:v>18</c:v>
                </c:pt>
                <c:pt idx="4">
                  <c:v>18.600000000000001</c:v>
                </c:pt>
                <c:pt idx="5">
                  <c:v>17.600000000000001</c:v>
                </c:pt>
                <c:pt idx="6">
                  <c:v>16.399999999999999</c:v>
                </c:pt>
                <c:pt idx="7">
                  <c:v>14.3</c:v>
                </c:pt>
                <c:pt idx="8">
                  <c:v>13.8</c:v>
                </c:pt>
                <c:pt idx="9" formatCode="0.0">
                  <c:v>13.6</c:v>
                </c:pt>
                <c:pt idx="10">
                  <c:v>13.5</c:v>
                </c:pt>
                <c:pt idx="11">
                  <c:v>14.6</c:v>
                </c:pt>
                <c:pt idx="12" formatCode="0.0">
                  <c:v>14</c:v>
                </c:pt>
                <c:pt idx="13" formatCode="0.0">
                  <c:v>14</c:v>
                </c:pt>
                <c:pt idx="14" formatCode="0.0">
                  <c:v>14.5</c:v>
                </c:pt>
                <c:pt idx="15">
                  <c:v>14.3</c:v>
                </c:pt>
                <c:pt idx="16">
                  <c:v>13.8</c:v>
                </c:pt>
                <c:pt idx="17">
                  <c:v>14.1</c:v>
                </c:pt>
                <c:pt idx="18" formatCode="0.0">
                  <c:v>14.2</c:v>
                </c:pt>
                <c:pt idx="19">
                  <c:v>12.8</c:v>
                </c:pt>
                <c:pt idx="20">
                  <c:v>11.9</c:v>
                </c:pt>
                <c:pt idx="21">
                  <c:v>11.3</c:v>
                </c:pt>
                <c:pt idx="22">
                  <c:v>10.7</c:v>
                </c:pt>
                <c:pt idx="23">
                  <c:v>11.2</c:v>
                </c:pt>
                <c:pt idx="24">
                  <c:v>11.5</c:v>
                </c:pt>
                <c:pt idx="25">
                  <c:v>11</c:v>
                </c:pt>
                <c:pt idx="26">
                  <c:v>10.3</c:v>
                </c:pt>
                <c:pt idx="27">
                  <c:v>9.8000000000000007</c:v>
                </c:pt>
                <c:pt idx="28">
                  <c:v>10</c:v>
                </c:pt>
                <c:pt idx="29">
                  <c:v>10.8</c:v>
                </c:pt>
                <c:pt idx="30">
                  <c:v>11.4</c:v>
                </c:pt>
                <c:pt idx="31">
                  <c:v>10.3</c:v>
                </c:pt>
                <c:pt idx="32">
                  <c:v>10</c:v>
                </c:pt>
                <c:pt idx="33">
                  <c:v>9.8000000000000007</c:v>
                </c:pt>
                <c:pt idx="34">
                  <c:v>9.8000000000000007</c:v>
                </c:pt>
                <c:pt idx="35">
                  <c:v>10.4</c:v>
                </c:pt>
                <c:pt idx="36">
                  <c:v>10.3</c:v>
                </c:pt>
                <c:pt idx="37">
                  <c:v>10.3</c:v>
                </c:pt>
                <c:pt idx="38">
                  <c:v>10.199999999999999</c:v>
                </c:pt>
                <c:pt idx="39">
                  <c:v>10.1</c:v>
                </c:pt>
                <c:pt idx="40">
                  <c:v>10.199999999999999</c:v>
                </c:pt>
                <c:pt idx="41">
                  <c:v>11.1</c:v>
                </c:pt>
                <c:pt idx="42">
                  <c:v>11.7</c:v>
                </c:pt>
                <c:pt idx="43">
                  <c:v>10.8</c:v>
                </c:pt>
                <c:pt idx="44">
                  <c:v>10.6</c:v>
                </c:pt>
                <c:pt idx="45">
                  <c:v>10.7</c:v>
                </c:pt>
                <c:pt idx="46" formatCode="0.0">
                  <c:v>10.8</c:v>
                </c:pt>
                <c:pt idx="47">
                  <c:v>11.6</c:v>
                </c:pt>
                <c:pt idx="48">
                  <c:v>11.2</c:v>
                </c:pt>
                <c:pt idx="49">
                  <c:v>11.2</c:v>
                </c:pt>
                <c:pt idx="50">
                  <c:v>11.2</c:v>
                </c:pt>
                <c:pt idx="51">
                  <c:v>11</c:v>
                </c:pt>
                <c:pt idx="52">
                  <c:v>11</c:v>
                </c:pt>
                <c:pt idx="53">
                  <c:v>12</c:v>
                </c:pt>
                <c:pt idx="54">
                  <c:v>12.5</c:v>
                </c:pt>
                <c:pt idx="55">
                  <c:v>11.7</c:v>
                </c:pt>
                <c:pt idx="56">
                  <c:v>11.7</c:v>
                </c:pt>
                <c:pt idx="57">
                  <c:v>11.7</c:v>
                </c:pt>
                <c:pt idx="58">
                  <c:v>11.8</c:v>
                </c:pt>
                <c:pt idx="59">
                  <c:v>12.5</c:v>
                </c:pt>
                <c:pt idx="60">
                  <c:v>12.7</c:v>
                </c:pt>
                <c:pt idx="61">
                  <c:v>12.9</c:v>
                </c:pt>
                <c:pt idx="62">
                  <c:v>12.9</c:v>
                </c:pt>
                <c:pt idx="63" formatCode="0.0_ ;[Red]\-0.0\ ">
                  <c:v>12.9</c:v>
                </c:pt>
                <c:pt idx="64">
                  <c:v>13</c:v>
                </c:pt>
                <c:pt idx="65">
                  <c:v>13.8</c:v>
                </c:pt>
                <c:pt idx="66">
                  <c:v>14.3</c:v>
                </c:pt>
                <c:pt idx="67">
                  <c:v>13.6</c:v>
                </c:pt>
                <c:pt idx="68">
                  <c:v>13.4</c:v>
                </c:pt>
                <c:pt idx="69">
                  <c:v>13.2</c:v>
                </c:pt>
                <c:pt idx="70">
                  <c:v>13.2</c:v>
                </c:pt>
              </c:numCache>
            </c:numRef>
          </c:val>
          <c:smooth val="0"/>
          <c:extLst>
            <c:ext xmlns:c16="http://schemas.microsoft.com/office/drawing/2014/chart" uri="{C3380CC4-5D6E-409C-BE32-E72D297353CC}">
              <c16:uniqueId val="{00000001-4ED3-4AF8-BDBE-DB88F25BD554}"/>
            </c:ext>
          </c:extLst>
        </c:ser>
        <c:ser>
          <c:idx val="2"/>
          <c:order val="2"/>
          <c:tx>
            <c:strRef>
              <c:f>taste_6_kuntaa_viiva!$A$9</c:f>
              <c:strCache>
                <c:ptCount val="1"/>
                <c:pt idx="0">
                  <c:v>Oulu</c:v>
                </c:pt>
              </c:strCache>
            </c:strRef>
          </c:tx>
          <c:spPr>
            <a:ln w="38100" cap="rnd">
              <a:solidFill>
                <a:srgbClr val="7535BD"/>
              </a:solidFill>
              <a:round/>
            </a:ln>
            <a:effectLst/>
          </c:spPr>
          <c:marker>
            <c:symbol val="circle"/>
            <c:size val="5"/>
            <c:spPr>
              <a:solidFill>
                <a:srgbClr val="7535BD"/>
              </a:solidFill>
              <a:ln w="9525">
                <a:solidFill>
                  <a:srgbClr val="7535BD"/>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taste_6_kuntaa_viiva!$B$9:$BT$9</c:f>
              <c:numCache>
                <c:formatCode>General</c:formatCode>
                <c:ptCount val="71"/>
                <c:pt idx="0">
                  <c:v>11.7</c:v>
                </c:pt>
                <c:pt idx="1">
                  <c:v>11.4</c:v>
                </c:pt>
                <c:pt idx="2">
                  <c:v>14</c:v>
                </c:pt>
                <c:pt idx="3">
                  <c:v>18.600000000000001</c:v>
                </c:pt>
                <c:pt idx="4">
                  <c:v>18</c:v>
                </c:pt>
                <c:pt idx="5">
                  <c:v>17.7</c:v>
                </c:pt>
                <c:pt idx="6">
                  <c:v>16.600000000000001</c:v>
                </c:pt>
                <c:pt idx="7">
                  <c:v>13.6</c:v>
                </c:pt>
                <c:pt idx="8">
                  <c:v>12.9</c:v>
                </c:pt>
                <c:pt idx="9" formatCode="0.0">
                  <c:v>12.5</c:v>
                </c:pt>
                <c:pt idx="10">
                  <c:v>12.6</c:v>
                </c:pt>
                <c:pt idx="11">
                  <c:v>14.5</c:v>
                </c:pt>
                <c:pt idx="12" formatCode="0.0">
                  <c:v>14</c:v>
                </c:pt>
                <c:pt idx="13" formatCode="0.0">
                  <c:v>13.8</c:v>
                </c:pt>
                <c:pt idx="14" formatCode="0.0">
                  <c:v>13.9</c:v>
                </c:pt>
                <c:pt idx="15">
                  <c:v>13.5</c:v>
                </c:pt>
                <c:pt idx="16">
                  <c:v>13</c:v>
                </c:pt>
                <c:pt idx="17">
                  <c:v>14.2</c:v>
                </c:pt>
                <c:pt idx="18" formatCode="0.0">
                  <c:v>14.7</c:v>
                </c:pt>
                <c:pt idx="19">
                  <c:v>12.3</c:v>
                </c:pt>
                <c:pt idx="20">
                  <c:v>11.5</c:v>
                </c:pt>
                <c:pt idx="21">
                  <c:v>11.4</c:v>
                </c:pt>
                <c:pt idx="22" formatCode="0.00">
                  <c:v>11</c:v>
                </c:pt>
                <c:pt idx="23">
                  <c:v>12.2</c:v>
                </c:pt>
                <c:pt idx="24">
                  <c:v>11.8</c:v>
                </c:pt>
                <c:pt idx="25">
                  <c:v>11.4</c:v>
                </c:pt>
                <c:pt idx="26">
                  <c:v>11.1</c:v>
                </c:pt>
                <c:pt idx="27">
                  <c:v>10.7</c:v>
                </c:pt>
                <c:pt idx="28">
                  <c:v>10.6</c:v>
                </c:pt>
                <c:pt idx="29">
                  <c:v>12.1</c:v>
                </c:pt>
                <c:pt idx="30">
                  <c:v>12.9</c:v>
                </c:pt>
                <c:pt idx="31">
                  <c:v>10.9</c:v>
                </c:pt>
                <c:pt idx="32">
                  <c:v>10.8</c:v>
                </c:pt>
                <c:pt idx="33">
                  <c:v>10.6</c:v>
                </c:pt>
                <c:pt idx="34">
                  <c:v>10.8</c:v>
                </c:pt>
                <c:pt idx="35">
                  <c:v>12.3</c:v>
                </c:pt>
                <c:pt idx="36">
                  <c:v>12.3</c:v>
                </c:pt>
                <c:pt idx="37">
                  <c:v>12.1</c:v>
                </c:pt>
                <c:pt idx="38">
                  <c:v>12.2</c:v>
                </c:pt>
                <c:pt idx="39">
                  <c:v>11.8</c:v>
                </c:pt>
                <c:pt idx="40">
                  <c:v>11.7</c:v>
                </c:pt>
                <c:pt idx="41">
                  <c:v>13.2</c:v>
                </c:pt>
                <c:pt idx="42">
                  <c:v>13.8</c:v>
                </c:pt>
                <c:pt idx="43">
                  <c:v>12.1</c:v>
                </c:pt>
                <c:pt idx="44">
                  <c:v>12.1</c:v>
                </c:pt>
                <c:pt idx="45">
                  <c:v>12.1</c:v>
                </c:pt>
                <c:pt idx="46" formatCode="0.0">
                  <c:v>12.3</c:v>
                </c:pt>
                <c:pt idx="47">
                  <c:v>13.7</c:v>
                </c:pt>
                <c:pt idx="48">
                  <c:v>13</c:v>
                </c:pt>
                <c:pt idx="49">
                  <c:v>13.1</c:v>
                </c:pt>
                <c:pt idx="50">
                  <c:v>13</c:v>
                </c:pt>
                <c:pt idx="51">
                  <c:v>12.6</c:v>
                </c:pt>
                <c:pt idx="52">
                  <c:v>12.3</c:v>
                </c:pt>
                <c:pt idx="53">
                  <c:v>13.7</c:v>
                </c:pt>
                <c:pt idx="54">
                  <c:v>14.3</c:v>
                </c:pt>
                <c:pt idx="55">
                  <c:v>12.6</c:v>
                </c:pt>
                <c:pt idx="56">
                  <c:v>12.4</c:v>
                </c:pt>
                <c:pt idx="57">
                  <c:v>12.6</c:v>
                </c:pt>
                <c:pt idx="58">
                  <c:v>12.8</c:v>
                </c:pt>
                <c:pt idx="59">
                  <c:v>14.1</c:v>
                </c:pt>
                <c:pt idx="60">
                  <c:v>14</c:v>
                </c:pt>
                <c:pt idx="61">
                  <c:v>14</c:v>
                </c:pt>
                <c:pt idx="62">
                  <c:v>13.9</c:v>
                </c:pt>
                <c:pt idx="63" formatCode="0.0_ ;[Red]\-0.0\ ">
                  <c:v>13.6</c:v>
                </c:pt>
                <c:pt idx="64">
                  <c:v>13.3</c:v>
                </c:pt>
                <c:pt idx="65">
                  <c:v>14.5</c:v>
                </c:pt>
                <c:pt idx="66">
                  <c:v>14.9</c:v>
                </c:pt>
                <c:pt idx="67">
                  <c:v>13.5</c:v>
                </c:pt>
                <c:pt idx="68">
                  <c:v>13.1</c:v>
                </c:pt>
                <c:pt idx="69">
                  <c:v>13.4</c:v>
                </c:pt>
                <c:pt idx="70">
                  <c:v>13.6</c:v>
                </c:pt>
              </c:numCache>
            </c:numRef>
          </c:val>
          <c:smooth val="0"/>
          <c:extLst>
            <c:ext xmlns:c16="http://schemas.microsoft.com/office/drawing/2014/chart" uri="{C3380CC4-5D6E-409C-BE32-E72D297353CC}">
              <c16:uniqueId val="{00000002-4ED3-4AF8-BDBE-DB88F25BD554}"/>
            </c:ext>
          </c:extLst>
        </c:ser>
        <c:ser>
          <c:idx val="3"/>
          <c:order val="3"/>
          <c:tx>
            <c:strRef>
              <c:f>taste_6_kuntaa_viiva!$A$10</c:f>
              <c:strCache>
                <c:ptCount val="1"/>
                <c:pt idx="0">
                  <c:v>Tampere</c:v>
                </c:pt>
              </c:strCache>
            </c:strRef>
          </c:tx>
          <c:spPr>
            <a:ln w="38100" cap="rnd">
              <a:solidFill>
                <a:srgbClr val="84CCF8"/>
              </a:solidFill>
              <a:round/>
            </a:ln>
            <a:effectLst/>
          </c:spPr>
          <c:marker>
            <c:symbol val="circle"/>
            <c:size val="5"/>
            <c:spPr>
              <a:solidFill>
                <a:srgbClr val="84CCF8"/>
              </a:solidFill>
              <a:ln w="9525">
                <a:solidFill>
                  <a:srgbClr val="84CCF8"/>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taste_6_kuntaa_viiva!$B$10:$BT$10</c:f>
              <c:numCache>
                <c:formatCode>General</c:formatCode>
                <c:ptCount val="71"/>
                <c:pt idx="0">
                  <c:v>11.5</c:v>
                </c:pt>
                <c:pt idx="1">
                  <c:v>11.3</c:v>
                </c:pt>
                <c:pt idx="2">
                  <c:v>13.8</c:v>
                </c:pt>
                <c:pt idx="3">
                  <c:v>19.100000000000001</c:v>
                </c:pt>
                <c:pt idx="4">
                  <c:v>19.899999999999999</c:v>
                </c:pt>
                <c:pt idx="5">
                  <c:v>19.5</c:v>
                </c:pt>
                <c:pt idx="6">
                  <c:v>18.8</c:v>
                </c:pt>
                <c:pt idx="7">
                  <c:v>15.7</c:v>
                </c:pt>
                <c:pt idx="8">
                  <c:v>14.6</c:v>
                </c:pt>
                <c:pt idx="9" formatCode="0.0">
                  <c:v>14.1</c:v>
                </c:pt>
                <c:pt idx="10">
                  <c:v>13.6</c:v>
                </c:pt>
                <c:pt idx="11">
                  <c:v>15.3</c:v>
                </c:pt>
                <c:pt idx="12" formatCode="0.0">
                  <c:v>14.2</c:v>
                </c:pt>
                <c:pt idx="13" formatCode="0.0">
                  <c:v>13.7</c:v>
                </c:pt>
                <c:pt idx="14" formatCode="0.0">
                  <c:v>14.2</c:v>
                </c:pt>
                <c:pt idx="15">
                  <c:v>13.7</c:v>
                </c:pt>
                <c:pt idx="16">
                  <c:v>13</c:v>
                </c:pt>
                <c:pt idx="17">
                  <c:v>13.9</c:v>
                </c:pt>
                <c:pt idx="18" formatCode="0.0">
                  <c:v>14.1</c:v>
                </c:pt>
                <c:pt idx="19">
                  <c:v>12.3</c:v>
                </c:pt>
                <c:pt idx="20">
                  <c:v>11.4</c:v>
                </c:pt>
                <c:pt idx="21">
                  <c:v>10.9</c:v>
                </c:pt>
                <c:pt idx="22">
                  <c:v>10.4</c:v>
                </c:pt>
                <c:pt idx="23">
                  <c:v>11.4</c:v>
                </c:pt>
                <c:pt idx="24">
                  <c:v>11.4</c:v>
                </c:pt>
                <c:pt idx="25">
                  <c:v>10.9</c:v>
                </c:pt>
                <c:pt idx="26">
                  <c:v>10.1</c:v>
                </c:pt>
                <c:pt idx="27">
                  <c:v>9.6</c:v>
                </c:pt>
                <c:pt idx="28">
                  <c:v>9.6999999999999993</c:v>
                </c:pt>
                <c:pt idx="29">
                  <c:v>10.9</c:v>
                </c:pt>
                <c:pt idx="30">
                  <c:v>11.3</c:v>
                </c:pt>
                <c:pt idx="31">
                  <c:v>9.9</c:v>
                </c:pt>
                <c:pt idx="32">
                  <c:v>9.5</c:v>
                </c:pt>
                <c:pt idx="33">
                  <c:v>9.1999999999999993</c:v>
                </c:pt>
                <c:pt idx="34">
                  <c:v>9.1999999999999993</c:v>
                </c:pt>
                <c:pt idx="35">
                  <c:v>10.199999999999999</c:v>
                </c:pt>
                <c:pt idx="36">
                  <c:v>10</c:v>
                </c:pt>
                <c:pt idx="37">
                  <c:v>10.1</c:v>
                </c:pt>
                <c:pt idx="38">
                  <c:v>10.1</c:v>
                </c:pt>
                <c:pt idx="39">
                  <c:v>9.9</c:v>
                </c:pt>
                <c:pt idx="40">
                  <c:v>9.9</c:v>
                </c:pt>
                <c:pt idx="41">
                  <c:v>11.3</c:v>
                </c:pt>
                <c:pt idx="42">
                  <c:v>11.9</c:v>
                </c:pt>
                <c:pt idx="43">
                  <c:v>10.8</c:v>
                </c:pt>
                <c:pt idx="44">
                  <c:v>10.8</c:v>
                </c:pt>
                <c:pt idx="45">
                  <c:v>11</c:v>
                </c:pt>
                <c:pt idx="46" formatCode="0.0">
                  <c:v>11.5</c:v>
                </c:pt>
                <c:pt idx="47">
                  <c:v>13</c:v>
                </c:pt>
                <c:pt idx="48">
                  <c:v>12.6</c:v>
                </c:pt>
                <c:pt idx="49">
                  <c:v>12.6</c:v>
                </c:pt>
                <c:pt idx="50">
                  <c:v>12.4</c:v>
                </c:pt>
                <c:pt idx="51">
                  <c:v>12</c:v>
                </c:pt>
                <c:pt idx="52">
                  <c:v>11.9</c:v>
                </c:pt>
                <c:pt idx="53">
                  <c:v>13.2</c:v>
                </c:pt>
                <c:pt idx="54">
                  <c:v>13.8</c:v>
                </c:pt>
                <c:pt idx="55">
                  <c:v>12.7</c:v>
                </c:pt>
                <c:pt idx="56">
                  <c:v>12.7</c:v>
                </c:pt>
                <c:pt idx="57">
                  <c:v>12.9</c:v>
                </c:pt>
                <c:pt idx="58">
                  <c:v>13.2</c:v>
                </c:pt>
                <c:pt idx="59">
                  <c:v>14.1</c:v>
                </c:pt>
                <c:pt idx="60">
                  <c:v>13.8</c:v>
                </c:pt>
                <c:pt idx="61">
                  <c:v>13.7</c:v>
                </c:pt>
                <c:pt idx="62">
                  <c:v>13.5</c:v>
                </c:pt>
                <c:pt idx="63" formatCode="0.0_ ;[Red]\-0.0\ ">
                  <c:v>13.1</c:v>
                </c:pt>
                <c:pt idx="64">
                  <c:v>13.2</c:v>
                </c:pt>
                <c:pt idx="65">
                  <c:v>14.5</c:v>
                </c:pt>
                <c:pt idx="66">
                  <c:v>14.8</c:v>
                </c:pt>
                <c:pt idx="67">
                  <c:v>13.7</c:v>
                </c:pt>
                <c:pt idx="68">
                  <c:v>14</c:v>
                </c:pt>
                <c:pt idx="69">
                  <c:v>14.7</c:v>
                </c:pt>
                <c:pt idx="70">
                  <c:v>15</c:v>
                </c:pt>
              </c:numCache>
            </c:numRef>
          </c:val>
          <c:smooth val="0"/>
          <c:extLst>
            <c:ext xmlns:c16="http://schemas.microsoft.com/office/drawing/2014/chart" uri="{C3380CC4-5D6E-409C-BE32-E72D297353CC}">
              <c16:uniqueId val="{00000003-4ED3-4AF8-BDBE-DB88F25BD554}"/>
            </c:ext>
          </c:extLst>
        </c:ser>
        <c:ser>
          <c:idx val="4"/>
          <c:order val="4"/>
          <c:tx>
            <c:strRef>
              <c:f>taste_6_kuntaa_viiva!$A$11</c:f>
              <c:strCache>
                <c:ptCount val="1"/>
                <c:pt idx="0">
                  <c:v>Turku</c:v>
                </c:pt>
              </c:strCache>
            </c:strRef>
          </c:tx>
          <c:spPr>
            <a:ln w="38100" cap="rnd">
              <a:solidFill>
                <a:srgbClr val="FF8F1C"/>
              </a:solidFill>
              <a:round/>
            </a:ln>
            <a:effectLst/>
          </c:spPr>
          <c:marker>
            <c:symbol val="circle"/>
            <c:size val="5"/>
            <c:spPr>
              <a:solidFill>
                <a:srgbClr val="FF8F1C"/>
              </a:solidFill>
              <a:ln w="9525">
                <a:solidFill>
                  <a:srgbClr val="FF8F1C"/>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taste_6_kuntaa_viiva!$B$11:$BT$11</c:f>
              <c:numCache>
                <c:formatCode>General</c:formatCode>
                <c:ptCount val="71"/>
                <c:pt idx="0">
                  <c:v>11.2</c:v>
                </c:pt>
                <c:pt idx="1">
                  <c:v>10.8</c:v>
                </c:pt>
                <c:pt idx="2">
                  <c:v>13.6</c:v>
                </c:pt>
                <c:pt idx="3">
                  <c:v>19.3</c:v>
                </c:pt>
                <c:pt idx="4">
                  <c:v>19.3</c:v>
                </c:pt>
                <c:pt idx="5">
                  <c:v>18.899999999999999</c:v>
                </c:pt>
                <c:pt idx="6">
                  <c:v>18</c:v>
                </c:pt>
                <c:pt idx="7">
                  <c:v>15.3</c:v>
                </c:pt>
                <c:pt idx="8">
                  <c:v>14.5</c:v>
                </c:pt>
                <c:pt idx="9" formatCode="0.0">
                  <c:v>14</c:v>
                </c:pt>
                <c:pt idx="10">
                  <c:v>13.8</c:v>
                </c:pt>
                <c:pt idx="11">
                  <c:v>16.5</c:v>
                </c:pt>
                <c:pt idx="12" formatCode="0.0">
                  <c:v>14.5</c:v>
                </c:pt>
                <c:pt idx="13" formatCode="0.0">
                  <c:v>14.1</c:v>
                </c:pt>
                <c:pt idx="14" formatCode="0.0">
                  <c:v>14.6</c:v>
                </c:pt>
                <c:pt idx="15">
                  <c:v>14.3</c:v>
                </c:pt>
                <c:pt idx="16">
                  <c:v>14</c:v>
                </c:pt>
                <c:pt idx="17">
                  <c:v>14.8</c:v>
                </c:pt>
                <c:pt idx="18" formatCode="0.0">
                  <c:v>15.3</c:v>
                </c:pt>
                <c:pt idx="19">
                  <c:v>13.5</c:v>
                </c:pt>
                <c:pt idx="20">
                  <c:v>12.8</c:v>
                </c:pt>
                <c:pt idx="21">
                  <c:v>12.4</c:v>
                </c:pt>
                <c:pt idx="22">
                  <c:v>12.2</c:v>
                </c:pt>
                <c:pt idx="23">
                  <c:v>13.2</c:v>
                </c:pt>
                <c:pt idx="24">
                  <c:v>13.2</c:v>
                </c:pt>
                <c:pt idx="25">
                  <c:v>12.9</c:v>
                </c:pt>
                <c:pt idx="26">
                  <c:v>12.3</c:v>
                </c:pt>
                <c:pt idx="27">
                  <c:v>11.7</c:v>
                </c:pt>
                <c:pt idx="28">
                  <c:v>11.9</c:v>
                </c:pt>
                <c:pt idx="29">
                  <c:v>13.1</c:v>
                </c:pt>
                <c:pt idx="30">
                  <c:v>13.8</c:v>
                </c:pt>
                <c:pt idx="31">
                  <c:v>12.1</c:v>
                </c:pt>
                <c:pt idx="32">
                  <c:v>11.7</c:v>
                </c:pt>
                <c:pt idx="33">
                  <c:v>11.4</c:v>
                </c:pt>
                <c:pt idx="34">
                  <c:v>11.4</c:v>
                </c:pt>
                <c:pt idx="35">
                  <c:v>12.3</c:v>
                </c:pt>
                <c:pt idx="36">
                  <c:v>12</c:v>
                </c:pt>
                <c:pt idx="37">
                  <c:v>11.8</c:v>
                </c:pt>
                <c:pt idx="38">
                  <c:v>11.6</c:v>
                </c:pt>
                <c:pt idx="39">
                  <c:v>11.3</c:v>
                </c:pt>
                <c:pt idx="40">
                  <c:v>11.4</c:v>
                </c:pt>
                <c:pt idx="41">
                  <c:v>12.5</c:v>
                </c:pt>
                <c:pt idx="42">
                  <c:v>13.1</c:v>
                </c:pt>
                <c:pt idx="43">
                  <c:v>11.9</c:v>
                </c:pt>
                <c:pt idx="44">
                  <c:v>11.5</c:v>
                </c:pt>
                <c:pt idx="45">
                  <c:v>11.5</c:v>
                </c:pt>
                <c:pt idx="46" formatCode="0.0">
                  <c:v>11.8</c:v>
                </c:pt>
                <c:pt idx="47">
                  <c:v>13</c:v>
                </c:pt>
                <c:pt idx="48">
                  <c:v>12.6</c:v>
                </c:pt>
                <c:pt idx="49">
                  <c:v>12.3</c:v>
                </c:pt>
                <c:pt idx="50">
                  <c:v>12.3</c:v>
                </c:pt>
                <c:pt idx="51">
                  <c:v>12</c:v>
                </c:pt>
                <c:pt idx="52">
                  <c:v>12</c:v>
                </c:pt>
                <c:pt idx="53">
                  <c:v>13.5</c:v>
                </c:pt>
                <c:pt idx="54">
                  <c:v>14.2</c:v>
                </c:pt>
                <c:pt idx="55">
                  <c:v>13.2</c:v>
                </c:pt>
                <c:pt idx="56">
                  <c:v>13</c:v>
                </c:pt>
                <c:pt idx="57">
                  <c:v>13.3</c:v>
                </c:pt>
                <c:pt idx="58">
                  <c:v>13.6</c:v>
                </c:pt>
                <c:pt idx="59">
                  <c:v>14.8</c:v>
                </c:pt>
                <c:pt idx="60">
                  <c:v>14.6</c:v>
                </c:pt>
                <c:pt idx="61">
                  <c:v>14.5</c:v>
                </c:pt>
                <c:pt idx="62">
                  <c:v>14.2</c:v>
                </c:pt>
                <c:pt idx="63" formatCode="0.0_ ;[Red]\-0.0\ ">
                  <c:v>14</c:v>
                </c:pt>
                <c:pt idx="64">
                  <c:v>14</c:v>
                </c:pt>
                <c:pt idx="65">
                  <c:v>15.4</c:v>
                </c:pt>
                <c:pt idx="66">
                  <c:v>16</c:v>
                </c:pt>
                <c:pt idx="67">
                  <c:v>14.7</c:v>
                </c:pt>
                <c:pt idx="68">
                  <c:v>14.2</c:v>
                </c:pt>
                <c:pt idx="69">
                  <c:v>14.4</c:v>
                </c:pt>
                <c:pt idx="70">
                  <c:v>14.5</c:v>
                </c:pt>
              </c:numCache>
            </c:numRef>
          </c:val>
          <c:smooth val="0"/>
          <c:extLst>
            <c:ext xmlns:c16="http://schemas.microsoft.com/office/drawing/2014/chart" uri="{C3380CC4-5D6E-409C-BE32-E72D297353CC}">
              <c16:uniqueId val="{00000004-4ED3-4AF8-BDBE-DB88F25BD554}"/>
            </c:ext>
          </c:extLst>
        </c:ser>
        <c:ser>
          <c:idx val="5"/>
          <c:order val="5"/>
          <c:tx>
            <c:strRef>
              <c:f>taste_6_kuntaa_viiva!$A$12</c:f>
              <c:strCache>
                <c:ptCount val="1"/>
                <c:pt idx="0">
                  <c:v>Vantaa</c:v>
                </c:pt>
              </c:strCache>
            </c:strRef>
          </c:tx>
          <c:spPr>
            <a:ln w="38100" cap="rnd">
              <a:solidFill>
                <a:srgbClr val="0042A5"/>
              </a:solidFill>
              <a:round/>
            </a:ln>
            <a:effectLst/>
          </c:spPr>
          <c:marker>
            <c:symbol val="circle"/>
            <c:size val="5"/>
            <c:spPr>
              <a:solidFill>
                <a:srgbClr val="0042A5"/>
              </a:solidFill>
              <a:ln w="9525">
                <a:solidFill>
                  <a:srgbClr val="0042A5"/>
                </a:solidFill>
              </a:ln>
              <a:effectLst/>
            </c:spPr>
          </c:marker>
          <c:cat>
            <c:strRef>
              <c:f>taste_6_kuntaa_viiva!$B$6:$BT$6</c:f>
              <c:strCache>
                <c:ptCount val="71"/>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pt idx="70">
                  <c:v>11/2025</c:v>
                </c:pt>
              </c:strCache>
            </c:strRef>
          </c:cat>
          <c:val>
            <c:numRef>
              <c:f>taste_6_kuntaa_viiva!$B$12:$BT$12</c:f>
              <c:numCache>
                <c:formatCode>0.0</c:formatCode>
                <c:ptCount val="71"/>
                <c:pt idx="0">
                  <c:v>8.6999999999999993</c:v>
                </c:pt>
                <c:pt idx="1">
                  <c:v>8.6</c:v>
                </c:pt>
                <c:pt idx="2" formatCode="General">
                  <c:v>11.7</c:v>
                </c:pt>
                <c:pt idx="3" formatCode="General">
                  <c:v>18.600000000000001</c:v>
                </c:pt>
                <c:pt idx="4" formatCode="General">
                  <c:v>19.2</c:v>
                </c:pt>
                <c:pt idx="5" formatCode="General">
                  <c:v>18</c:v>
                </c:pt>
                <c:pt idx="6" formatCode="General">
                  <c:v>16.8</c:v>
                </c:pt>
                <c:pt idx="7" formatCode="General">
                  <c:v>14.7</c:v>
                </c:pt>
                <c:pt idx="8" formatCode="General">
                  <c:v>14.3</c:v>
                </c:pt>
                <c:pt idx="9">
                  <c:v>14</c:v>
                </c:pt>
                <c:pt idx="10" formatCode="General">
                  <c:v>13.9</c:v>
                </c:pt>
                <c:pt idx="11" formatCode="General">
                  <c:v>15.3</c:v>
                </c:pt>
                <c:pt idx="12">
                  <c:v>14.2</c:v>
                </c:pt>
                <c:pt idx="13">
                  <c:v>14.3</c:v>
                </c:pt>
                <c:pt idx="14">
                  <c:v>15</c:v>
                </c:pt>
                <c:pt idx="15" formatCode="General">
                  <c:v>14.7</c:v>
                </c:pt>
                <c:pt idx="16" formatCode="General">
                  <c:v>14.3</c:v>
                </c:pt>
                <c:pt idx="17" formatCode="General">
                  <c:v>14.8</c:v>
                </c:pt>
                <c:pt idx="18">
                  <c:v>15.2</c:v>
                </c:pt>
                <c:pt idx="19" formatCode="General">
                  <c:v>13.9</c:v>
                </c:pt>
                <c:pt idx="20" formatCode="General">
                  <c:v>13.3</c:v>
                </c:pt>
                <c:pt idx="21" formatCode="General">
                  <c:v>12.8</c:v>
                </c:pt>
                <c:pt idx="22" formatCode="General">
                  <c:v>12.1</c:v>
                </c:pt>
                <c:pt idx="23" formatCode="General">
                  <c:v>12.5</c:v>
                </c:pt>
                <c:pt idx="24" formatCode="General">
                  <c:v>12.5</c:v>
                </c:pt>
                <c:pt idx="25" formatCode="General">
                  <c:v>12.1</c:v>
                </c:pt>
                <c:pt idx="26" formatCode="General">
                  <c:v>11.3</c:v>
                </c:pt>
                <c:pt idx="27" formatCode="General">
                  <c:v>10.7</c:v>
                </c:pt>
                <c:pt idx="28" formatCode="General">
                  <c:v>10.6</c:v>
                </c:pt>
                <c:pt idx="29" formatCode="General">
                  <c:v>11.4</c:v>
                </c:pt>
                <c:pt idx="30" formatCode="General">
                  <c:v>11.8</c:v>
                </c:pt>
                <c:pt idx="31" formatCode="General">
                  <c:v>10.8</c:v>
                </c:pt>
                <c:pt idx="32" formatCode="General">
                  <c:v>10.5</c:v>
                </c:pt>
                <c:pt idx="33" formatCode="General">
                  <c:v>10.3</c:v>
                </c:pt>
                <c:pt idx="34" formatCode="General">
                  <c:v>10.3</c:v>
                </c:pt>
                <c:pt idx="35" formatCode="General">
                  <c:v>11</c:v>
                </c:pt>
                <c:pt idx="36" formatCode="General">
                  <c:v>10.7</c:v>
                </c:pt>
                <c:pt idx="37" formatCode="General">
                  <c:v>10.7</c:v>
                </c:pt>
                <c:pt idx="38" formatCode="General">
                  <c:v>10.7</c:v>
                </c:pt>
                <c:pt idx="39" formatCode="General">
                  <c:v>10.4</c:v>
                </c:pt>
                <c:pt idx="40" formatCode="General">
                  <c:v>10.199999999999999</c:v>
                </c:pt>
                <c:pt idx="41" formatCode="General">
                  <c:v>11.1</c:v>
                </c:pt>
                <c:pt idx="42" formatCode="General">
                  <c:v>11.6</c:v>
                </c:pt>
                <c:pt idx="43" formatCode="General">
                  <c:v>10.7</c:v>
                </c:pt>
                <c:pt idx="44" formatCode="General">
                  <c:v>10.7</c:v>
                </c:pt>
                <c:pt idx="45" formatCode="General">
                  <c:v>11</c:v>
                </c:pt>
                <c:pt idx="46">
                  <c:v>11.4</c:v>
                </c:pt>
                <c:pt idx="47" formatCode="General">
                  <c:v>12.4</c:v>
                </c:pt>
                <c:pt idx="48" formatCode="General">
                  <c:v>12.2</c:v>
                </c:pt>
                <c:pt idx="49" formatCode="General">
                  <c:v>12.2</c:v>
                </c:pt>
                <c:pt idx="50" formatCode="General">
                  <c:v>12.2</c:v>
                </c:pt>
                <c:pt idx="51" formatCode="General">
                  <c:v>11.9</c:v>
                </c:pt>
                <c:pt idx="52" formatCode="General">
                  <c:v>11.8</c:v>
                </c:pt>
                <c:pt idx="53" formatCode="General">
                  <c:v>12.8</c:v>
                </c:pt>
                <c:pt idx="54" formatCode="General">
                  <c:v>13.3</c:v>
                </c:pt>
                <c:pt idx="55" formatCode="General">
                  <c:v>12.4</c:v>
                </c:pt>
                <c:pt idx="56" formatCode="General">
                  <c:v>12.6</c:v>
                </c:pt>
                <c:pt idx="57" formatCode="General">
                  <c:v>12.6</c:v>
                </c:pt>
                <c:pt idx="58" formatCode="General">
                  <c:v>12.7</c:v>
                </c:pt>
                <c:pt idx="59" formatCode="General">
                  <c:v>13.5</c:v>
                </c:pt>
                <c:pt idx="60" formatCode="General">
                  <c:v>13.9</c:v>
                </c:pt>
                <c:pt idx="61" formatCode="General">
                  <c:v>14</c:v>
                </c:pt>
                <c:pt idx="62" formatCode="General">
                  <c:v>13.8</c:v>
                </c:pt>
                <c:pt idx="63" formatCode="0.0_ ;[Red]\-0.0\ ">
                  <c:v>13.6</c:v>
                </c:pt>
                <c:pt idx="64" formatCode="General">
                  <c:v>13.5</c:v>
                </c:pt>
                <c:pt idx="65" formatCode="General">
                  <c:v>14.4</c:v>
                </c:pt>
                <c:pt idx="66" formatCode="General">
                  <c:v>14.6</c:v>
                </c:pt>
                <c:pt idx="67" formatCode="General">
                  <c:v>13.6</c:v>
                </c:pt>
                <c:pt idx="68" formatCode="General">
                  <c:v>13.3</c:v>
                </c:pt>
                <c:pt idx="69" formatCode="General">
                  <c:v>13.6</c:v>
                </c:pt>
                <c:pt idx="70" formatCode="General">
                  <c:v>13.8</c:v>
                </c:pt>
              </c:numCache>
            </c:numRef>
          </c:val>
          <c:smooth val="0"/>
          <c:extLst>
            <c:ext xmlns:c16="http://schemas.microsoft.com/office/drawing/2014/chart" uri="{C3380CC4-5D6E-409C-BE32-E72D297353CC}">
              <c16:uniqueId val="{00000005-4ED3-4AF8-BDBE-DB88F25BD554}"/>
            </c:ext>
          </c:extLst>
        </c:ser>
        <c:dLbls>
          <c:showLegendKey val="0"/>
          <c:showVal val="0"/>
          <c:showCatName val="0"/>
          <c:showSerName val="0"/>
          <c:showPercent val="0"/>
          <c:showBubbleSize val="0"/>
        </c:dLbls>
        <c:marker val="1"/>
        <c:smooth val="0"/>
        <c:axId val="670709720"/>
        <c:axId val="670710048"/>
      </c:lineChart>
      <c:catAx>
        <c:axId val="67070972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10048"/>
        <c:crosses val="autoZero"/>
        <c:auto val="1"/>
        <c:lblAlgn val="ctr"/>
        <c:lblOffset val="100"/>
        <c:tickLblSkip val="2"/>
        <c:noMultiLvlLbl val="0"/>
      </c:catAx>
      <c:valAx>
        <c:axId val="670710048"/>
        <c:scaling>
          <c:orientation val="minMax"/>
          <c:max val="22"/>
          <c:min val="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r>
                  <a:rPr lang="fi-FI"/>
                  <a:t>Työttömyysaste, %</a:t>
                </a:r>
              </a:p>
            </c:rich>
          </c:tx>
          <c:layout>
            <c:manualLayout>
              <c:xMode val="edge"/>
              <c:yMode val="edge"/>
              <c:x val="0"/>
              <c:y val="0.206692888751761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09720"/>
        <c:crosses val="autoZero"/>
        <c:crossBetween val="between"/>
        <c:majorUnit val="2"/>
      </c:valAx>
      <c:spPr>
        <a:noFill/>
        <a:ln>
          <a:solidFill>
            <a:srgbClr val="868686"/>
          </a:solidFill>
        </a:ln>
        <a:effectLst/>
      </c:spPr>
    </c:plotArea>
    <c:legend>
      <c:legendPos val="r"/>
      <c:layout>
        <c:manualLayout>
          <c:xMode val="edge"/>
          <c:yMode val="edge"/>
          <c:x val="0.85507272188390715"/>
          <c:y val="0.14323646895919948"/>
          <c:w val="0.14089729191827477"/>
          <c:h val="0.4451304469902015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noFill/>
    <a:ln w="9525" cap="flat" cmpd="sng" algn="ctr">
      <a:noFill/>
      <a:round/>
    </a:ln>
    <a:effectLst/>
  </c:spPr>
  <c:txPr>
    <a:bodyPr/>
    <a:lstStyle/>
    <a:p>
      <a:pPr>
        <a:defRPr sz="1400" baseline="0">
          <a:solidFill>
            <a:sysClr val="windowText" lastClr="000000"/>
          </a:solidFill>
          <a:latin typeface="Arial" panose="020B0604020202020204" pitchFamily="34" charset="0"/>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Marraskuu 2024</c:v>
                </c:pt>
              </c:strCache>
            </c:strRef>
          </c:tx>
          <c:spPr>
            <a:solidFill>
              <a:srgbClr val="84CCF8"/>
            </a:solidFill>
            <a:ln>
              <a:solidFill>
                <a:srgbClr val="404040"/>
              </a:solidFill>
            </a:ln>
          </c:spPr>
          <c:invertIfNegative val="0"/>
          <c:dLbls>
            <c:delete val="1"/>
          </c:dLbls>
          <c:cat>
            <c:strRef>
              <c:f>taste_6_14_kuntaa!$B$22:$O$22</c:f>
              <c:strCache>
                <c:ptCount val="14"/>
                <c:pt idx="0">
                  <c:v>Sipoo</c:v>
                </c:pt>
                <c:pt idx="1">
                  <c:v>Pornainen</c:v>
                </c:pt>
                <c:pt idx="2">
                  <c:v>Kauniainen</c:v>
                </c:pt>
                <c:pt idx="3">
                  <c:v>Nurmijärvi</c:v>
                </c:pt>
                <c:pt idx="4">
                  <c:v>Mäntsälä</c:v>
                </c:pt>
                <c:pt idx="5">
                  <c:v>Tuusula</c:v>
                </c:pt>
                <c:pt idx="6">
                  <c:v>Vihti</c:v>
                </c:pt>
                <c:pt idx="7">
                  <c:v>Kirkkonummi</c:v>
                </c:pt>
                <c:pt idx="8">
                  <c:v>Espoo</c:v>
                </c:pt>
                <c:pt idx="9">
                  <c:v>Kerava</c:v>
                </c:pt>
                <c:pt idx="10">
                  <c:v>Järvenpää</c:v>
                </c:pt>
                <c:pt idx="11">
                  <c:v>Hyvinkää</c:v>
                </c:pt>
                <c:pt idx="12">
                  <c:v>Helsinki</c:v>
                </c:pt>
                <c:pt idx="13">
                  <c:v>Vantaa</c:v>
                </c:pt>
              </c:strCache>
            </c:strRef>
          </c:cat>
          <c:val>
            <c:numRef>
              <c:f>taste_6_14_kuntaa!$B$23:$O$23</c:f>
              <c:numCache>
                <c:formatCode>0.0</c:formatCode>
                <c:ptCount val="14"/>
                <c:pt idx="0">
                  <c:v>7.1</c:v>
                </c:pt>
                <c:pt idx="1">
                  <c:v>7.6</c:v>
                </c:pt>
                <c:pt idx="2" formatCode="General">
                  <c:v>6.9</c:v>
                </c:pt>
                <c:pt idx="3">
                  <c:v>7.8</c:v>
                </c:pt>
                <c:pt idx="4" formatCode="General">
                  <c:v>7.8</c:v>
                </c:pt>
                <c:pt idx="5">
                  <c:v>8.6999999999999993</c:v>
                </c:pt>
                <c:pt idx="6">
                  <c:v>8.5</c:v>
                </c:pt>
                <c:pt idx="7" formatCode="General">
                  <c:v>9</c:v>
                </c:pt>
                <c:pt idx="8">
                  <c:v>10.199999999999999</c:v>
                </c:pt>
                <c:pt idx="9">
                  <c:v>11.7</c:v>
                </c:pt>
                <c:pt idx="10">
                  <c:v>11.5</c:v>
                </c:pt>
                <c:pt idx="11">
                  <c:v>10.9</c:v>
                </c:pt>
                <c:pt idx="12">
                  <c:v>11.8</c:v>
                </c:pt>
                <c:pt idx="13">
                  <c:v>12.7</c:v>
                </c:pt>
              </c:numCache>
            </c:numRef>
          </c:val>
          <c:extLst>
            <c:ext xmlns:c16="http://schemas.microsoft.com/office/drawing/2014/chart" uri="{C3380CC4-5D6E-409C-BE32-E72D297353CC}">
              <c16:uniqueId val="{00000000-1223-48CA-903C-E0AF794968E7}"/>
            </c:ext>
          </c:extLst>
        </c:ser>
        <c:ser>
          <c:idx val="1"/>
          <c:order val="1"/>
          <c:tx>
            <c:strRef>
              <c:f>taste_6_14_kuntaa!$A$24</c:f>
              <c:strCache>
                <c:ptCount val="1"/>
                <c:pt idx="0">
                  <c:v>Marraskuu 2025</c:v>
                </c:pt>
              </c:strCache>
            </c:strRef>
          </c:tx>
          <c:spPr>
            <a:solidFill>
              <a:srgbClr val="0042A5"/>
            </a:solidFill>
            <a:ln>
              <a:solidFill>
                <a:srgbClr val="404040"/>
              </a:solidFill>
            </a:ln>
          </c:spPr>
          <c:invertIfNegative val="0"/>
          <c:dLbls>
            <c:dLbl>
              <c:idx val="12"/>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23-48CA-903C-E0AF794968E7}"/>
                </c:ext>
              </c:extLst>
            </c:dLbl>
            <c:dLbl>
              <c:idx val="13"/>
              <c:layout>
                <c:manualLayout>
                  <c:x val="0"/>
                  <c:y val="-1.0152284263959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23-48CA-903C-E0AF794968E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taste_6_14_kuntaa!$B$22:$O$22</c:f>
              <c:strCache>
                <c:ptCount val="14"/>
                <c:pt idx="0">
                  <c:v>Sipoo</c:v>
                </c:pt>
                <c:pt idx="1">
                  <c:v>Pornainen</c:v>
                </c:pt>
                <c:pt idx="2">
                  <c:v>Kauniainen</c:v>
                </c:pt>
                <c:pt idx="3">
                  <c:v>Nurmijärvi</c:v>
                </c:pt>
                <c:pt idx="4">
                  <c:v>Mäntsälä</c:v>
                </c:pt>
                <c:pt idx="5">
                  <c:v>Tuusula</c:v>
                </c:pt>
                <c:pt idx="6">
                  <c:v>Vihti</c:v>
                </c:pt>
                <c:pt idx="7">
                  <c:v>Kirkkonummi</c:v>
                </c:pt>
                <c:pt idx="8">
                  <c:v>Espoo</c:v>
                </c:pt>
                <c:pt idx="9">
                  <c:v>Kerava</c:v>
                </c:pt>
                <c:pt idx="10">
                  <c:v>Järvenpää</c:v>
                </c:pt>
                <c:pt idx="11">
                  <c:v>Hyvinkää</c:v>
                </c:pt>
                <c:pt idx="12">
                  <c:v>Helsinki</c:v>
                </c:pt>
                <c:pt idx="13">
                  <c:v>Vantaa</c:v>
                </c:pt>
              </c:strCache>
            </c:strRef>
          </c:cat>
          <c:val>
            <c:numRef>
              <c:f>taste_6_14_kuntaa!$B$24:$O$24</c:f>
              <c:numCache>
                <c:formatCode>0.0</c:formatCode>
                <c:ptCount val="14"/>
                <c:pt idx="0" formatCode="General">
                  <c:v>7.4</c:v>
                </c:pt>
                <c:pt idx="1">
                  <c:v>7.7</c:v>
                </c:pt>
                <c:pt idx="2">
                  <c:v>8</c:v>
                </c:pt>
                <c:pt idx="3">
                  <c:v>8.9</c:v>
                </c:pt>
                <c:pt idx="4">
                  <c:v>9</c:v>
                </c:pt>
                <c:pt idx="5">
                  <c:v>9</c:v>
                </c:pt>
                <c:pt idx="6">
                  <c:v>9.3000000000000007</c:v>
                </c:pt>
                <c:pt idx="7">
                  <c:v>9.9</c:v>
                </c:pt>
                <c:pt idx="8" formatCode="General">
                  <c:v>10.8</c:v>
                </c:pt>
                <c:pt idx="9">
                  <c:v>12.2</c:v>
                </c:pt>
                <c:pt idx="10">
                  <c:v>12.3</c:v>
                </c:pt>
                <c:pt idx="11">
                  <c:v>12.7</c:v>
                </c:pt>
                <c:pt idx="12" formatCode="General">
                  <c:v>13.2</c:v>
                </c:pt>
                <c:pt idx="13">
                  <c:v>13.8</c:v>
                </c:pt>
              </c:numCache>
            </c:numRef>
          </c:val>
          <c:extLst>
            <c:ext xmlns:c16="http://schemas.microsoft.com/office/drawing/2014/chart" uri="{C3380CC4-5D6E-409C-BE32-E72D297353CC}">
              <c16:uniqueId val="{00000003-1223-48CA-903C-E0AF794968E7}"/>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0.0"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7448221815874"/>
          <c:y val="3.4287008540176134E-2"/>
          <c:w val="0.87875483890776562"/>
          <c:h val="0.80423387076615427"/>
        </c:manualLayout>
      </c:layout>
      <c:barChart>
        <c:barDir val="col"/>
        <c:grouping val="clustered"/>
        <c:varyColors val="0"/>
        <c:ser>
          <c:idx val="0"/>
          <c:order val="0"/>
          <c:tx>
            <c:strRef>
              <c:f>'nuori_pitkä_6 isoa_kk'!$A$5</c:f>
              <c:strCache>
                <c:ptCount val="1"/>
                <c:pt idx="0">
                  <c:v>Marraskuu 2024</c:v>
                </c:pt>
              </c:strCache>
            </c:strRef>
          </c:tx>
          <c:spPr>
            <a:solidFill>
              <a:srgbClr val="84CCF8"/>
            </a:solidFill>
            <a:ln>
              <a:solidFill>
                <a:srgbClr val="404040"/>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1681</c:v>
                </c:pt>
                <c:pt idx="1">
                  <c:v>1330</c:v>
                </c:pt>
                <c:pt idx="2">
                  <c:v>2976</c:v>
                </c:pt>
                <c:pt idx="4">
                  <c:v>1707</c:v>
                </c:pt>
                <c:pt idx="5">
                  <c:v>2298</c:v>
                </c:pt>
                <c:pt idx="6">
                  <c:v>2068</c:v>
                </c:pt>
              </c:numCache>
            </c:numRef>
          </c:val>
          <c:extLst>
            <c:ext xmlns:c16="http://schemas.microsoft.com/office/drawing/2014/chart" uri="{C3380CC4-5D6E-409C-BE32-E72D297353CC}">
              <c16:uniqueId val="{00000000-F124-4193-BF4C-3FF302EE55C2}"/>
            </c:ext>
          </c:extLst>
        </c:ser>
        <c:ser>
          <c:idx val="1"/>
          <c:order val="1"/>
          <c:tx>
            <c:strRef>
              <c:f>'nuori_pitkä_6 isoa_kk'!$A$6</c:f>
              <c:strCache>
                <c:ptCount val="1"/>
                <c:pt idx="0">
                  <c:v>Marraskuu 2025</c:v>
                </c:pt>
              </c:strCache>
            </c:strRef>
          </c:tx>
          <c:spPr>
            <a:solidFill>
              <a:srgbClr val="0042A5"/>
            </a:solidFill>
            <a:ln>
              <a:solidFill>
                <a:srgbClr val="404040"/>
              </a:solidFill>
            </a:ln>
          </c:spPr>
          <c:invertIfNegative val="0"/>
          <c:dLbls>
            <c:dLbl>
              <c:idx val="0"/>
              <c:layout>
                <c:manualLayout>
                  <c:x val="-9.4786729857819908E-4"/>
                  <c:y val="-1.86123879185153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24-4193-BF4C-3FF302EE55C2}"/>
                </c:ext>
              </c:extLst>
            </c:dLbl>
            <c:dLbl>
              <c:idx val="2"/>
              <c:layout>
                <c:manualLayout>
                  <c:x val="1.4217923846474828E-3"/>
                  <c:y val="1.18480848690562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24-4193-BF4C-3FF302EE55C2}"/>
                </c:ext>
              </c:extLst>
            </c:dLbl>
            <c:dLbl>
              <c:idx val="4"/>
              <c:layout>
                <c:manualLayout>
                  <c:x val="0"/>
                  <c:y val="5.07614213197975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24-4193-BF4C-3FF302EE55C2}"/>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1899</c:v>
                </c:pt>
                <c:pt idx="1">
                  <c:v>1609</c:v>
                </c:pt>
                <c:pt idx="2">
                  <c:v>3708</c:v>
                </c:pt>
                <c:pt idx="4" formatCode="General">
                  <c:v>1847</c:v>
                </c:pt>
                <c:pt idx="5">
                  <c:v>2591</c:v>
                </c:pt>
                <c:pt idx="6">
                  <c:v>2265</c:v>
                </c:pt>
              </c:numCache>
            </c:numRef>
          </c:val>
          <c:extLst>
            <c:ext xmlns:c16="http://schemas.microsoft.com/office/drawing/2014/chart" uri="{C3380CC4-5D6E-409C-BE32-E72D297353CC}">
              <c16:uniqueId val="{00000004-F124-4193-BF4C-3FF302EE55C2}"/>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4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Marraskuu 2024</c:v>
                </c:pt>
              </c:strCache>
            </c:strRef>
          </c:tx>
          <c:spPr>
            <a:solidFill>
              <a:srgbClr val="84CCF8"/>
            </a:solidFill>
            <a:ln>
              <a:solidFill>
                <a:srgbClr val="404040"/>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6169</c:v>
                </c:pt>
                <c:pt idx="1">
                  <c:v>5803</c:v>
                </c:pt>
                <c:pt idx="2">
                  <c:v>17716</c:v>
                </c:pt>
                <c:pt idx="4">
                  <c:v>4780</c:v>
                </c:pt>
                <c:pt idx="5">
                  <c:v>5741</c:v>
                </c:pt>
                <c:pt idx="6">
                  <c:v>5680</c:v>
                </c:pt>
              </c:numCache>
            </c:numRef>
          </c:val>
          <c:extLst>
            <c:ext xmlns:c16="http://schemas.microsoft.com/office/drawing/2014/chart" uri="{C3380CC4-5D6E-409C-BE32-E72D297353CC}">
              <c16:uniqueId val="{00000000-333F-4DBC-B8F6-AEF7715131EA}"/>
            </c:ext>
          </c:extLst>
        </c:ser>
        <c:ser>
          <c:idx val="1"/>
          <c:order val="1"/>
          <c:tx>
            <c:strRef>
              <c:f>'nuori_pitkä_6 isoa_kk'!$A$22</c:f>
              <c:strCache>
                <c:ptCount val="1"/>
                <c:pt idx="0">
                  <c:v>Marraskuu 2025</c:v>
                </c:pt>
              </c:strCache>
            </c:strRef>
          </c:tx>
          <c:spPr>
            <a:solidFill>
              <a:srgbClr val="0042A5"/>
            </a:solidFill>
            <a:ln>
              <a:solidFill>
                <a:srgbClr val="404040"/>
              </a:solidFill>
            </a:ln>
          </c:spPr>
          <c:invertIfNegative val="0"/>
          <c:dLbls>
            <c:dLbl>
              <c:idx val="2"/>
              <c:layout>
                <c:manualLayout>
                  <c:x val="1.2077294685989453E-3"/>
                  <c:y val="4.15253881535943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F-4DBC-B8F6-AEF7715131EA}"/>
                </c:ext>
              </c:extLst>
            </c:dLbl>
            <c:dLbl>
              <c:idx val="4"/>
              <c:layout>
                <c:manualLayout>
                  <c:x val="4.830917874396135E-3"/>
                  <c:y val="-2.7418126428027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6-4A7F-A8DA-CF7966EA5AC9}"/>
                </c:ext>
              </c:extLst>
            </c:dLbl>
            <c:dLbl>
              <c:idx val="5"/>
              <c:layout>
                <c:manualLayout>
                  <c:x val="-8.856580457753038E-17"/>
                  <c:y val="3.2210901283949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F-4DBC-B8F6-AEF7715131EA}"/>
                </c:ext>
              </c:extLst>
            </c:dLbl>
            <c:dLbl>
              <c:idx val="6"/>
              <c:layout>
                <c:manualLayout>
                  <c:x val="0"/>
                  <c:y val="-2.4371667936024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F-4DBC-B8F6-AEF7715131E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7799</c:v>
                </c:pt>
                <c:pt idx="1">
                  <c:v>7683</c:v>
                </c:pt>
                <c:pt idx="2">
                  <c:v>23770</c:v>
                </c:pt>
                <c:pt idx="4">
                  <c:v>6524</c:v>
                </c:pt>
                <c:pt idx="5">
                  <c:v>7588</c:v>
                </c:pt>
                <c:pt idx="6">
                  <c:v>6668</c:v>
                </c:pt>
              </c:numCache>
            </c:numRef>
          </c:val>
          <c:extLst>
            <c:ext xmlns:c16="http://schemas.microsoft.com/office/drawing/2014/chart" uri="{C3380CC4-5D6E-409C-BE32-E72D297353CC}">
              <c16:uniqueId val="{00000004-333F-4DBC-B8F6-AEF7715131EA}"/>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2216470204342"/>
          <c:y val="4.0437585760801142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0042A5"/>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liikev_vantaa'!$C$25:$C$64</c:f>
              <c:numCache>
                <c:formatCode>General</c:formatCode>
                <c:ptCount val="40"/>
                <c:pt idx="0">
                  <c:v>84.7</c:v>
                </c:pt>
                <c:pt idx="1">
                  <c:v>85.2</c:v>
                </c:pt>
                <c:pt idx="2">
                  <c:v>84.8</c:v>
                </c:pt>
                <c:pt idx="3">
                  <c:v>83.8</c:v>
                </c:pt>
                <c:pt idx="4">
                  <c:v>81.2</c:v>
                </c:pt>
                <c:pt idx="5">
                  <c:v>81.3</c:v>
                </c:pt>
                <c:pt idx="6">
                  <c:v>82.2</c:v>
                </c:pt>
                <c:pt idx="7">
                  <c:v>82.7</c:v>
                </c:pt>
                <c:pt idx="8">
                  <c:v>86.6</c:v>
                </c:pt>
                <c:pt idx="9">
                  <c:v>89.8</c:v>
                </c:pt>
                <c:pt idx="10">
                  <c:v>89.8</c:v>
                </c:pt>
                <c:pt idx="11">
                  <c:v>89.1</c:v>
                </c:pt>
                <c:pt idx="12">
                  <c:v>89.1</c:v>
                </c:pt>
                <c:pt idx="13">
                  <c:v>91.5</c:v>
                </c:pt>
                <c:pt idx="14">
                  <c:v>93</c:v>
                </c:pt>
                <c:pt idx="15">
                  <c:v>94.7</c:v>
                </c:pt>
                <c:pt idx="16">
                  <c:v>96.4</c:v>
                </c:pt>
                <c:pt idx="17">
                  <c:v>97.4</c:v>
                </c:pt>
                <c:pt idx="18">
                  <c:v>95.5</c:v>
                </c:pt>
                <c:pt idx="19">
                  <c:v>92.7</c:v>
                </c:pt>
                <c:pt idx="20">
                  <c:v>91.2</c:v>
                </c:pt>
                <c:pt idx="21">
                  <c:v>88.8</c:v>
                </c:pt>
                <c:pt idx="22">
                  <c:v>89.3</c:v>
                </c:pt>
                <c:pt idx="23">
                  <c:v>90.4</c:v>
                </c:pt>
                <c:pt idx="24">
                  <c:v>94</c:v>
                </c:pt>
                <c:pt idx="25">
                  <c:v>95.1</c:v>
                </c:pt>
                <c:pt idx="26">
                  <c:v>97.9</c:v>
                </c:pt>
                <c:pt idx="27">
                  <c:v>102.9</c:v>
                </c:pt>
                <c:pt idx="28">
                  <c:v>105.5</c:v>
                </c:pt>
                <c:pt idx="29">
                  <c:v>111.2</c:v>
                </c:pt>
                <c:pt idx="30">
                  <c:v>117.1</c:v>
                </c:pt>
                <c:pt idx="31">
                  <c:v>116.5</c:v>
                </c:pt>
                <c:pt idx="32">
                  <c:v>111.5</c:v>
                </c:pt>
                <c:pt idx="33">
                  <c:v>106.5</c:v>
                </c:pt>
                <c:pt idx="34">
                  <c:v>103.8</c:v>
                </c:pt>
                <c:pt idx="35">
                  <c:v>105.1</c:v>
                </c:pt>
                <c:pt idx="36">
                  <c:v>106</c:v>
                </c:pt>
                <c:pt idx="37">
                  <c:v>105</c:v>
                </c:pt>
                <c:pt idx="38">
                  <c:v>105.4</c:v>
                </c:pt>
                <c:pt idx="39">
                  <c:v>106.4</c:v>
                </c:pt>
              </c:numCache>
            </c:numRef>
          </c:val>
          <c:smooth val="0"/>
          <c:extLst>
            <c:ext xmlns:c16="http://schemas.microsoft.com/office/drawing/2014/chart" uri="{C3380CC4-5D6E-409C-BE32-E72D297353CC}">
              <c16:uniqueId val="{00000000-B026-4D93-9B1B-DA42B33907F1}"/>
            </c:ext>
          </c:extLst>
        </c:ser>
        <c:ser>
          <c:idx val="1"/>
          <c:order val="1"/>
          <c:tx>
            <c:strRef>
              <c:f>'yritysten liikev_vantaa'!$D$4</c:f>
              <c:strCache>
                <c:ptCount val="1"/>
                <c:pt idx="0">
                  <c:v>Rakentaminen</c:v>
                </c:pt>
              </c:strCache>
            </c:strRef>
          </c:tx>
          <c:spPr>
            <a:ln w="38100" cap="rnd">
              <a:solidFill>
                <a:srgbClr val="C6249B"/>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liikev_vantaa'!$D$25:$D$64</c:f>
              <c:numCache>
                <c:formatCode>General</c:formatCode>
                <c:ptCount val="40"/>
                <c:pt idx="0">
                  <c:v>61.2</c:v>
                </c:pt>
                <c:pt idx="1">
                  <c:v>64.2</c:v>
                </c:pt>
                <c:pt idx="2">
                  <c:v>66.8</c:v>
                </c:pt>
                <c:pt idx="3">
                  <c:v>68.2</c:v>
                </c:pt>
                <c:pt idx="4">
                  <c:v>69.5</c:v>
                </c:pt>
                <c:pt idx="5">
                  <c:v>73</c:v>
                </c:pt>
                <c:pt idx="6">
                  <c:v>75.400000000000006</c:v>
                </c:pt>
                <c:pt idx="7">
                  <c:v>78</c:v>
                </c:pt>
                <c:pt idx="8">
                  <c:v>81.400000000000006</c:v>
                </c:pt>
                <c:pt idx="9">
                  <c:v>82.9</c:v>
                </c:pt>
                <c:pt idx="10">
                  <c:v>81.900000000000006</c:v>
                </c:pt>
                <c:pt idx="11">
                  <c:v>83.6</c:v>
                </c:pt>
                <c:pt idx="12">
                  <c:v>85.4</c:v>
                </c:pt>
                <c:pt idx="13">
                  <c:v>89.6</c:v>
                </c:pt>
                <c:pt idx="14">
                  <c:v>91.8</c:v>
                </c:pt>
                <c:pt idx="15">
                  <c:v>95.5</c:v>
                </c:pt>
                <c:pt idx="16">
                  <c:v>98.9</c:v>
                </c:pt>
                <c:pt idx="17">
                  <c:v>99.6</c:v>
                </c:pt>
                <c:pt idx="18">
                  <c:v>100.2</c:v>
                </c:pt>
                <c:pt idx="19">
                  <c:v>102.9</c:v>
                </c:pt>
                <c:pt idx="20">
                  <c:v>105.6</c:v>
                </c:pt>
                <c:pt idx="21">
                  <c:v>101.5</c:v>
                </c:pt>
                <c:pt idx="22">
                  <c:v>98.3</c:v>
                </c:pt>
                <c:pt idx="23">
                  <c:v>94.9</c:v>
                </c:pt>
                <c:pt idx="24">
                  <c:v>93.7</c:v>
                </c:pt>
                <c:pt idx="25">
                  <c:v>97.2</c:v>
                </c:pt>
                <c:pt idx="26">
                  <c:v>99.9</c:v>
                </c:pt>
                <c:pt idx="27">
                  <c:v>105.3</c:v>
                </c:pt>
                <c:pt idx="28">
                  <c:v>111.3</c:v>
                </c:pt>
                <c:pt idx="29">
                  <c:v>114.9</c:v>
                </c:pt>
                <c:pt idx="30">
                  <c:v>116.6</c:v>
                </c:pt>
                <c:pt idx="31">
                  <c:v>117</c:v>
                </c:pt>
                <c:pt idx="32">
                  <c:v>114.7</c:v>
                </c:pt>
                <c:pt idx="33">
                  <c:v>109.4</c:v>
                </c:pt>
                <c:pt idx="34">
                  <c:v>103.5</c:v>
                </c:pt>
                <c:pt idx="35">
                  <c:v>99.7</c:v>
                </c:pt>
                <c:pt idx="36">
                  <c:v>95.5</c:v>
                </c:pt>
                <c:pt idx="37">
                  <c:v>96.4</c:v>
                </c:pt>
                <c:pt idx="38">
                  <c:v>99.6</c:v>
                </c:pt>
                <c:pt idx="39">
                  <c:v>97</c:v>
                </c:pt>
              </c:numCache>
            </c:numRef>
          </c:val>
          <c:smooth val="0"/>
          <c:extLst>
            <c:ext xmlns:c16="http://schemas.microsoft.com/office/drawing/2014/chart" uri="{C3380CC4-5D6E-409C-BE32-E72D297353CC}">
              <c16:uniqueId val="{00000001-B026-4D93-9B1B-DA42B33907F1}"/>
            </c:ext>
          </c:extLst>
        </c:ser>
        <c:ser>
          <c:idx val="2"/>
          <c:order val="2"/>
          <c:tx>
            <c:strRef>
              <c:f>'yritysten liikev_vantaa'!$E$4</c:f>
              <c:strCache>
                <c:ptCount val="1"/>
                <c:pt idx="0">
                  <c:v>Tukku- ja vähittäiskauppa</c:v>
                </c:pt>
              </c:strCache>
            </c:strRef>
          </c:tx>
          <c:spPr>
            <a:ln w="38100" cap="rnd">
              <a:solidFill>
                <a:srgbClr val="F36313"/>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liikev_vantaa'!$E$25:$E$64</c:f>
              <c:numCache>
                <c:formatCode>General</c:formatCode>
                <c:ptCount val="40"/>
                <c:pt idx="0">
                  <c:v>91.5</c:v>
                </c:pt>
                <c:pt idx="1">
                  <c:v>91.9</c:v>
                </c:pt>
                <c:pt idx="2">
                  <c:v>91.7</c:v>
                </c:pt>
                <c:pt idx="3">
                  <c:v>90.6</c:v>
                </c:pt>
                <c:pt idx="4">
                  <c:v>90.4</c:v>
                </c:pt>
                <c:pt idx="5">
                  <c:v>91.7</c:v>
                </c:pt>
                <c:pt idx="6">
                  <c:v>91.4</c:v>
                </c:pt>
                <c:pt idx="7">
                  <c:v>95.5</c:v>
                </c:pt>
                <c:pt idx="8">
                  <c:v>98.2</c:v>
                </c:pt>
                <c:pt idx="9">
                  <c:v>98.5</c:v>
                </c:pt>
                <c:pt idx="10">
                  <c:v>99.9</c:v>
                </c:pt>
                <c:pt idx="11">
                  <c:v>102.3</c:v>
                </c:pt>
                <c:pt idx="12">
                  <c:v>101.2</c:v>
                </c:pt>
                <c:pt idx="13">
                  <c:v>100.9</c:v>
                </c:pt>
                <c:pt idx="14">
                  <c:v>100.7</c:v>
                </c:pt>
                <c:pt idx="15">
                  <c:v>100.7</c:v>
                </c:pt>
                <c:pt idx="16">
                  <c:v>98.8</c:v>
                </c:pt>
                <c:pt idx="17">
                  <c:v>97.7</c:v>
                </c:pt>
                <c:pt idx="18">
                  <c:v>99.7</c:v>
                </c:pt>
                <c:pt idx="19">
                  <c:v>98</c:v>
                </c:pt>
                <c:pt idx="20">
                  <c:v>97.6</c:v>
                </c:pt>
                <c:pt idx="21">
                  <c:v>95</c:v>
                </c:pt>
                <c:pt idx="22">
                  <c:v>94.9</c:v>
                </c:pt>
                <c:pt idx="23">
                  <c:v>94.9</c:v>
                </c:pt>
                <c:pt idx="24">
                  <c:v>96.8</c:v>
                </c:pt>
                <c:pt idx="25">
                  <c:v>100.1</c:v>
                </c:pt>
                <c:pt idx="26">
                  <c:v>100.2</c:v>
                </c:pt>
                <c:pt idx="27">
                  <c:v>102</c:v>
                </c:pt>
                <c:pt idx="28">
                  <c:v>104.7</c:v>
                </c:pt>
                <c:pt idx="29">
                  <c:v>106</c:v>
                </c:pt>
                <c:pt idx="30">
                  <c:v>107.5</c:v>
                </c:pt>
                <c:pt idx="31">
                  <c:v>109.2</c:v>
                </c:pt>
                <c:pt idx="32">
                  <c:v>107.4</c:v>
                </c:pt>
                <c:pt idx="33">
                  <c:v>107.8</c:v>
                </c:pt>
                <c:pt idx="34">
                  <c:v>106.6</c:v>
                </c:pt>
                <c:pt idx="35">
                  <c:v>104.5</c:v>
                </c:pt>
                <c:pt idx="36">
                  <c:v>101.6</c:v>
                </c:pt>
                <c:pt idx="37">
                  <c:v>99.6</c:v>
                </c:pt>
                <c:pt idx="38">
                  <c:v>98.1</c:v>
                </c:pt>
                <c:pt idx="39">
                  <c:v>96.5</c:v>
                </c:pt>
              </c:numCache>
            </c:numRef>
          </c:val>
          <c:smooth val="0"/>
          <c:extLst>
            <c:ext xmlns:c16="http://schemas.microsoft.com/office/drawing/2014/chart" uri="{C3380CC4-5D6E-409C-BE32-E72D297353CC}">
              <c16:uniqueId val="{00000002-B026-4D93-9B1B-DA42B33907F1}"/>
            </c:ext>
          </c:extLst>
        </c:ser>
        <c:ser>
          <c:idx val="3"/>
          <c:order val="3"/>
          <c:tx>
            <c:strRef>
              <c:f>'yritysten liikev_vantaa'!$F$4</c:f>
              <c:strCache>
                <c:ptCount val="1"/>
                <c:pt idx="0">
                  <c:v>Muut palvelut </c:v>
                </c:pt>
              </c:strCache>
            </c:strRef>
          </c:tx>
          <c:spPr>
            <a:ln w="38100" cap="rnd">
              <a:solidFill>
                <a:srgbClr val="84CCF8"/>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liikev_vantaa'!$F$25:$F$64</c:f>
              <c:numCache>
                <c:formatCode>General</c:formatCode>
                <c:ptCount val="40"/>
                <c:pt idx="0">
                  <c:v>112.6</c:v>
                </c:pt>
                <c:pt idx="1">
                  <c:v>112.6</c:v>
                </c:pt>
                <c:pt idx="2">
                  <c:v>111.8</c:v>
                </c:pt>
                <c:pt idx="3">
                  <c:v>113.1</c:v>
                </c:pt>
                <c:pt idx="4">
                  <c:v>113</c:v>
                </c:pt>
                <c:pt idx="5">
                  <c:v>111.7</c:v>
                </c:pt>
                <c:pt idx="6">
                  <c:v>114</c:v>
                </c:pt>
                <c:pt idx="7">
                  <c:v>115.7</c:v>
                </c:pt>
                <c:pt idx="8">
                  <c:v>118.1</c:v>
                </c:pt>
                <c:pt idx="9">
                  <c:v>122.3</c:v>
                </c:pt>
                <c:pt idx="10">
                  <c:v>125.8</c:v>
                </c:pt>
                <c:pt idx="11">
                  <c:v>128.69999999999999</c:v>
                </c:pt>
                <c:pt idx="12">
                  <c:v>132.5</c:v>
                </c:pt>
                <c:pt idx="13">
                  <c:v>134.30000000000001</c:v>
                </c:pt>
                <c:pt idx="14">
                  <c:v>135.9</c:v>
                </c:pt>
                <c:pt idx="15">
                  <c:v>137</c:v>
                </c:pt>
                <c:pt idx="16">
                  <c:v>137.4</c:v>
                </c:pt>
                <c:pt idx="17">
                  <c:v>140.5</c:v>
                </c:pt>
                <c:pt idx="18">
                  <c:v>139.5</c:v>
                </c:pt>
                <c:pt idx="19">
                  <c:v>138.19999999999999</c:v>
                </c:pt>
                <c:pt idx="20">
                  <c:v>127.2</c:v>
                </c:pt>
                <c:pt idx="21">
                  <c:v>79.400000000000006</c:v>
                </c:pt>
                <c:pt idx="22">
                  <c:v>83</c:v>
                </c:pt>
                <c:pt idx="23">
                  <c:v>86.4</c:v>
                </c:pt>
                <c:pt idx="24">
                  <c:v>89.4</c:v>
                </c:pt>
                <c:pt idx="25">
                  <c:v>91.7</c:v>
                </c:pt>
                <c:pt idx="26">
                  <c:v>99.6</c:v>
                </c:pt>
                <c:pt idx="27">
                  <c:v>117.4</c:v>
                </c:pt>
                <c:pt idx="28">
                  <c:v>128.9</c:v>
                </c:pt>
                <c:pt idx="29">
                  <c:v>140.69999999999999</c:v>
                </c:pt>
                <c:pt idx="30">
                  <c:v>149.1</c:v>
                </c:pt>
                <c:pt idx="31">
                  <c:v>149.19999999999999</c:v>
                </c:pt>
                <c:pt idx="32">
                  <c:v>154.5</c:v>
                </c:pt>
                <c:pt idx="33">
                  <c:v>155</c:v>
                </c:pt>
                <c:pt idx="34">
                  <c:v>153.80000000000001</c:v>
                </c:pt>
                <c:pt idx="35">
                  <c:v>150.4</c:v>
                </c:pt>
                <c:pt idx="36">
                  <c:v>152.30000000000001</c:v>
                </c:pt>
                <c:pt idx="37">
                  <c:v>157.6</c:v>
                </c:pt>
                <c:pt idx="38">
                  <c:v>158.19999999999999</c:v>
                </c:pt>
                <c:pt idx="39">
                  <c:v>157.19999999999999</c:v>
                </c:pt>
              </c:numCache>
            </c:numRef>
          </c:val>
          <c:smooth val="0"/>
          <c:extLst>
            <c:ext xmlns:c16="http://schemas.microsoft.com/office/drawing/2014/chart" uri="{C3380CC4-5D6E-409C-BE32-E72D297353CC}">
              <c16:uniqueId val="{00000003-B026-4D93-9B1B-DA42B33907F1}"/>
            </c:ext>
          </c:extLst>
        </c:ser>
        <c:dLbls>
          <c:showLegendKey val="0"/>
          <c:showVal val="0"/>
          <c:showCatName val="0"/>
          <c:showSerName val="0"/>
          <c:showPercent val="0"/>
          <c:showBubbleSize val="0"/>
        </c:dLbls>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60"/>
          <c:min val="6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between"/>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450099"/>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vmuutokset_10_tiedot!$D$5:$D$14</c:f>
              <c:numCache>
                <c:formatCode>0</c:formatCode>
                <c:ptCount val="10"/>
                <c:pt idx="0">
                  <c:v>-453</c:v>
                </c:pt>
                <c:pt idx="1">
                  <c:v>-514</c:v>
                </c:pt>
                <c:pt idx="2">
                  <c:v>108</c:v>
                </c:pt>
                <c:pt idx="3">
                  <c:v>-66</c:v>
                </c:pt>
                <c:pt idx="4">
                  <c:v>464</c:v>
                </c:pt>
                <c:pt idx="5">
                  <c:v>769</c:v>
                </c:pt>
                <c:pt idx="6">
                  <c:v>55</c:v>
                </c:pt>
                <c:pt idx="7">
                  <c:v>-258</c:v>
                </c:pt>
                <c:pt idx="8">
                  <c:v>1506</c:v>
                </c:pt>
                <c:pt idx="9">
                  <c:v>1264</c:v>
                </c:pt>
              </c:numCache>
            </c:numRef>
          </c:val>
          <c:extLst>
            <c:ext xmlns:c16="http://schemas.microsoft.com/office/drawing/2014/chart" uri="{C3380CC4-5D6E-409C-BE32-E72D297353CC}">
              <c16:uniqueId val="{00000000-AB40-419B-A9BD-81332D27E00C}"/>
            </c:ext>
          </c:extLst>
        </c:ser>
        <c:ser>
          <c:idx val="1"/>
          <c:order val="1"/>
          <c:tx>
            <c:strRef>
              <c:f>vmuutokset_10_tiedot!$G$4</c:f>
              <c:strCache>
                <c:ptCount val="1"/>
                <c:pt idx="0">
                  <c:v>Kuntien välinen nettomuutto</c:v>
                </c:pt>
              </c:strCache>
            </c:strRef>
          </c:tx>
          <c:spPr>
            <a:solidFill>
              <a:srgbClr val="C2A6E3"/>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vmuutokset_10_tiedot!$G$5:$G$14</c:f>
              <c:numCache>
                <c:formatCode>0</c:formatCode>
                <c:ptCount val="10"/>
                <c:pt idx="0">
                  <c:v>-292</c:v>
                </c:pt>
                <c:pt idx="1">
                  <c:v>231</c:v>
                </c:pt>
                <c:pt idx="2">
                  <c:v>-96</c:v>
                </c:pt>
                <c:pt idx="3">
                  <c:v>109</c:v>
                </c:pt>
                <c:pt idx="4">
                  <c:v>-291</c:v>
                </c:pt>
                <c:pt idx="5">
                  <c:v>-716</c:v>
                </c:pt>
                <c:pt idx="6">
                  <c:v>1392</c:v>
                </c:pt>
                <c:pt idx="7">
                  <c:v>1751</c:v>
                </c:pt>
                <c:pt idx="8">
                  <c:v>1185</c:v>
                </c:pt>
                <c:pt idx="9">
                  <c:v>5362</c:v>
                </c:pt>
              </c:numCache>
            </c:numRef>
          </c:val>
          <c:extLst>
            <c:ext xmlns:c16="http://schemas.microsoft.com/office/drawing/2014/chart" uri="{C3380CC4-5D6E-409C-BE32-E72D297353CC}">
              <c16:uniqueId val="{00000001-AB40-419B-A9BD-81332D27E00C}"/>
            </c:ext>
          </c:extLst>
        </c:ser>
        <c:ser>
          <c:idx val="2"/>
          <c:order val="2"/>
          <c:tx>
            <c:strRef>
              <c:f>vmuutokset_10_tiedot!$J$4</c:f>
              <c:strCache>
                <c:ptCount val="1"/>
                <c:pt idx="0">
                  <c:v>Nettomaahanmuutto</c:v>
                </c:pt>
              </c:strCache>
            </c:strRef>
          </c:tx>
          <c:spPr>
            <a:solidFill>
              <a:srgbClr val="84CCF8"/>
            </a:solidFill>
            <a:ln>
              <a:solidFill>
                <a:srgbClr val="2278C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vmuutokset_10_tiedot!$J$5:$J$14</c:f>
              <c:numCache>
                <c:formatCode>0</c:formatCode>
                <c:ptCount val="10"/>
                <c:pt idx="0">
                  <c:v>510</c:v>
                </c:pt>
                <c:pt idx="1">
                  <c:v>904</c:v>
                </c:pt>
                <c:pt idx="2">
                  <c:v>915</c:v>
                </c:pt>
                <c:pt idx="3">
                  <c:v>899</c:v>
                </c:pt>
                <c:pt idx="4">
                  <c:v>1127</c:v>
                </c:pt>
                <c:pt idx="5">
                  <c:v>2011</c:v>
                </c:pt>
                <c:pt idx="6">
                  <c:v>1852</c:v>
                </c:pt>
                <c:pt idx="7">
                  <c:v>2268</c:v>
                </c:pt>
                <c:pt idx="8">
                  <c:v>2300</c:v>
                </c:pt>
                <c:pt idx="9">
                  <c:v>4191</c:v>
                </c:pt>
              </c:numCache>
            </c:numRef>
          </c:val>
          <c:extLst>
            <c:ext xmlns:c16="http://schemas.microsoft.com/office/drawing/2014/chart" uri="{C3380CC4-5D6E-409C-BE32-E72D297353CC}">
              <c16:uniqueId val="{00000002-AB40-419B-A9BD-81332D27E00C}"/>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crossAx val="86871040"/>
        <c:crosses val="autoZero"/>
        <c:auto val="1"/>
        <c:lblAlgn val="ctr"/>
        <c:lblOffset val="100"/>
        <c:noMultiLvlLbl val="0"/>
      </c:catAx>
      <c:valAx>
        <c:axId val="86871040"/>
        <c:scaling>
          <c:orientation val="minMax"/>
          <c:max val="11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10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C6249B"/>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yr_liikev_vant_helseutu!$C$25:$C$65</c:f>
              <c:numCache>
                <c:formatCode>General</c:formatCode>
                <c:ptCount val="41"/>
                <c:pt idx="0">
                  <c:v>92.2</c:v>
                </c:pt>
                <c:pt idx="1">
                  <c:v>93</c:v>
                </c:pt>
                <c:pt idx="2">
                  <c:v>92.7</c:v>
                </c:pt>
                <c:pt idx="3">
                  <c:v>92.4</c:v>
                </c:pt>
                <c:pt idx="4">
                  <c:v>92.6</c:v>
                </c:pt>
                <c:pt idx="5">
                  <c:v>92.2</c:v>
                </c:pt>
                <c:pt idx="6">
                  <c:v>93.8</c:v>
                </c:pt>
                <c:pt idx="7">
                  <c:v>96.1</c:v>
                </c:pt>
                <c:pt idx="8">
                  <c:v>98.8</c:v>
                </c:pt>
                <c:pt idx="9">
                  <c:v>101.3</c:v>
                </c:pt>
                <c:pt idx="10">
                  <c:v>102.6</c:v>
                </c:pt>
                <c:pt idx="11">
                  <c:v>104.5</c:v>
                </c:pt>
                <c:pt idx="12">
                  <c:v>105</c:v>
                </c:pt>
                <c:pt idx="13">
                  <c:v>105.9</c:v>
                </c:pt>
                <c:pt idx="14">
                  <c:v>106.6</c:v>
                </c:pt>
                <c:pt idx="15">
                  <c:v>107.8</c:v>
                </c:pt>
                <c:pt idx="16">
                  <c:v>106.8</c:v>
                </c:pt>
                <c:pt idx="17">
                  <c:v>107.5</c:v>
                </c:pt>
                <c:pt idx="18">
                  <c:v>108.1</c:v>
                </c:pt>
                <c:pt idx="19">
                  <c:v>107.5</c:v>
                </c:pt>
                <c:pt idx="20">
                  <c:v>104.4</c:v>
                </c:pt>
                <c:pt idx="21">
                  <c:v>94.3</c:v>
                </c:pt>
                <c:pt idx="22">
                  <c:v>94.3</c:v>
                </c:pt>
                <c:pt idx="23">
                  <c:v>93.3</c:v>
                </c:pt>
                <c:pt idx="24">
                  <c:v>94.9</c:v>
                </c:pt>
                <c:pt idx="25" formatCode="0.0">
                  <c:v>97</c:v>
                </c:pt>
                <c:pt idx="26" formatCode="0.0">
                  <c:v>99.6</c:v>
                </c:pt>
                <c:pt idx="27" formatCode="0.0">
                  <c:v>106.6</c:v>
                </c:pt>
                <c:pt idx="28" formatCode="0.0">
                  <c:v>110.4</c:v>
                </c:pt>
                <c:pt idx="29" formatCode="0.0">
                  <c:v>114.8</c:v>
                </c:pt>
                <c:pt idx="30" formatCode="0.0">
                  <c:v>119.3</c:v>
                </c:pt>
                <c:pt idx="31" formatCode="0.0">
                  <c:v>120</c:v>
                </c:pt>
                <c:pt idx="32" formatCode="0.0">
                  <c:v>118.9</c:v>
                </c:pt>
                <c:pt idx="33" formatCode="0.0">
                  <c:v>118.3</c:v>
                </c:pt>
                <c:pt idx="34" formatCode="0.0">
                  <c:v>116.3</c:v>
                </c:pt>
                <c:pt idx="35" formatCode="0.0">
                  <c:v>114.4</c:v>
                </c:pt>
                <c:pt idx="36" formatCode="0.0">
                  <c:v>113.4</c:v>
                </c:pt>
                <c:pt idx="37" formatCode="0.0">
                  <c:v>113.1</c:v>
                </c:pt>
                <c:pt idx="38" formatCode="0.0">
                  <c:v>113</c:v>
                </c:pt>
                <c:pt idx="39" formatCode="0.0">
                  <c:v>112.6</c:v>
                </c:pt>
              </c:numCache>
            </c:numRef>
          </c:val>
          <c:smooth val="0"/>
          <c:extLst>
            <c:ext xmlns:c16="http://schemas.microsoft.com/office/drawing/2014/chart" uri="{C3380CC4-5D6E-409C-BE32-E72D297353CC}">
              <c16:uniqueId val="{00000000-F0C2-4D9B-8328-74E6E3E9298B}"/>
            </c:ext>
          </c:extLst>
        </c:ser>
        <c:ser>
          <c:idx val="1"/>
          <c:order val="1"/>
          <c:tx>
            <c:strRef>
              <c:f>yr_liikev_vant_helseutu!$D$4</c:f>
              <c:strCache>
                <c:ptCount val="1"/>
                <c:pt idx="0">
                  <c:v>Palkkasumma - Vantaa</c:v>
                </c:pt>
              </c:strCache>
            </c:strRef>
          </c:tx>
          <c:spPr>
            <a:ln w="38100" cap="rnd">
              <a:solidFill>
                <a:srgbClr val="84CCF8"/>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yr_liikev_vant_helseutu!$D$25:$D$65</c:f>
              <c:numCache>
                <c:formatCode>General</c:formatCode>
                <c:ptCount val="41"/>
                <c:pt idx="0">
                  <c:v>86.5</c:v>
                </c:pt>
                <c:pt idx="1">
                  <c:v>87.2</c:v>
                </c:pt>
                <c:pt idx="2">
                  <c:v>87.4</c:v>
                </c:pt>
                <c:pt idx="3">
                  <c:v>87.8</c:v>
                </c:pt>
                <c:pt idx="4">
                  <c:v>88.3</c:v>
                </c:pt>
                <c:pt idx="5">
                  <c:v>88.7</c:v>
                </c:pt>
                <c:pt idx="6">
                  <c:v>89.3</c:v>
                </c:pt>
                <c:pt idx="7">
                  <c:v>89.7</c:v>
                </c:pt>
                <c:pt idx="8">
                  <c:v>90.2</c:v>
                </c:pt>
                <c:pt idx="9">
                  <c:v>91.3</c:v>
                </c:pt>
                <c:pt idx="10">
                  <c:v>92.2</c:v>
                </c:pt>
                <c:pt idx="11">
                  <c:v>93.8</c:v>
                </c:pt>
                <c:pt idx="12">
                  <c:v>96.4</c:v>
                </c:pt>
                <c:pt idx="13">
                  <c:v>97.1</c:v>
                </c:pt>
                <c:pt idx="14">
                  <c:v>98.5</c:v>
                </c:pt>
                <c:pt idx="15">
                  <c:v>99.6</c:v>
                </c:pt>
                <c:pt idx="16">
                  <c:v>100.2</c:v>
                </c:pt>
                <c:pt idx="17">
                  <c:v>101.8</c:v>
                </c:pt>
                <c:pt idx="18">
                  <c:v>101.6</c:v>
                </c:pt>
                <c:pt idx="19">
                  <c:v>103</c:v>
                </c:pt>
                <c:pt idx="20">
                  <c:v>103.5</c:v>
                </c:pt>
                <c:pt idx="21">
                  <c:v>95.1</c:v>
                </c:pt>
                <c:pt idx="22">
                  <c:v>97</c:v>
                </c:pt>
                <c:pt idx="23">
                  <c:v>97.5</c:v>
                </c:pt>
                <c:pt idx="24">
                  <c:v>97.9</c:v>
                </c:pt>
                <c:pt idx="25" formatCode="0.0">
                  <c:v>98.7</c:v>
                </c:pt>
                <c:pt idx="26" formatCode="0.0">
                  <c:v>101</c:v>
                </c:pt>
                <c:pt idx="27" formatCode="0.0">
                  <c:v>104.4</c:v>
                </c:pt>
                <c:pt idx="28" formatCode="0.0">
                  <c:v>109</c:v>
                </c:pt>
                <c:pt idx="29" formatCode="0.0">
                  <c:v>110.9</c:v>
                </c:pt>
                <c:pt idx="30" formatCode="0.0">
                  <c:v>113.4</c:v>
                </c:pt>
                <c:pt idx="31" formatCode="0.0">
                  <c:v>116</c:v>
                </c:pt>
                <c:pt idx="32" formatCode="0.0">
                  <c:v>117.9</c:v>
                </c:pt>
                <c:pt idx="33" formatCode="0.0">
                  <c:v>120.1</c:v>
                </c:pt>
                <c:pt idx="34" formatCode="0.0">
                  <c:v>120.4</c:v>
                </c:pt>
                <c:pt idx="35" formatCode="0.0">
                  <c:v>119.9</c:v>
                </c:pt>
                <c:pt idx="36" formatCode="0.0">
                  <c:v>120</c:v>
                </c:pt>
                <c:pt idx="37" formatCode="0.0">
                  <c:v>120.4</c:v>
                </c:pt>
                <c:pt idx="38" formatCode="0.0">
                  <c:v>120.9</c:v>
                </c:pt>
                <c:pt idx="39" formatCode="0.0">
                  <c:v>121.2</c:v>
                </c:pt>
                <c:pt idx="40" formatCode="0.0">
                  <c:v>121.2</c:v>
                </c:pt>
              </c:numCache>
            </c:numRef>
          </c:val>
          <c:smooth val="0"/>
          <c:extLst>
            <c:ext xmlns:c16="http://schemas.microsoft.com/office/drawing/2014/chart" uri="{C3380CC4-5D6E-409C-BE32-E72D297353CC}">
              <c16:uniqueId val="{00000001-F0C2-4D9B-8328-74E6E3E9298B}"/>
            </c:ext>
          </c:extLst>
        </c:ser>
        <c:ser>
          <c:idx val="2"/>
          <c:order val="2"/>
          <c:tx>
            <c:strRef>
              <c:f>yr_liikev_vant_helseutu!$E$4</c:f>
              <c:strCache>
                <c:ptCount val="1"/>
                <c:pt idx="0">
                  <c:v>Liikevaihto - Helsingin seutu</c:v>
                </c:pt>
              </c:strCache>
            </c:strRef>
          </c:tx>
          <c:spPr>
            <a:ln w="38100" cap="rnd">
              <a:solidFill>
                <a:srgbClr val="0042A5"/>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yr_liikev_vant_helseutu!$E$25:$E$65</c:f>
              <c:numCache>
                <c:formatCode>0.0</c:formatCode>
                <c:ptCount val="41"/>
                <c:pt idx="0">
                  <c:v>79.8</c:v>
                </c:pt>
                <c:pt idx="1">
                  <c:v>80.2</c:v>
                </c:pt>
                <c:pt idx="2">
                  <c:v>79.900000000000006</c:v>
                </c:pt>
                <c:pt idx="3">
                  <c:v>79.599999999999994</c:v>
                </c:pt>
                <c:pt idx="4">
                  <c:v>80.2</c:v>
                </c:pt>
                <c:pt idx="5">
                  <c:v>81</c:v>
                </c:pt>
                <c:pt idx="6">
                  <c:v>82</c:v>
                </c:pt>
                <c:pt idx="7">
                  <c:v>83.5</c:v>
                </c:pt>
                <c:pt idx="8">
                  <c:v>85.3</c:v>
                </c:pt>
                <c:pt idx="9">
                  <c:v>86.4</c:v>
                </c:pt>
                <c:pt idx="10">
                  <c:v>87.3</c:v>
                </c:pt>
                <c:pt idx="11">
                  <c:v>88.7</c:v>
                </c:pt>
                <c:pt idx="12">
                  <c:v>90.1</c:v>
                </c:pt>
                <c:pt idx="13">
                  <c:v>91.4</c:v>
                </c:pt>
                <c:pt idx="14">
                  <c:v>92.3</c:v>
                </c:pt>
                <c:pt idx="15">
                  <c:v>93.2</c:v>
                </c:pt>
                <c:pt idx="16">
                  <c:v>94</c:v>
                </c:pt>
                <c:pt idx="17">
                  <c:v>95.1</c:v>
                </c:pt>
                <c:pt idx="18">
                  <c:v>96.3</c:v>
                </c:pt>
                <c:pt idx="19">
                  <c:v>96.5</c:v>
                </c:pt>
                <c:pt idx="20">
                  <c:v>94.9</c:v>
                </c:pt>
                <c:pt idx="21">
                  <c:v>93.3</c:v>
                </c:pt>
                <c:pt idx="22">
                  <c:v>92.9</c:v>
                </c:pt>
                <c:pt idx="23" formatCode="General">
                  <c:v>93.2</c:v>
                </c:pt>
                <c:pt idx="24" formatCode="General">
                  <c:v>94.6</c:v>
                </c:pt>
                <c:pt idx="25" formatCode="General">
                  <c:v>97.3</c:v>
                </c:pt>
                <c:pt idx="26" formatCode="General">
                  <c:v>100.4</c:v>
                </c:pt>
                <c:pt idx="27" formatCode="General">
                  <c:v>104.7</c:v>
                </c:pt>
                <c:pt idx="28" formatCode="General">
                  <c:v>109.6</c:v>
                </c:pt>
                <c:pt idx="29" formatCode="General">
                  <c:v>114.5</c:v>
                </c:pt>
                <c:pt idx="30" formatCode="General">
                  <c:v>118.3</c:v>
                </c:pt>
                <c:pt idx="31" formatCode="General">
                  <c:v>118.6</c:v>
                </c:pt>
                <c:pt idx="32" formatCode="General">
                  <c:v>116.6</c:v>
                </c:pt>
                <c:pt idx="33" formatCode="General">
                  <c:v>114</c:v>
                </c:pt>
                <c:pt idx="34" formatCode="General">
                  <c:v>111.7</c:v>
                </c:pt>
                <c:pt idx="35" formatCode="General">
                  <c:v>111.1</c:v>
                </c:pt>
                <c:pt idx="36" formatCode="General">
                  <c:v>111.4</c:v>
                </c:pt>
                <c:pt idx="37" formatCode="General">
                  <c:v>111.4</c:v>
                </c:pt>
                <c:pt idx="38" formatCode="General">
                  <c:v>111.1</c:v>
                </c:pt>
                <c:pt idx="39" formatCode="General">
                  <c:v>110.8</c:v>
                </c:pt>
              </c:numCache>
            </c:numRef>
          </c:val>
          <c:smooth val="0"/>
          <c:extLst>
            <c:ext xmlns:c16="http://schemas.microsoft.com/office/drawing/2014/chart" uri="{C3380CC4-5D6E-409C-BE32-E72D297353CC}">
              <c16:uniqueId val="{00000002-F0C2-4D9B-8328-74E6E3E9298B}"/>
            </c:ext>
          </c:extLst>
        </c:ser>
        <c:ser>
          <c:idx val="3"/>
          <c:order val="3"/>
          <c:tx>
            <c:strRef>
              <c:f>yr_liikev_vant_helseutu!$F$4</c:f>
              <c:strCache>
                <c:ptCount val="1"/>
                <c:pt idx="0">
                  <c:v>Palkkasumma - Helsingin seutu</c:v>
                </c:pt>
              </c:strCache>
            </c:strRef>
          </c:tx>
          <c:spPr>
            <a:ln w="38100" cap="rnd">
              <a:solidFill>
                <a:srgbClr val="F36313"/>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yr_liikev_vant_helseutu!$F$25:$F$65</c:f>
              <c:numCache>
                <c:formatCode>0.0</c:formatCode>
                <c:ptCount val="41"/>
                <c:pt idx="0">
                  <c:v>80.900000000000006</c:v>
                </c:pt>
                <c:pt idx="1">
                  <c:v>81.400000000000006</c:v>
                </c:pt>
                <c:pt idx="2">
                  <c:v>81.5</c:v>
                </c:pt>
                <c:pt idx="3">
                  <c:v>82</c:v>
                </c:pt>
                <c:pt idx="4">
                  <c:v>82.8</c:v>
                </c:pt>
                <c:pt idx="5">
                  <c:v>83.4</c:v>
                </c:pt>
                <c:pt idx="6">
                  <c:v>84</c:v>
                </c:pt>
                <c:pt idx="7">
                  <c:v>84.4</c:v>
                </c:pt>
                <c:pt idx="8">
                  <c:v>84.8</c:v>
                </c:pt>
                <c:pt idx="9">
                  <c:v>85.4</c:v>
                </c:pt>
                <c:pt idx="10">
                  <c:v>86.3</c:v>
                </c:pt>
                <c:pt idx="11">
                  <c:v>87.4</c:v>
                </c:pt>
                <c:pt idx="12">
                  <c:v>88.9</c:v>
                </c:pt>
                <c:pt idx="13">
                  <c:v>90.1</c:v>
                </c:pt>
                <c:pt idx="14">
                  <c:v>91.2</c:v>
                </c:pt>
                <c:pt idx="15">
                  <c:v>92.5</c:v>
                </c:pt>
                <c:pt idx="16">
                  <c:v>93.4</c:v>
                </c:pt>
                <c:pt idx="17">
                  <c:v>94.5</c:v>
                </c:pt>
                <c:pt idx="18">
                  <c:v>95.5</c:v>
                </c:pt>
                <c:pt idx="19">
                  <c:v>96.3</c:v>
                </c:pt>
                <c:pt idx="20">
                  <c:v>96.7</c:v>
                </c:pt>
                <c:pt idx="21">
                  <c:v>96.4</c:v>
                </c:pt>
                <c:pt idx="22">
                  <c:v>96.1</c:v>
                </c:pt>
                <c:pt idx="23" formatCode="General">
                  <c:v>97</c:v>
                </c:pt>
                <c:pt idx="24" formatCode="General">
                  <c:v>97.5</c:v>
                </c:pt>
                <c:pt idx="25" formatCode="General">
                  <c:v>99</c:v>
                </c:pt>
                <c:pt idx="26" formatCode="General">
                  <c:v>101.2</c:v>
                </c:pt>
                <c:pt idx="27" formatCode="General">
                  <c:v>103.2</c:v>
                </c:pt>
                <c:pt idx="28" formatCode="General">
                  <c:v>105.6</c:v>
                </c:pt>
                <c:pt idx="29" formatCode="General">
                  <c:v>106.9</c:v>
                </c:pt>
                <c:pt idx="30" formatCode="General">
                  <c:v>108.6</c:v>
                </c:pt>
                <c:pt idx="31" formatCode="General">
                  <c:v>110</c:v>
                </c:pt>
                <c:pt idx="32" formatCode="General">
                  <c:v>111.6</c:v>
                </c:pt>
                <c:pt idx="33" formatCode="General">
                  <c:v>113.5</c:v>
                </c:pt>
                <c:pt idx="34" formatCode="General">
                  <c:v>114.1</c:v>
                </c:pt>
                <c:pt idx="35" formatCode="General">
                  <c:v>114.3</c:v>
                </c:pt>
                <c:pt idx="36" formatCode="General">
                  <c:v>114.7</c:v>
                </c:pt>
                <c:pt idx="37" formatCode="General">
                  <c:v>115.2</c:v>
                </c:pt>
                <c:pt idx="38" formatCode="General">
                  <c:v>115.9</c:v>
                </c:pt>
                <c:pt idx="39" formatCode="General">
                  <c:v>116.5</c:v>
                </c:pt>
                <c:pt idx="40" formatCode="General">
                  <c:v>117.1</c:v>
                </c:pt>
              </c:numCache>
            </c:numRef>
          </c:val>
          <c:smooth val="0"/>
          <c:extLst>
            <c:ext xmlns:c16="http://schemas.microsoft.com/office/drawing/2014/chart" uri="{C3380CC4-5D6E-409C-BE32-E72D297353CC}">
              <c16:uniqueId val="{00000003-F0C2-4D9B-8328-74E6E3E9298B}"/>
            </c:ext>
          </c:extLst>
        </c:ser>
        <c:dLbls>
          <c:showLegendKey val="0"/>
          <c:showVal val="0"/>
          <c:showCatName val="0"/>
          <c:showSerName val="0"/>
          <c:showPercent val="0"/>
          <c:showBubbleSize val="0"/>
        </c:dLbls>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450099"/>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32.979999999999997</c:v>
                </c:pt>
                <c:pt idx="1">
                  <c:v>38.020000000000003</c:v>
                </c:pt>
                <c:pt idx="2">
                  <c:v>24.47</c:v>
                </c:pt>
                <c:pt idx="3">
                  <c:v>28.45</c:v>
                </c:pt>
                <c:pt idx="4">
                  <c:v>31.33</c:v>
                </c:pt>
                <c:pt idx="5">
                  <c:v>26.04</c:v>
                </c:pt>
                <c:pt idx="6">
                  <c:v>22.16</c:v>
                </c:pt>
                <c:pt idx="7">
                  <c:v>27.15</c:v>
                </c:pt>
                <c:pt idx="8">
                  <c:v>26.34</c:v>
                </c:pt>
                <c:pt idx="9">
                  <c:v>29.02</c:v>
                </c:pt>
              </c:numCache>
            </c:numRef>
          </c:val>
          <c:extLst>
            <c:ext xmlns:c16="http://schemas.microsoft.com/office/drawing/2014/chart" uri="{C3380CC4-5D6E-409C-BE32-E72D297353CC}">
              <c16:uniqueId val="{00000000-31B3-4FE9-AEDC-22EBEC3BADEC}"/>
            </c:ext>
          </c:extLst>
        </c:ser>
        <c:ser>
          <c:idx val="1"/>
          <c:order val="1"/>
          <c:tx>
            <c:strRef>
              <c:f>maahanmuutto_10_tiedot!$C$6</c:f>
              <c:strCache>
                <c:ptCount val="1"/>
                <c:pt idx="0">
                  <c:v>Afrikka</c:v>
                </c:pt>
              </c:strCache>
            </c:strRef>
          </c:tx>
          <c:spPr>
            <a:solidFill>
              <a:srgbClr val="C2A6E3"/>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3.87</c:v>
                </c:pt>
                <c:pt idx="1">
                  <c:v>4.6100000000000003</c:v>
                </c:pt>
                <c:pt idx="2">
                  <c:v>6.04</c:v>
                </c:pt>
                <c:pt idx="3">
                  <c:v>7.86</c:v>
                </c:pt>
                <c:pt idx="4">
                  <c:v>2.4700000000000002</c:v>
                </c:pt>
                <c:pt idx="5">
                  <c:v>7.16</c:v>
                </c:pt>
                <c:pt idx="6">
                  <c:v>1.93</c:v>
                </c:pt>
                <c:pt idx="7">
                  <c:v>2.88</c:v>
                </c:pt>
                <c:pt idx="8">
                  <c:v>5.75</c:v>
                </c:pt>
                <c:pt idx="9">
                  <c:v>3.57</c:v>
                </c:pt>
              </c:numCache>
            </c:numRef>
          </c:val>
          <c:extLst>
            <c:ext xmlns:c16="http://schemas.microsoft.com/office/drawing/2014/chart" uri="{C3380CC4-5D6E-409C-BE32-E72D297353CC}">
              <c16:uniqueId val="{00000001-31B3-4FE9-AEDC-22EBEC3BADEC}"/>
            </c:ext>
          </c:extLst>
        </c:ser>
        <c:ser>
          <c:idx val="2"/>
          <c:order val="2"/>
          <c:tx>
            <c:strRef>
              <c:f>maahanmuutto_10_tiedot!$D$6</c:f>
              <c:strCache>
                <c:ptCount val="1"/>
                <c:pt idx="0">
                  <c:v>Amerikka</c:v>
                </c:pt>
              </c:strCache>
            </c:strRef>
          </c:tx>
          <c:spPr>
            <a:solidFill>
              <a:srgbClr val="84CCF8"/>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4.37</c:v>
                </c:pt>
                <c:pt idx="1">
                  <c:v>7.7</c:v>
                </c:pt>
                <c:pt idx="2">
                  <c:v>3.92</c:v>
                </c:pt>
                <c:pt idx="3">
                  <c:v>3.33</c:v>
                </c:pt>
                <c:pt idx="4">
                  <c:v>2.36</c:v>
                </c:pt>
                <c:pt idx="5">
                  <c:v>5.7</c:v>
                </c:pt>
                <c:pt idx="6">
                  <c:v>1.35</c:v>
                </c:pt>
                <c:pt idx="7">
                  <c:v>4.51</c:v>
                </c:pt>
                <c:pt idx="8">
                  <c:v>2.63</c:v>
                </c:pt>
                <c:pt idx="9">
                  <c:v>2.23</c:v>
                </c:pt>
              </c:numCache>
            </c:numRef>
          </c:val>
          <c:extLst>
            <c:ext xmlns:c16="http://schemas.microsoft.com/office/drawing/2014/chart" uri="{C3380CC4-5D6E-409C-BE32-E72D297353CC}">
              <c16:uniqueId val="{00000002-31B3-4FE9-AEDC-22EBEC3BADEC}"/>
            </c:ext>
          </c:extLst>
        </c:ser>
        <c:ser>
          <c:idx val="3"/>
          <c:order val="3"/>
          <c:tx>
            <c:strRef>
              <c:f>maahanmuutto_10_tiedot!$E$6</c:f>
              <c:strCache>
                <c:ptCount val="1"/>
                <c:pt idx="0">
                  <c:v>Aasia</c:v>
                </c:pt>
              </c:strCache>
            </c:strRef>
          </c:tx>
          <c:spPr>
            <a:solidFill>
              <a:srgbClr val="2278C9"/>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40.4</c:v>
                </c:pt>
                <c:pt idx="1">
                  <c:v>32.299999999999997</c:v>
                </c:pt>
                <c:pt idx="2">
                  <c:v>40.47</c:v>
                </c:pt>
                <c:pt idx="3">
                  <c:v>35.119999999999997</c:v>
                </c:pt>
                <c:pt idx="4">
                  <c:v>42.6</c:v>
                </c:pt>
                <c:pt idx="5">
                  <c:v>41.25</c:v>
                </c:pt>
                <c:pt idx="6">
                  <c:v>56.26</c:v>
                </c:pt>
                <c:pt idx="7">
                  <c:v>45.61</c:v>
                </c:pt>
                <c:pt idx="8">
                  <c:v>44.65</c:v>
                </c:pt>
                <c:pt idx="9">
                  <c:v>37</c:v>
                </c:pt>
              </c:numCache>
            </c:numRef>
          </c:val>
          <c:extLst>
            <c:ext xmlns:c16="http://schemas.microsoft.com/office/drawing/2014/chart" uri="{C3380CC4-5D6E-409C-BE32-E72D297353CC}">
              <c16:uniqueId val="{00000003-31B3-4FE9-AEDC-22EBEC3BADEC}"/>
            </c:ext>
          </c:extLst>
        </c:ser>
        <c:ser>
          <c:idx val="4"/>
          <c:order val="4"/>
          <c:tx>
            <c:strRef>
              <c:f>maahanmuutto_10_tiedot!$F$6</c:f>
              <c:strCache>
                <c:ptCount val="1"/>
                <c:pt idx="0">
                  <c:v>Muu / tuntematon</c:v>
                </c:pt>
              </c:strCache>
            </c:strRef>
          </c:tx>
          <c:spPr>
            <a:solidFill>
              <a:srgbClr val="D9D9D6"/>
            </a:solidFill>
            <a:ln>
              <a:solidFill>
                <a:srgbClr val="86868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18.38</c:v>
                </c:pt>
                <c:pt idx="1">
                  <c:v>17.37</c:v>
                </c:pt>
                <c:pt idx="2">
                  <c:v>25.11</c:v>
                </c:pt>
                <c:pt idx="3">
                  <c:v>25.24</c:v>
                </c:pt>
                <c:pt idx="4">
                  <c:v>21.24</c:v>
                </c:pt>
                <c:pt idx="5">
                  <c:v>19.850000000000001</c:v>
                </c:pt>
                <c:pt idx="6">
                  <c:v>18.3</c:v>
                </c:pt>
                <c:pt idx="7">
                  <c:v>19.86</c:v>
                </c:pt>
                <c:pt idx="8">
                  <c:v>20.62</c:v>
                </c:pt>
                <c:pt idx="9">
                  <c:v>28.18</c:v>
                </c:pt>
              </c:numCache>
            </c:numRef>
          </c:val>
          <c:extLst>
            <c:ext xmlns:c16="http://schemas.microsoft.com/office/drawing/2014/chart" uri="{C3380CC4-5D6E-409C-BE32-E72D297353CC}">
              <c16:uniqueId val="{00000004-31B3-4FE9-AEDC-22EBEC3BADEC}"/>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kotimaan_nettomuutto_kieli!$C$4</c:f>
              <c:strCache>
                <c:ptCount val="1"/>
                <c:pt idx="0">
                  <c:v>Kotimaankieliset</c:v>
                </c:pt>
              </c:strCache>
            </c:strRef>
          </c:tx>
          <c:spPr>
            <a:solidFill>
              <a:srgbClr val="0042A5"/>
            </a:solidFill>
            <a:ln>
              <a:solidFill>
                <a:srgbClr val="0042A5"/>
              </a:solidFill>
            </a:ln>
          </c:spPr>
          <c:invertIfNegative val="0"/>
          <c:cat>
            <c:strRef>
              <c:f>kotimaan_nettomuutto_kieli!$A$5:$A$14</c:f>
              <c:strCache>
                <c:ptCount val="10"/>
                <c:pt idx="0">
                  <c:v>Vantaa</c:v>
                </c:pt>
                <c:pt idx="1">
                  <c:v>Pori</c:v>
                </c:pt>
                <c:pt idx="2">
                  <c:v>Oulu</c:v>
                </c:pt>
                <c:pt idx="3">
                  <c:v>Jyväskylä</c:v>
                </c:pt>
                <c:pt idx="4">
                  <c:v>Kuopio</c:v>
                </c:pt>
                <c:pt idx="5">
                  <c:v>Lahti</c:v>
                </c:pt>
                <c:pt idx="6">
                  <c:v>Espoo</c:v>
                </c:pt>
                <c:pt idx="7">
                  <c:v>Tampere</c:v>
                </c:pt>
                <c:pt idx="8">
                  <c:v>Turku</c:v>
                </c:pt>
                <c:pt idx="9">
                  <c:v>Helsinki</c:v>
                </c:pt>
              </c:strCache>
            </c:strRef>
          </c:cat>
          <c:val>
            <c:numRef>
              <c:f>kotimaan_nettomuutto_kieli!$C$5:$C$14</c:f>
              <c:numCache>
                <c:formatCode>General</c:formatCode>
                <c:ptCount val="10"/>
                <c:pt idx="0">
                  <c:v>-1808</c:v>
                </c:pt>
                <c:pt idx="1">
                  <c:v>-95</c:v>
                </c:pt>
                <c:pt idx="2">
                  <c:v>19</c:v>
                </c:pt>
                <c:pt idx="3">
                  <c:v>137</c:v>
                </c:pt>
                <c:pt idx="4">
                  <c:v>307</c:v>
                </c:pt>
                <c:pt idx="5">
                  <c:v>196</c:v>
                </c:pt>
                <c:pt idx="6">
                  <c:v>58</c:v>
                </c:pt>
                <c:pt idx="7">
                  <c:v>1617</c:v>
                </c:pt>
                <c:pt idx="8">
                  <c:v>1310</c:v>
                </c:pt>
                <c:pt idx="9">
                  <c:v>2602</c:v>
                </c:pt>
              </c:numCache>
            </c:numRef>
          </c:val>
          <c:extLst>
            <c:ext xmlns:c16="http://schemas.microsoft.com/office/drawing/2014/chart" uri="{C3380CC4-5D6E-409C-BE32-E72D297353CC}">
              <c16:uniqueId val="{00000000-0756-4B80-96F8-1FB60539B488}"/>
            </c:ext>
          </c:extLst>
        </c:ser>
        <c:ser>
          <c:idx val="1"/>
          <c:order val="1"/>
          <c:tx>
            <c:strRef>
              <c:f>kotimaan_nettomuutto_kieli!$D$4</c:f>
              <c:strCache>
                <c:ptCount val="1"/>
                <c:pt idx="0">
                  <c:v>Vieraskieliset</c:v>
                </c:pt>
              </c:strCache>
            </c:strRef>
          </c:tx>
          <c:spPr>
            <a:solidFill>
              <a:srgbClr val="84CCF8"/>
            </a:solidFill>
            <a:ln>
              <a:solidFill>
                <a:srgbClr val="0042A5"/>
              </a:solidFill>
            </a:ln>
          </c:spPr>
          <c:invertIfNegative val="0"/>
          <c:cat>
            <c:strRef>
              <c:f>kotimaan_nettomuutto_kieli!$A$5:$A$14</c:f>
              <c:strCache>
                <c:ptCount val="10"/>
                <c:pt idx="0">
                  <c:v>Vantaa</c:v>
                </c:pt>
                <c:pt idx="1">
                  <c:v>Pori</c:v>
                </c:pt>
                <c:pt idx="2">
                  <c:v>Oulu</c:v>
                </c:pt>
                <c:pt idx="3">
                  <c:v>Jyväskylä</c:v>
                </c:pt>
                <c:pt idx="4">
                  <c:v>Kuopio</c:v>
                </c:pt>
                <c:pt idx="5">
                  <c:v>Lahti</c:v>
                </c:pt>
                <c:pt idx="6">
                  <c:v>Espoo</c:v>
                </c:pt>
                <c:pt idx="7">
                  <c:v>Tampere</c:v>
                </c:pt>
                <c:pt idx="8">
                  <c:v>Turku</c:v>
                </c:pt>
                <c:pt idx="9">
                  <c:v>Helsinki</c:v>
                </c:pt>
              </c:strCache>
            </c:strRef>
          </c:cat>
          <c:val>
            <c:numRef>
              <c:f>kotimaan_nettomuutto_kieli!$D$5:$D$14</c:f>
              <c:numCache>
                <c:formatCode>General</c:formatCode>
                <c:ptCount val="10"/>
                <c:pt idx="0">
                  <c:v>1092</c:v>
                </c:pt>
                <c:pt idx="1">
                  <c:v>-197</c:v>
                </c:pt>
                <c:pt idx="2">
                  <c:v>-310</c:v>
                </c:pt>
                <c:pt idx="3">
                  <c:v>-233</c:v>
                </c:pt>
                <c:pt idx="4">
                  <c:v>-198</c:v>
                </c:pt>
                <c:pt idx="5">
                  <c:v>35</c:v>
                </c:pt>
                <c:pt idx="6">
                  <c:v>1127</c:v>
                </c:pt>
                <c:pt idx="7">
                  <c:v>-225</c:v>
                </c:pt>
                <c:pt idx="8">
                  <c:v>441</c:v>
                </c:pt>
                <c:pt idx="9">
                  <c:v>2760</c:v>
                </c:pt>
              </c:numCache>
            </c:numRef>
          </c:val>
          <c:extLst>
            <c:ext xmlns:c16="http://schemas.microsoft.com/office/drawing/2014/chart" uri="{C3380CC4-5D6E-409C-BE32-E72D297353CC}">
              <c16:uniqueId val="{00000001-0756-4B80-96F8-1FB60539B488}"/>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crossAx val="86871040"/>
        <c:crosses val="autoZero"/>
        <c:auto val="1"/>
        <c:lblAlgn val="ctr"/>
        <c:lblOffset val="100"/>
        <c:noMultiLvlLbl val="0"/>
      </c:catAx>
      <c:valAx>
        <c:axId val="86871040"/>
        <c:scaling>
          <c:orientation val="minMax"/>
          <c:max val="6000"/>
          <c:min val="-2000"/>
        </c:scaling>
        <c:delete val="0"/>
        <c:axPos val="b"/>
        <c:majorGridlines>
          <c:spPr>
            <a:ln>
              <a:solidFill>
                <a:srgbClr val="868686"/>
              </a:solidFill>
            </a:ln>
          </c:spPr>
        </c:majorGridlines>
        <c:title>
          <c:tx>
            <c:rich>
              <a:bodyPr rot="0" vert="horz"/>
              <a:lstStyle/>
              <a:p>
                <a:pPr>
                  <a:defRPr b="0"/>
                </a:pPr>
                <a:r>
                  <a:rPr lang="fi-FI" b="0"/>
                  <a:t>väestönmuutos, henkilöä</a:t>
                </a:r>
              </a:p>
            </c:rich>
          </c:tx>
          <c:overlay val="0"/>
        </c:title>
        <c:numFmt formatCode="General" sourceLinked="1"/>
        <c:majorTickMark val="out"/>
        <c:minorTickMark val="none"/>
        <c:tickLblPos val="nextTo"/>
        <c:spPr>
          <a:ln/>
        </c:spPr>
        <c:crossAx val="86869504"/>
        <c:crosses val="autoZero"/>
        <c:crossBetween val="between"/>
        <c:majorUnit val="1000"/>
        <c:minorUnit val="100"/>
      </c:valAx>
      <c:spPr>
        <a:ln>
          <a:solidFill>
            <a:srgbClr val="868686"/>
          </a:solidFill>
        </a:ln>
      </c:spPr>
    </c:plotArea>
    <c:legend>
      <c:legendPos val="b"/>
      <c:layout>
        <c:manualLayout>
          <c:xMode val="edge"/>
          <c:yMode val="edge"/>
          <c:x val="0.25294662722997185"/>
          <c:y val="0.9483944328917342"/>
          <c:w val="0.57913745553379437"/>
          <c:h val="4.8855035553790199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450099"/>
            </a:solidFill>
            <a:ln>
              <a:solidFill>
                <a:srgbClr val="450099"/>
              </a:solidFill>
            </a:ln>
            <a:effectLst/>
          </c:spPr>
          <c:invertIfNegative val="0"/>
          <c:cat>
            <c:strRef>
              <c:f>nettomuutto_pääas_10_tiedot!$A$9:$A$18</c:f>
              <c:strCache>
                <c:ptCount val="10"/>
                <c:pt idx="0">
                  <c:v>Oulu</c:v>
                </c:pt>
                <c:pt idx="1">
                  <c:v>Jyväskylä</c:v>
                </c:pt>
                <c:pt idx="2">
                  <c:v>Pori</c:v>
                </c:pt>
                <c:pt idx="3">
                  <c:v>Vantaa</c:v>
                </c:pt>
                <c:pt idx="4">
                  <c:v>Kuopio</c:v>
                </c:pt>
                <c:pt idx="5">
                  <c:v>Lahti</c:v>
                </c:pt>
                <c:pt idx="6">
                  <c:v>Espoo</c:v>
                </c:pt>
                <c:pt idx="7">
                  <c:v>Tampere</c:v>
                </c:pt>
                <c:pt idx="8">
                  <c:v>Turku</c:v>
                </c:pt>
                <c:pt idx="9">
                  <c:v>Helsinki</c:v>
                </c:pt>
              </c:strCache>
            </c:strRef>
          </c:cat>
          <c:val>
            <c:numRef>
              <c:f>nettomuutto_pääas_10_tiedot!$C$9:$C$18</c:f>
              <c:numCache>
                <c:formatCode>General</c:formatCode>
                <c:ptCount val="10"/>
                <c:pt idx="0">
                  <c:v>-511</c:v>
                </c:pt>
                <c:pt idx="1">
                  <c:v>-462</c:v>
                </c:pt>
                <c:pt idx="2">
                  <c:v>-126</c:v>
                </c:pt>
                <c:pt idx="3">
                  <c:v>-332</c:v>
                </c:pt>
                <c:pt idx="4">
                  <c:v>-157</c:v>
                </c:pt>
                <c:pt idx="5">
                  <c:v>9</c:v>
                </c:pt>
                <c:pt idx="6">
                  <c:v>382</c:v>
                </c:pt>
                <c:pt idx="7">
                  <c:v>-30</c:v>
                </c:pt>
                <c:pt idx="8">
                  <c:v>167</c:v>
                </c:pt>
                <c:pt idx="9">
                  <c:v>1506</c:v>
                </c:pt>
              </c:numCache>
            </c:numRef>
          </c:val>
          <c:extLst>
            <c:ext xmlns:c16="http://schemas.microsoft.com/office/drawing/2014/chart" uri="{C3380CC4-5D6E-409C-BE32-E72D297353CC}">
              <c16:uniqueId val="{00000000-6B96-4737-BCC7-978D1175DEAD}"/>
            </c:ext>
          </c:extLst>
        </c:ser>
        <c:ser>
          <c:idx val="1"/>
          <c:order val="1"/>
          <c:tx>
            <c:strRef>
              <c:f>nettomuutto_pääas_10_tiedot!$D$8</c:f>
              <c:strCache>
                <c:ptCount val="1"/>
                <c:pt idx="0">
                  <c:v>Työttömät</c:v>
                </c:pt>
              </c:strCache>
            </c:strRef>
          </c:tx>
          <c:spPr>
            <a:solidFill>
              <a:srgbClr val="C2A6E3"/>
            </a:solidFill>
            <a:ln>
              <a:solidFill>
                <a:srgbClr val="450099"/>
              </a:solidFill>
            </a:ln>
            <a:effectLst/>
          </c:spPr>
          <c:invertIfNegative val="0"/>
          <c:cat>
            <c:strRef>
              <c:f>nettomuutto_pääas_10_tiedot!$A$9:$A$18</c:f>
              <c:strCache>
                <c:ptCount val="10"/>
                <c:pt idx="0">
                  <c:v>Oulu</c:v>
                </c:pt>
                <c:pt idx="1">
                  <c:v>Jyväskylä</c:v>
                </c:pt>
                <c:pt idx="2">
                  <c:v>Pori</c:v>
                </c:pt>
                <c:pt idx="3">
                  <c:v>Vantaa</c:v>
                </c:pt>
                <c:pt idx="4">
                  <c:v>Kuopio</c:v>
                </c:pt>
                <c:pt idx="5">
                  <c:v>Lahti</c:v>
                </c:pt>
                <c:pt idx="6">
                  <c:v>Espoo</c:v>
                </c:pt>
                <c:pt idx="7">
                  <c:v>Tampere</c:v>
                </c:pt>
                <c:pt idx="8">
                  <c:v>Turku</c:v>
                </c:pt>
                <c:pt idx="9">
                  <c:v>Helsinki</c:v>
                </c:pt>
              </c:strCache>
            </c:strRef>
          </c:cat>
          <c:val>
            <c:numRef>
              <c:f>nettomuutto_pääas_10_tiedot!$D$9:$D$18</c:f>
              <c:numCache>
                <c:formatCode>General</c:formatCode>
                <c:ptCount val="10"/>
                <c:pt idx="0">
                  <c:v>-41</c:v>
                </c:pt>
                <c:pt idx="1">
                  <c:v>-132</c:v>
                </c:pt>
                <c:pt idx="2">
                  <c:v>10</c:v>
                </c:pt>
                <c:pt idx="3">
                  <c:v>203</c:v>
                </c:pt>
                <c:pt idx="4">
                  <c:v>46</c:v>
                </c:pt>
                <c:pt idx="5">
                  <c:v>46</c:v>
                </c:pt>
                <c:pt idx="6">
                  <c:v>285</c:v>
                </c:pt>
                <c:pt idx="7">
                  <c:v>127</c:v>
                </c:pt>
                <c:pt idx="8">
                  <c:v>176</c:v>
                </c:pt>
                <c:pt idx="9">
                  <c:v>859</c:v>
                </c:pt>
              </c:numCache>
            </c:numRef>
          </c:val>
          <c:extLst>
            <c:ext xmlns:c16="http://schemas.microsoft.com/office/drawing/2014/chart" uri="{C3380CC4-5D6E-409C-BE32-E72D297353CC}">
              <c16:uniqueId val="{00000001-6B96-4737-BCC7-978D1175DEAD}"/>
            </c:ext>
          </c:extLst>
        </c:ser>
        <c:ser>
          <c:idx val="2"/>
          <c:order val="2"/>
          <c:tx>
            <c:strRef>
              <c:f>nettomuutto_pääas_10_tiedot!$E$8</c:f>
              <c:strCache>
                <c:ptCount val="1"/>
                <c:pt idx="0">
                  <c:v>Työvoiman ulkopuolella olevat</c:v>
                </c:pt>
              </c:strCache>
            </c:strRef>
          </c:tx>
          <c:spPr>
            <a:solidFill>
              <a:srgbClr val="84CCF8"/>
            </a:solidFill>
            <a:ln>
              <a:solidFill>
                <a:srgbClr val="2278C9"/>
              </a:solidFill>
            </a:ln>
            <a:effectLst/>
          </c:spPr>
          <c:invertIfNegative val="0"/>
          <c:cat>
            <c:strRef>
              <c:f>nettomuutto_pääas_10_tiedot!$A$9:$A$18</c:f>
              <c:strCache>
                <c:ptCount val="10"/>
                <c:pt idx="0">
                  <c:v>Oulu</c:v>
                </c:pt>
                <c:pt idx="1">
                  <c:v>Jyväskylä</c:v>
                </c:pt>
                <c:pt idx="2">
                  <c:v>Pori</c:v>
                </c:pt>
                <c:pt idx="3">
                  <c:v>Vantaa</c:v>
                </c:pt>
                <c:pt idx="4">
                  <c:v>Kuopio</c:v>
                </c:pt>
                <c:pt idx="5">
                  <c:v>Lahti</c:v>
                </c:pt>
                <c:pt idx="6">
                  <c:v>Espoo</c:v>
                </c:pt>
                <c:pt idx="7">
                  <c:v>Tampere</c:v>
                </c:pt>
                <c:pt idx="8">
                  <c:v>Turku</c:v>
                </c:pt>
                <c:pt idx="9">
                  <c:v>Helsinki</c:v>
                </c:pt>
              </c:strCache>
            </c:strRef>
          </c:cat>
          <c:val>
            <c:numRef>
              <c:f>nettomuutto_pääas_10_tiedot!$E$9:$E$18</c:f>
              <c:numCache>
                <c:formatCode>General</c:formatCode>
                <c:ptCount val="10"/>
                <c:pt idx="0">
                  <c:v>155</c:v>
                </c:pt>
                <c:pt idx="1">
                  <c:v>358</c:v>
                </c:pt>
                <c:pt idx="2">
                  <c:v>-74</c:v>
                </c:pt>
                <c:pt idx="3">
                  <c:v>-60</c:v>
                </c:pt>
                <c:pt idx="4">
                  <c:v>108</c:v>
                </c:pt>
                <c:pt idx="5">
                  <c:v>233</c:v>
                </c:pt>
                <c:pt idx="6">
                  <c:v>334</c:v>
                </c:pt>
                <c:pt idx="7">
                  <c:v>1021</c:v>
                </c:pt>
                <c:pt idx="8">
                  <c:v>1016</c:v>
                </c:pt>
                <c:pt idx="9">
                  <c:v>1718</c:v>
                </c:pt>
              </c:numCache>
            </c:numRef>
          </c:val>
          <c:extLst>
            <c:ext xmlns:c16="http://schemas.microsoft.com/office/drawing/2014/chart" uri="{C3380CC4-5D6E-409C-BE32-E72D297353CC}">
              <c16:uniqueId val="{00000002-6B96-4737-BCC7-978D1175DEAD}"/>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none"/>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in val="-10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majorUnit val="500"/>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4068518763743"/>
          <c:y val="2.4210909218303801E-2"/>
          <c:w val="0.87752961517792483"/>
          <c:h val="0.80632822002432625"/>
        </c:manualLayout>
      </c:layout>
      <c:barChart>
        <c:barDir val="col"/>
        <c:grouping val="clustered"/>
        <c:varyColors val="0"/>
        <c:ser>
          <c:idx val="2"/>
          <c:order val="0"/>
          <c:tx>
            <c:strRef>
              <c:f>Luvut_kuviot!$Q$5</c:f>
              <c:strCache>
                <c:ptCount val="1"/>
                <c:pt idx="0">
                  <c:v>2022</c:v>
                </c:pt>
              </c:strCache>
            </c:strRef>
          </c:tx>
          <c:spPr>
            <a:solidFill>
              <a:srgbClr val="2278C9"/>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Luvut_kuviot!$Q$6:$Q$17</c:f>
              <c:numCache>
                <c:formatCode>General</c:formatCode>
                <c:ptCount val="12"/>
                <c:pt idx="0">
                  <c:v>230</c:v>
                </c:pt>
                <c:pt idx="1">
                  <c:v>304</c:v>
                </c:pt>
                <c:pt idx="2">
                  <c:v>367</c:v>
                </c:pt>
                <c:pt idx="3">
                  <c:v>806</c:v>
                </c:pt>
                <c:pt idx="4">
                  <c:v>1176</c:v>
                </c:pt>
                <c:pt idx="5">
                  <c:v>1657</c:v>
                </c:pt>
                <c:pt idx="6">
                  <c:v>1683</c:v>
                </c:pt>
                <c:pt idx="7">
                  <c:v>1768</c:v>
                </c:pt>
                <c:pt idx="8">
                  <c:v>1864</c:v>
                </c:pt>
                <c:pt idx="9">
                  <c:v>1983</c:v>
                </c:pt>
                <c:pt idx="10">
                  <c:v>2306</c:v>
                </c:pt>
                <c:pt idx="11">
                  <c:v>2322</c:v>
                </c:pt>
              </c:numCache>
            </c:numRef>
          </c:val>
          <c:extLst>
            <c:ext xmlns:c16="http://schemas.microsoft.com/office/drawing/2014/chart" uri="{C3380CC4-5D6E-409C-BE32-E72D297353CC}">
              <c16:uniqueId val="{00000000-101E-4C6B-A8D2-540F394A63DB}"/>
            </c:ext>
          </c:extLst>
        </c:ser>
        <c:ser>
          <c:idx val="0"/>
          <c:order val="1"/>
          <c:tx>
            <c:strRef>
              <c:f>Luvut_kuviot!$R$5</c:f>
              <c:strCache>
                <c:ptCount val="1"/>
                <c:pt idx="0">
                  <c:v>2023</c:v>
                </c:pt>
              </c:strCache>
            </c:strRef>
          </c:tx>
          <c:spPr>
            <a:solidFill>
              <a:srgbClr val="84CCF8"/>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732</c:v>
                </c:pt>
                <c:pt idx="6">
                  <c:v>734</c:v>
                </c:pt>
                <c:pt idx="7">
                  <c:v>806</c:v>
                </c:pt>
                <c:pt idx="8">
                  <c:v>849</c:v>
                </c:pt>
                <c:pt idx="9">
                  <c:v>971</c:v>
                </c:pt>
                <c:pt idx="10">
                  <c:v>1044</c:v>
                </c:pt>
                <c:pt idx="11">
                  <c:v>1124</c:v>
                </c:pt>
              </c:numCache>
            </c:numRef>
          </c:val>
          <c:extLst>
            <c:ext xmlns:c16="http://schemas.microsoft.com/office/drawing/2014/chart" uri="{C3380CC4-5D6E-409C-BE32-E72D297353CC}">
              <c16:uniqueId val="{00000001-101E-4C6B-A8D2-540F394A63DB}"/>
            </c:ext>
          </c:extLst>
        </c:ser>
        <c:ser>
          <c:idx val="1"/>
          <c:order val="2"/>
          <c:tx>
            <c:strRef>
              <c:f>Luvut_kuviot!$S$5</c:f>
              <c:strCache>
                <c:ptCount val="1"/>
                <c:pt idx="0">
                  <c:v>2024</c:v>
                </c:pt>
              </c:strCache>
            </c:strRef>
          </c:tx>
          <c:spPr>
            <a:solidFill>
              <a:srgbClr val="C2A6E3"/>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50</c:v>
                </c:pt>
                <c:pt idx="2">
                  <c:v>58</c:v>
                </c:pt>
                <c:pt idx="3">
                  <c:v>70</c:v>
                </c:pt>
                <c:pt idx="4">
                  <c:v>77</c:v>
                </c:pt>
                <c:pt idx="5">
                  <c:v>102</c:v>
                </c:pt>
                <c:pt idx="6">
                  <c:v>112</c:v>
                </c:pt>
                <c:pt idx="7">
                  <c:v>120</c:v>
                </c:pt>
                <c:pt idx="8">
                  <c:v>356</c:v>
                </c:pt>
                <c:pt idx="9">
                  <c:v>501</c:v>
                </c:pt>
                <c:pt idx="10">
                  <c:v>511</c:v>
                </c:pt>
                <c:pt idx="11">
                  <c:v>542</c:v>
                </c:pt>
              </c:numCache>
            </c:numRef>
          </c:val>
          <c:extLst>
            <c:ext xmlns:c16="http://schemas.microsoft.com/office/drawing/2014/chart" uri="{C3380CC4-5D6E-409C-BE32-E72D297353CC}">
              <c16:uniqueId val="{00000002-101E-4C6B-A8D2-540F394A63DB}"/>
            </c:ext>
          </c:extLst>
        </c:ser>
        <c:ser>
          <c:idx val="3"/>
          <c:order val="3"/>
          <c:tx>
            <c:strRef>
              <c:f>Luvut_kuviot!$T$5</c:f>
              <c:strCache>
                <c:ptCount val="1"/>
                <c:pt idx="0">
                  <c:v>2025</c:v>
                </c:pt>
              </c:strCache>
            </c:strRef>
          </c:tx>
          <c:spPr>
            <a:solidFill>
              <a:srgbClr val="450099"/>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pt idx="9">
                  <c:v>353</c:v>
                </c:pt>
                <c:pt idx="10">
                  <c:v>371</c:v>
                </c:pt>
              </c:numCache>
            </c:numRef>
          </c:val>
          <c:extLst>
            <c:ext xmlns:c16="http://schemas.microsoft.com/office/drawing/2014/chart" uri="{C3380CC4-5D6E-409C-BE32-E72D297353CC}">
              <c16:uniqueId val="{00000003-101E-4C6B-A8D2-540F394A63DB}"/>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myönnetyt asunnot</a:t>
                </a:r>
              </a:p>
            </c:rich>
          </c:tx>
          <c:layout>
            <c:manualLayout>
              <c:xMode val="edge"/>
              <c:yMode val="edge"/>
              <c:x val="6.6182771048740104E-4"/>
              <c:y val="0.231243461068518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338571024903794"/>
          <c:y val="0.94729325318453483"/>
          <c:w val="0.4377198854582689"/>
          <c:h val="5.2706842495751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33114338000703E-2"/>
          <c:y val="3.8801933294923499E-2"/>
          <c:w val="0.88510876422346318"/>
          <c:h val="0.82051405159720903"/>
        </c:manualLayout>
      </c:layout>
      <c:barChart>
        <c:barDir val="col"/>
        <c:grouping val="clustered"/>
        <c:varyColors val="0"/>
        <c:ser>
          <c:idx val="2"/>
          <c:order val="0"/>
          <c:tx>
            <c:strRef>
              <c:f>Luvut_kuviot!$Q$23</c:f>
              <c:strCache>
                <c:ptCount val="1"/>
                <c:pt idx="0">
                  <c:v>2022</c:v>
                </c:pt>
              </c:strCache>
            </c:strRef>
          </c:tx>
          <c:spPr>
            <a:solidFill>
              <a:srgbClr val="2278C9"/>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Luvut_kuviot!$Q$24:$Q$35</c:f>
              <c:numCache>
                <c:formatCode>General</c:formatCode>
                <c:ptCount val="12"/>
                <c:pt idx="0">
                  <c:v>235</c:v>
                </c:pt>
                <c:pt idx="1">
                  <c:v>319</c:v>
                </c:pt>
                <c:pt idx="2">
                  <c:v>400</c:v>
                </c:pt>
                <c:pt idx="3">
                  <c:v>444</c:v>
                </c:pt>
                <c:pt idx="4">
                  <c:v>754</c:v>
                </c:pt>
                <c:pt idx="5">
                  <c:v>1245</c:v>
                </c:pt>
                <c:pt idx="6">
                  <c:v>1386</c:v>
                </c:pt>
                <c:pt idx="7">
                  <c:v>1467</c:v>
                </c:pt>
                <c:pt idx="8">
                  <c:v>1778</c:v>
                </c:pt>
                <c:pt idx="9">
                  <c:v>1849</c:v>
                </c:pt>
                <c:pt idx="10">
                  <c:v>1967</c:v>
                </c:pt>
                <c:pt idx="11">
                  <c:v>2054</c:v>
                </c:pt>
              </c:numCache>
            </c:numRef>
          </c:val>
          <c:extLst>
            <c:ext xmlns:c16="http://schemas.microsoft.com/office/drawing/2014/chart" uri="{C3380CC4-5D6E-409C-BE32-E72D297353CC}">
              <c16:uniqueId val="{00000000-215F-4A8B-A700-B0869A1D411F}"/>
            </c:ext>
          </c:extLst>
        </c:ser>
        <c:ser>
          <c:idx val="0"/>
          <c:order val="1"/>
          <c:tx>
            <c:strRef>
              <c:f>Luvut_kuviot!$R$23</c:f>
              <c:strCache>
                <c:ptCount val="1"/>
                <c:pt idx="0">
                  <c:v>2023</c:v>
                </c:pt>
              </c:strCache>
            </c:strRef>
          </c:tx>
          <c:spPr>
            <a:solidFill>
              <a:srgbClr val="84CCF8"/>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612</c:v>
                </c:pt>
              </c:numCache>
            </c:numRef>
          </c:val>
          <c:extLst>
            <c:ext xmlns:c16="http://schemas.microsoft.com/office/drawing/2014/chart" uri="{C3380CC4-5D6E-409C-BE32-E72D297353CC}">
              <c16:uniqueId val="{00000001-215F-4A8B-A700-B0869A1D411F}"/>
            </c:ext>
          </c:extLst>
        </c:ser>
        <c:ser>
          <c:idx val="1"/>
          <c:order val="2"/>
          <c:tx>
            <c:strRef>
              <c:f>Luvut_kuviot!$S$23</c:f>
              <c:strCache>
                <c:ptCount val="1"/>
                <c:pt idx="0">
                  <c:v>2024</c:v>
                </c:pt>
              </c:strCache>
            </c:strRef>
          </c:tx>
          <c:spPr>
            <a:solidFill>
              <a:srgbClr val="C2A6E3"/>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45</c:v>
                </c:pt>
                <c:pt idx="3">
                  <c:v>52</c:v>
                </c:pt>
                <c:pt idx="4">
                  <c:v>130</c:v>
                </c:pt>
                <c:pt idx="5">
                  <c:v>278</c:v>
                </c:pt>
                <c:pt idx="6">
                  <c:v>284</c:v>
                </c:pt>
                <c:pt idx="7">
                  <c:v>317</c:v>
                </c:pt>
                <c:pt idx="8">
                  <c:v>334</c:v>
                </c:pt>
                <c:pt idx="9">
                  <c:v>345</c:v>
                </c:pt>
                <c:pt idx="10">
                  <c:v>391</c:v>
                </c:pt>
                <c:pt idx="11">
                  <c:v>395</c:v>
                </c:pt>
              </c:numCache>
            </c:numRef>
          </c:val>
          <c:extLst>
            <c:ext xmlns:c16="http://schemas.microsoft.com/office/drawing/2014/chart" uri="{C3380CC4-5D6E-409C-BE32-E72D297353CC}">
              <c16:uniqueId val="{00000002-215F-4A8B-A700-B0869A1D411F}"/>
            </c:ext>
          </c:extLst>
        </c:ser>
        <c:ser>
          <c:idx val="3"/>
          <c:order val="3"/>
          <c:tx>
            <c:strRef>
              <c:f>Luvut_kuviot!$T$23</c:f>
              <c:strCache>
                <c:ptCount val="1"/>
                <c:pt idx="0">
                  <c:v>2025</c:v>
                </c:pt>
              </c:strCache>
            </c:strRef>
          </c:tx>
          <c:spPr>
            <a:solidFill>
              <a:srgbClr val="450099"/>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130</c:v>
                </c:pt>
                <c:pt idx="2">
                  <c:v>138</c:v>
                </c:pt>
                <c:pt idx="3">
                  <c:v>310</c:v>
                </c:pt>
                <c:pt idx="4">
                  <c:v>317</c:v>
                </c:pt>
                <c:pt idx="5">
                  <c:v>355</c:v>
                </c:pt>
                <c:pt idx="6">
                  <c:v>405</c:v>
                </c:pt>
                <c:pt idx="7">
                  <c:v>420</c:v>
                </c:pt>
                <c:pt idx="8">
                  <c:v>466</c:v>
                </c:pt>
                <c:pt idx="9">
                  <c:v>628</c:v>
                </c:pt>
                <c:pt idx="10">
                  <c:v>645</c:v>
                </c:pt>
              </c:numCache>
            </c:numRef>
          </c:val>
          <c:extLst>
            <c:ext xmlns:c16="http://schemas.microsoft.com/office/drawing/2014/chart" uri="{C3380CC4-5D6E-409C-BE32-E72D297353CC}">
              <c16:uniqueId val="{00000003-215F-4A8B-A700-B0869A1D411F}"/>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Luvut_kuviot!$Q$41</c:f>
              <c:strCache>
                <c:ptCount val="1"/>
                <c:pt idx="0">
                  <c:v>2022</c:v>
                </c:pt>
              </c:strCache>
            </c:strRef>
          </c:tx>
          <c:spPr>
            <a:solidFill>
              <a:srgbClr val="2278C9"/>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Luvut_kuviot!$Q$42:$Q$53</c:f>
              <c:numCache>
                <c:formatCode>General</c:formatCode>
                <c:ptCount val="12"/>
                <c:pt idx="0">
                  <c:v>37</c:v>
                </c:pt>
                <c:pt idx="1">
                  <c:v>366</c:v>
                </c:pt>
                <c:pt idx="2">
                  <c:v>505</c:v>
                </c:pt>
                <c:pt idx="3">
                  <c:v>521</c:v>
                </c:pt>
                <c:pt idx="4">
                  <c:v>689</c:v>
                </c:pt>
                <c:pt idx="5">
                  <c:v>1149</c:v>
                </c:pt>
                <c:pt idx="6">
                  <c:v>1198</c:v>
                </c:pt>
                <c:pt idx="7">
                  <c:v>1524</c:v>
                </c:pt>
                <c:pt idx="8">
                  <c:v>1762</c:v>
                </c:pt>
                <c:pt idx="9">
                  <c:v>2367</c:v>
                </c:pt>
                <c:pt idx="10">
                  <c:v>2772</c:v>
                </c:pt>
                <c:pt idx="11">
                  <c:v>3265</c:v>
                </c:pt>
              </c:numCache>
            </c:numRef>
          </c:val>
          <c:extLst>
            <c:ext xmlns:c16="http://schemas.microsoft.com/office/drawing/2014/chart" uri="{C3380CC4-5D6E-409C-BE32-E72D297353CC}">
              <c16:uniqueId val="{00000000-992A-4642-BA06-5DC756C83BA4}"/>
            </c:ext>
          </c:extLst>
        </c:ser>
        <c:ser>
          <c:idx val="0"/>
          <c:order val="1"/>
          <c:tx>
            <c:strRef>
              <c:f>Luvut_kuviot!$R$41</c:f>
              <c:strCache>
                <c:ptCount val="1"/>
                <c:pt idx="0">
                  <c:v>2023</c:v>
                </c:pt>
              </c:strCache>
            </c:strRef>
          </c:tx>
          <c:spPr>
            <a:solidFill>
              <a:srgbClr val="84CCF8"/>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613</c:v>
                </c:pt>
                <c:pt idx="2">
                  <c:v>793</c:v>
                </c:pt>
                <c:pt idx="3">
                  <c:v>1113</c:v>
                </c:pt>
                <c:pt idx="4">
                  <c:v>1515</c:v>
                </c:pt>
                <c:pt idx="5">
                  <c:v>1691</c:v>
                </c:pt>
                <c:pt idx="6">
                  <c:v>1736</c:v>
                </c:pt>
                <c:pt idx="7">
                  <c:v>1916</c:v>
                </c:pt>
                <c:pt idx="8">
                  <c:v>2201</c:v>
                </c:pt>
                <c:pt idx="9">
                  <c:v>2603</c:v>
                </c:pt>
                <c:pt idx="10">
                  <c:v>2933</c:v>
                </c:pt>
                <c:pt idx="11">
                  <c:v>3167</c:v>
                </c:pt>
              </c:numCache>
            </c:numRef>
          </c:val>
          <c:extLst>
            <c:ext xmlns:c16="http://schemas.microsoft.com/office/drawing/2014/chart" uri="{C3380CC4-5D6E-409C-BE32-E72D297353CC}">
              <c16:uniqueId val="{00000001-992A-4642-BA06-5DC756C83BA4}"/>
            </c:ext>
          </c:extLst>
        </c:ser>
        <c:ser>
          <c:idx val="1"/>
          <c:order val="2"/>
          <c:tx>
            <c:strRef>
              <c:f>Luvut_kuviot!$S$41</c:f>
              <c:strCache>
                <c:ptCount val="1"/>
                <c:pt idx="0">
                  <c:v>2024</c:v>
                </c:pt>
              </c:strCache>
            </c:strRef>
          </c:tx>
          <c:spPr>
            <a:solidFill>
              <a:srgbClr val="C2A6E3"/>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944</c:v>
                </c:pt>
                <c:pt idx="10">
                  <c:v>952</c:v>
                </c:pt>
                <c:pt idx="11">
                  <c:v>975</c:v>
                </c:pt>
              </c:numCache>
            </c:numRef>
          </c:val>
          <c:extLst>
            <c:ext xmlns:c16="http://schemas.microsoft.com/office/drawing/2014/chart" uri="{C3380CC4-5D6E-409C-BE32-E72D297353CC}">
              <c16:uniqueId val="{00000002-992A-4642-BA06-5DC756C83BA4}"/>
            </c:ext>
          </c:extLst>
        </c:ser>
        <c:ser>
          <c:idx val="2"/>
          <c:order val="3"/>
          <c:tx>
            <c:strRef>
              <c:f>Luvut_kuviot!$T$41</c:f>
              <c:strCache>
                <c:ptCount val="1"/>
                <c:pt idx="0">
                  <c:v>2025</c:v>
                </c:pt>
              </c:strCache>
            </c:strRef>
          </c:tx>
          <c:spPr>
            <a:solidFill>
              <a:srgbClr val="450099"/>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373</c:v>
                </c:pt>
                <c:pt idx="9">
                  <c:v>427</c:v>
                </c:pt>
                <c:pt idx="10">
                  <c:v>438</c:v>
                </c:pt>
              </c:numCache>
            </c:numRef>
          </c:val>
          <c:extLst>
            <c:ext xmlns:c16="http://schemas.microsoft.com/office/drawing/2014/chart" uri="{C3380CC4-5D6E-409C-BE32-E72D297353CC}">
              <c16:uniqueId val="{00000003-992A-4642-BA06-5DC756C83BA4}"/>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työtön_lomautettu_kk!$D$117</c:f>
              <c:strCache>
                <c:ptCount val="1"/>
                <c:pt idx="0">
                  <c:v>lomautetut</c:v>
                </c:pt>
              </c:strCache>
            </c:strRef>
          </c:tx>
          <c:spPr>
            <a:solidFill>
              <a:srgbClr val="0042A5"/>
            </a:solidFill>
          </c:spPr>
          <c:invertIfNegative val="0"/>
          <c:cat>
            <c:numRef>
              <c:f>työtön_lomautettu_kk!$A$118:$A$248</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työtön_lomautettu_kk!$D$118:$D$248</c:f>
              <c:numCache>
                <c:formatCode>General</c:formatCode>
                <c:ptCount val="131"/>
                <c:pt idx="0">
                  <c:v>936</c:v>
                </c:pt>
                <c:pt idx="1">
                  <c:v>973</c:v>
                </c:pt>
                <c:pt idx="2">
                  <c:v>908</c:v>
                </c:pt>
                <c:pt idx="3">
                  <c:v>794</c:v>
                </c:pt>
                <c:pt idx="4">
                  <c:v>725</c:v>
                </c:pt>
                <c:pt idx="5">
                  <c:v>713</c:v>
                </c:pt>
                <c:pt idx="6">
                  <c:v>738</c:v>
                </c:pt>
                <c:pt idx="7">
                  <c:v>615</c:v>
                </c:pt>
                <c:pt idx="8">
                  <c:v>633</c:v>
                </c:pt>
                <c:pt idx="9">
                  <c:v>672</c:v>
                </c:pt>
                <c:pt idx="10">
                  <c:v>734</c:v>
                </c:pt>
                <c:pt idx="11">
                  <c:v>969</c:v>
                </c:pt>
                <c:pt idx="12">
                  <c:v>979</c:v>
                </c:pt>
                <c:pt idx="13">
                  <c:v>954</c:v>
                </c:pt>
                <c:pt idx="14">
                  <c:v>894</c:v>
                </c:pt>
                <c:pt idx="15">
                  <c:v>721</c:v>
                </c:pt>
                <c:pt idx="16">
                  <c:v>614</c:v>
                </c:pt>
                <c:pt idx="17">
                  <c:v>593</c:v>
                </c:pt>
                <c:pt idx="18">
                  <c:v>583</c:v>
                </c:pt>
                <c:pt idx="19">
                  <c:v>476</c:v>
                </c:pt>
                <c:pt idx="20">
                  <c:v>483</c:v>
                </c:pt>
                <c:pt idx="21">
                  <c:v>529</c:v>
                </c:pt>
                <c:pt idx="22">
                  <c:v>618</c:v>
                </c:pt>
                <c:pt idx="23">
                  <c:v>807</c:v>
                </c:pt>
                <c:pt idx="24">
                  <c:v>745</c:v>
                </c:pt>
                <c:pt idx="25">
                  <c:v>741</c:v>
                </c:pt>
                <c:pt idx="26">
                  <c:v>675</c:v>
                </c:pt>
                <c:pt idx="27">
                  <c:v>517</c:v>
                </c:pt>
                <c:pt idx="28">
                  <c:v>435</c:v>
                </c:pt>
                <c:pt idx="29">
                  <c:v>411</c:v>
                </c:pt>
                <c:pt idx="30">
                  <c:v>441</c:v>
                </c:pt>
                <c:pt idx="31">
                  <c:v>322</c:v>
                </c:pt>
                <c:pt idx="32">
                  <c:v>323</c:v>
                </c:pt>
                <c:pt idx="33">
                  <c:v>348</c:v>
                </c:pt>
                <c:pt idx="34">
                  <c:v>434</c:v>
                </c:pt>
                <c:pt idx="35">
                  <c:v>592</c:v>
                </c:pt>
                <c:pt idx="36">
                  <c:v>587</c:v>
                </c:pt>
                <c:pt idx="37">
                  <c:v>600</c:v>
                </c:pt>
                <c:pt idx="38">
                  <c:v>557</c:v>
                </c:pt>
                <c:pt idx="39">
                  <c:v>380</c:v>
                </c:pt>
                <c:pt idx="40">
                  <c:v>276</c:v>
                </c:pt>
                <c:pt idx="41">
                  <c:v>296</c:v>
                </c:pt>
                <c:pt idx="42">
                  <c:v>314</c:v>
                </c:pt>
                <c:pt idx="43">
                  <c:v>220</c:v>
                </c:pt>
                <c:pt idx="44">
                  <c:v>205</c:v>
                </c:pt>
                <c:pt idx="45">
                  <c:v>260</c:v>
                </c:pt>
                <c:pt idx="46">
                  <c:v>286</c:v>
                </c:pt>
                <c:pt idx="47">
                  <c:v>452</c:v>
                </c:pt>
                <c:pt idx="48">
                  <c:v>467</c:v>
                </c:pt>
                <c:pt idx="49">
                  <c:v>507</c:v>
                </c:pt>
                <c:pt idx="50">
                  <c:v>462</c:v>
                </c:pt>
                <c:pt idx="51">
                  <c:v>287</c:v>
                </c:pt>
                <c:pt idx="52">
                  <c:v>235</c:v>
                </c:pt>
                <c:pt idx="53">
                  <c:v>243</c:v>
                </c:pt>
                <c:pt idx="54">
                  <c:v>252</c:v>
                </c:pt>
                <c:pt idx="55">
                  <c:v>194</c:v>
                </c:pt>
                <c:pt idx="56">
                  <c:v>208</c:v>
                </c:pt>
                <c:pt idx="57">
                  <c:v>259</c:v>
                </c:pt>
                <c:pt idx="58">
                  <c:v>342</c:v>
                </c:pt>
                <c:pt idx="59">
                  <c:v>533</c:v>
                </c:pt>
                <c:pt idx="60">
                  <c:v>573</c:v>
                </c:pt>
                <c:pt idx="61">
                  <c:v>577</c:v>
                </c:pt>
                <c:pt idx="62">
                  <c:v>3571</c:v>
                </c:pt>
                <c:pt idx="63">
                  <c:v>10634</c:v>
                </c:pt>
                <c:pt idx="64">
                  <c:v>10842</c:v>
                </c:pt>
                <c:pt idx="65">
                  <c:v>8069</c:v>
                </c:pt>
                <c:pt idx="66">
                  <c:v>6071</c:v>
                </c:pt>
                <c:pt idx="67">
                  <c:v>4873</c:v>
                </c:pt>
                <c:pt idx="68">
                  <c:v>4697</c:v>
                </c:pt>
                <c:pt idx="69">
                  <c:v>4442</c:v>
                </c:pt>
                <c:pt idx="70">
                  <c:v>4274</c:v>
                </c:pt>
                <c:pt idx="71">
                  <c:v>4987</c:v>
                </c:pt>
                <c:pt idx="72">
                  <c:v>4312</c:v>
                </c:pt>
                <c:pt idx="73">
                  <c:v>4187</c:v>
                </c:pt>
                <c:pt idx="74">
                  <c:v>4860</c:v>
                </c:pt>
                <c:pt idx="75">
                  <c:v>4391</c:v>
                </c:pt>
                <c:pt idx="76">
                  <c:v>3714</c:v>
                </c:pt>
                <c:pt idx="77">
                  <c:v>3192</c:v>
                </c:pt>
                <c:pt idx="78">
                  <c:v>2977</c:v>
                </c:pt>
                <c:pt idx="79">
                  <c:v>2557</c:v>
                </c:pt>
                <c:pt idx="80">
                  <c:v>2226</c:v>
                </c:pt>
                <c:pt idx="81">
                  <c:v>1889</c:v>
                </c:pt>
                <c:pt idx="82">
                  <c:v>1609</c:v>
                </c:pt>
                <c:pt idx="83">
                  <c:v>1685</c:v>
                </c:pt>
                <c:pt idx="84">
                  <c:v>1930</c:v>
                </c:pt>
                <c:pt idx="85">
                  <c:v>1711</c:v>
                </c:pt>
                <c:pt idx="86">
                  <c:v>1269</c:v>
                </c:pt>
                <c:pt idx="87">
                  <c:v>941</c:v>
                </c:pt>
                <c:pt idx="88">
                  <c:v>736</c:v>
                </c:pt>
                <c:pt idx="89">
                  <c:v>669</c:v>
                </c:pt>
                <c:pt idx="90">
                  <c:v>666</c:v>
                </c:pt>
                <c:pt idx="91">
                  <c:v>549</c:v>
                </c:pt>
                <c:pt idx="92">
                  <c:v>521</c:v>
                </c:pt>
                <c:pt idx="93">
                  <c:v>542</c:v>
                </c:pt>
                <c:pt idx="94">
                  <c:v>724</c:v>
                </c:pt>
                <c:pt idx="95">
                  <c:v>1083</c:v>
                </c:pt>
                <c:pt idx="96">
                  <c:v>951</c:v>
                </c:pt>
                <c:pt idx="97">
                  <c:v>983</c:v>
                </c:pt>
                <c:pt idx="98">
                  <c:v>1022</c:v>
                </c:pt>
                <c:pt idx="99">
                  <c:v>823</c:v>
                </c:pt>
                <c:pt idx="100">
                  <c:v>670</c:v>
                </c:pt>
                <c:pt idx="101">
                  <c:v>679</c:v>
                </c:pt>
                <c:pt idx="102">
                  <c:v>679</c:v>
                </c:pt>
                <c:pt idx="103">
                  <c:v>634</c:v>
                </c:pt>
                <c:pt idx="104">
                  <c:v>761</c:v>
                </c:pt>
                <c:pt idx="105">
                  <c:v>916</c:v>
                </c:pt>
                <c:pt idx="106">
                  <c:v>1225</c:v>
                </c:pt>
                <c:pt idx="107">
                  <c:v>1703</c:v>
                </c:pt>
                <c:pt idx="108">
                  <c:v>1678</c:v>
                </c:pt>
                <c:pt idx="109">
                  <c:v>1695</c:v>
                </c:pt>
                <c:pt idx="110">
                  <c:v>1680</c:v>
                </c:pt>
                <c:pt idx="111">
                  <c:v>1422</c:v>
                </c:pt>
                <c:pt idx="112">
                  <c:v>1199</c:v>
                </c:pt>
                <c:pt idx="113">
                  <c:v>1109</c:v>
                </c:pt>
                <c:pt idx="114">
                  <c:v>1076</c:v>
                </c:pt>
                <c:pt idx="115">
                  <c:v>971</c:v>
                </c:pt>
                <c:pt idx="116">
                  <c:v>954</c:v>
                </c:pt>
                <c:pt idx="117">
                  <c:v>1046</c:v>
                </c:pt>
                <c:pt idx="118">
                  <c:v>1234</c:v>
                </c:pt>
                <c:pt idx="119">
                  <c:v>1603</c:v>
                </c:pt>
                <c:pt idx="120">
                  <c:v>1617</c:v>
                </c:pt>
                <c:pt idx="121">
                  <c:v>1648</c:v>
                </c:pt>
                <c:pt idx="122">
                  <c:v>1467</c:v>
                </c:pt>
                <c:pt idx="123">
                  <c:v>1187</c:v>
                </c:pt>
                <c:pt idx="124">
                  <c:v>985</c:v>
                </c:pt>
                <c:pt idx="125">
                  <c:v>938</c:v>
                </c:pt>
                <c:pt idx="126">
                  <c:v>942</c:v>
                </c:pt>
                <c:pt idx="127">
                  <c:v>819</c:v>
                </c:pt>
                <c:pt idx="128">
                  <c:v>742</c:v>
                </c:pt>
                <c:pt idx="129">
                  <c:v>854</c:v>
                </c:pt>
                <c:pt idx="130">
                  <c:v>953</c:v>
                </c:pt>
              </c:numCache>
            </c:numRef>
          </c:val>
          <c:extLst>
            <c:ext xmlns:c16="http://schemas.microsoft.com/office/drawing/2014/chart" uri="{C3380CC4-5D6E-409C-BE32-E72D297353CC}">
              <c16:uniqueId val="{00000000-EBE0-47A0-B2D9-F369ED10CD0C}"/>
            </c:ext>
          </c:extLst>
        </c:ser>
        <c:ser>
          <c:idx val="1"/>
          <c:order val="1"/>
          <c:tx>
            <c:strRef>
              <c:f>työtön_lomautettu_kk!$E$117</c:f>
              <c:strCache>
                <c:ptCount val="1"/>
                <c:pt idx="0">
                  <c:v>työttömät</c:v>
                </c:pt>
              </c:strCache>
            </c:strRef>
          </c:tx>
          <c:spPr>
            <a:solidFill>
              <a:srgbClr val="84CCF8"/>
            </a:solidFill>
          </c:spPr>
          <c:invertIfNegative val="0"/>
          <c:cat>
            <c:numRef>
              <c:f>työtön_lomautettu_kk!$A$118:$A$248</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työtön_lomautettu_kk!$E$118:$E$248</c:f>
              <c:numCache>
                <c:formatCode>General</c:formatCode>
                <c:ptCount val="131"/>
                <c:pt idx="0">
                  <c:v>12084</c:v>
                </c:pt>
                <c:pt idx="1">
                  <c:v>12062</c:v>
                </c:pt>
                <c:pt idx="2">
                  <c:v>11861</c:v>
                </c:pt>
                <c:pt idx="3">
                  <c:v>11771</c:v>
                </c:pt>
                <c:pt idx="4">
                  <c:v>11965</c:v>
                </c:pt>
                <c:pt idx="5">
                  <c:v>13577</c:v>
                </c:pt>
                <c:pt idx="6">
                  <c:v>14234</c:v>
                </c:pt>
                <c:pt idx="7">
                  <c:v>13006</c:v>
                </c:pt>
                <c:pt idx="8">
                  <c:v>12490</c:v>
                </c:pt>
                <c:pt idx="9">
                  <c:v>12327</c:v>
                </c:pt>
                <c:pt idx="10">
                  <c:v>12240</c:v>
                </c:pt>
                <c:pt idx="11">
                  <c:v>13117</c:v>
                </c:pt>
                <c:pt idx="12">
                  <c:v>13132</c:v>
                </c:pt>
                <c:pt idx="13">
                  <c:v>12943</c:v>
                </c:pt>
                <c:pt idx="14">
                  <c:v>12875</c:v>
                </c:pt>
                <c:pt idx="15">
                  <c:v>12701</c:v>
                </c:pt>
                <c:pt idx="16">
                  <c:v>12727</c:v>
                </c:pt>
                <c:pt idx="17">
                  <c:v>14061</c:v>
                </c:pt>
                <c:pt idx="18">
                  <c:v>14538</c:v>
                </c:pt>
                <c:pt idx="19">
                  <c:v>13454</c:v>
                </c:pt>
                <c:pt idx="20">
                  <c:v>12776</c:v>
                </c:pt>
                <c:pt idx="21">
                  <c:v>12421</c:v>
                </c:pt>
                <c:pt idx="22">
                  <c:v>12284</c:v>
                </c:pt>
                <c:pt idx="23">
                  <c:v>12937</c:v>
                </c:pt>
                <c:pt idx="24">
                  <c:v>12622</c:v>
                </c:pt>
                <c:pt idx="25">
                  <c:v>12188</c:v>
                </c:pt>
                <c:pt idx="26">
                  <c:v>11853</c:v>
                </c:pt>
                <c:pt idx="27">
                  <c:v>11388</c:v>
                </c:pt>
                <c:pt idx="28">
                  <c:v>11280</c:v>
                </c:pt>
                <c:pt idx="29">
                  <c:v>12568</c:v>
                </c:pt>
                <c:pt idx="30">
                  <c:v>12918</c:v>
                </c:pt>
                <c:pt idx="31">
                  <c:v>11399</c:v>
                </c:pt>
                <c:pt idx="32">
                  <c:v>10969</c:v>
                </c:pt>
                <c:pt idx="33">
                  <c:v>10696</c:v>
                </c:pt>
                <c:pt idx="34">
                  <c:v>10434</c:v>
                </c:pt>
                <c:pt idx="35">
                  <c:v>10996</c:v>
                </c:pt>
                <c:pt idx="36">
                  <c:v>10678</c:v>
                </c:pt>
                <c:pt idx="37">
                  <c:v>10335</c:v>
                </c:pt>
                <c:pt idx="38">
                  <c:v>10057</c:v>
                </c:pt>
                <c:pt idx="39">
                  <c:v>9948</c:v>
                </c:pt>
                <c:pt idx="40">
                  <c:v>9827</c:v>
                </c:pt>
                <c:pt idx="41">
                  <c:v>11123</c:v>
                </c:pt>
                <c:pt idx="42">
                  <c:v>11580</c:v>
                </c:pt>
                <c:pt idx="43">
                  <c:v>10129</c:v>
                </c:pt>
                <c:pt idx="44">
                  <c:v>9652</c:v>
                </c:pt>
                <c:pt idx="45">
                  <c:v>9171</c:v>
                </c:pt>
                <c:pt idx="46">
                  <c:v>9066</c:v>
                </c:pt>
                <c:pt idx="47">
                  <c:v>9742</c:v>
                </c:pt>
                <c:pt idx="48">
                  <c:v>9686</c:v>
                </c:pt>
                <c:pt idx="49">
                  <c:v>9531</c:v>
                </c:pt>
                <c:pt idx="50">
                  <c:v>9368</c:v>
                </c:pt>
                <c:pt idx="51">
                  <c:v>9106</c:v>
                </c:pt>
                <c:pt idx="52">
                  <c:v>9356</c:v>
                </c:pt>
                <c:pt idx="53">
                  <c:v>10685</c:v>
                </c:pt>
                <c:pt idx="54">
                  <c:v>11332</c:v>
                </c:pt>
                <c:pt idx="55">
                  <c:v>9992</c:v>
                </c:pt>
                <c:pt idx="56">
                  <c:v>9445</c:v>
                </c:pt>
                <c:pt idx="57">
                  <c:v>9202</c:v>
                </c:pt>
                <c:pt idx="58">
                  <c:v>9109</c:v>
                </c:pt>
                <c:pt idx="59">
                  <c:v>9983</c:v>
                </c:pt>
                <c:pt idx="60">
                  <c:v>10010</c:v>
                </c:pt>
                <c:pt idx="61">
                  <c:v>9865</c:v>
                </c:pt>
                <c:pt idx="62">
                  <c:v>10642</c:v>
                </c:pt>
                <c:pt idx="63">
                  <c:v>12019</c:v>
                </c:pt>
                <c:pt idx="64">
                  <c:v>12472</c:v>
                </c:pt>
                <c:pt idx="65">
                  <c:v>13805</c:v>
                </c:pt>
                <c:pt idx="66">
                  <c:v>14361</c:v>
                </c:pt>
                <c:pt idx="67">
                  <c:v>13070</c:v>
                </c:pt>
                <c:pt idx="68">
                  <c:v>12765</c:v>
                </c:pt>
                <c:pt idx="69">
                  <c:v>12652</c:v>
                </c:pt>
                <c:pt idx="70">
                  <c:v>12635</c:v>
                </c:pt>
                <c:pt idx="71">
                  <c:v>13581</c:v>
                </c:pt>
                <c:pt idx="72">
                  <c:v>13544</c:v>
                </c:pt>
                <c:pt idx="73">
                  <c:v>13760</c:v>
                </c:pt>
                <c:pt idx="74">
                  <c:v>13980</c:v>
                </c:pt>
                <c:pt idx="75">
                  <c:v>14041</c:v>
                </c:pt>
                <c:pt idx="76">
                  <c:v>14260</c:v>
                </c:pt>
                <c:pt idx="77">
                  <c:v>15432</c:v>
                </c:pt>
                <c:pt idx="78">
                  <c:v>16114</c:v>
                </c:pt>
                <c:pt idx="79">
                  <c:v>14886</c:v>
                </c:pt>
                <c:pt idx="80">
                  <c:v>14417</c:v>
                </c:pt>
                <c:pt idx="81">
                  <c:v>14109</c:v>
                </c:pt>
                <c:pt idx="82">
                  <c:v>13554</c:v>
                </c:pt>
                <c:pt idx="83">
                  <c:v>13963</c:v>
                </c:pt>
                <c:pt idx="84">
                  <c:v>13833</c:v>
                </c:pt>
                <c:pt idx="85">
                  <c:v>13565</c:v>
                </c:pt>
                <c:pt idx="86">
                  <c:v>13019</c:v>
                </c:pt>
                <c:pt idx="87">
                  <c:v>12546</c:v>
                </c:pt>
                <c:pt idx="88">
                  <c:v>12679</c:v>
                </c:pt>
                <c:pt idx="89">
                  <c:v>13694</c:v>
                </c:pt>
                <c:pt idx="90">
                  <c:v>14195</c:v>
                </c:pt>
                <c:pt idx="91">
                  <c:v>13099</c:v>
                </c:pt>
                <c:pt idx="92">
                  <c:v>12714</c:v>
                </c:pt>
                <c:pt idx="93">
                  <c:v>12407</c:v>
                </c:pt>
                <c:pt idx="94">
                  <c:v>12242</c:v>
                </c:pt>
                <c:pt idx="95">
                  <c:v>12814</c:v>
                </c:pt>
                <c:pt idx="96">
                  <c:v>12773</c:v>
                </c:pt>
                <c:pt idx="97">
                  <c:v>12700</c:v>
                </c:pt>
                <c:pt idx="98">
                  <c:v>12705</c:v>
                </c:pt>
                <c:pt idx="99">
                  <c:v>12538</c:v>
                </c:pt>
                <c:pt idx="100">
                  <c:v>12477</c:v>
                </c:pt>
                <c:pt idx="101">
                  <c:v>13521</c:v>
                </c:pt>
                <c:pt idx="102">
                  <c:v>14210</c:v>
                </c:pt>
                <c:pt idx="103">
                  <c:v>13110</c:v>
                </c:pt>
                <c:pt idx="104">
                  <c:v>13037</c:v>
                </c:pt>
                <c:pt idx="105">
                  <c:v>13172</c:v>
                </c:pt>
                <c:pt idx="106">
                  <c:v>13367</c:v>
                </c:pt>
                <c:pt idx="107">
                  <c:v>14217</c:v>
                </c:pt>
                <c:pt idx="108">
                  <c:v>14300</c:v>
                </c:pt>
                <c:pt idx="109">
                  <c:v>14288</c:v>
                </c:pt>
                <c:pt idx="110">
                  <c:v>14333</c:v>
                </c:pt>
                <c:pt idx="111">
                  <c:v>14176</c:v>
                </c:pt>
                <c:pt idx="112">
                  <c:v>14299</c:v>
                </c:pt>
                <c:pt idx="113">
                  <c:v>15750</c:v>
                </c:pt>
                <c:pt idx="114">
                  <c:v>16462</c:v>
                </c:pt>
                <c:pt idx="115">
                  <c:v>15385</c:v>
                </c:pt>
                <c:pt idx="116">
                  <c:v>15546</c:v>
                </c:pt>
                <c:pt idx="117">
                  <c:v>15505</c:v>
                </c:pt>
                <c:pt idx="118">
                  <c:v>15394</c:v>
                </c:pt>
                <c:pt idx="119">
                  <c:v>16164</c:v>
                </c:pt>
                <c:pt idx="120">
                  <c:v>16939</c:v>
                </c:pt>
                <c:pt idx="121">
                  <c:v>17052</c:v>
                </c:pt>
                <c:pt idx="122">
                  <c:v>16984</c:v>
                </c:pt>
                <c:pt idx="123">
                  <c:v>16924</c:v>
                </c:pt>
                <c:pt idx="124">
                  <c:v>17070</c:v>
                </c:pt>
                <c:pt idx="125">
                  <c:v>18285</c:v>
                </c:pt>
                <c:pt idx="126">
                  <c:v>18561</c:v>
                </c:pt>
                <c:pt idx="127">
                  <c:v>17277</c:v>
                </c:pt>
                <c:pt idx="128">
                  <c:v>16997</c:v>
                </c:pt>
                <c:pt idx="129">
                  <c:v>17213</c:v>
                </c:pt>
                <c:pt idx="130">
                  <c:v>17456</c:v>
                </c:pt>
              </c:numCache>
            </c:numRef>
          </c:val>
          <c:extLst>
            <c:ext xmlns:c16="http://schemas.microsoft.com/office/drawing/2014/chart" uri="{C3380CC4-5D6E-409C-BE32-E72D297353CC}">
              <c16:uniqueId val="{00000001-EBE0-47A0-B2D9-F369ED10CD0C}"/>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1/8/2026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8.1.2026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5.png"/><Relationship Id="rId7"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9.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9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2.jp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2">
    <p:bg>
      <p:bgPr>
        <a:solidFill>
          <a:schemeClr val="bg1"/>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4" name="Puolivapaa piirto 3">
            <a:extLst>
              <a:ext uri="{FF2B5EF4-FFF2-40B4-BE49-F238E27FC236}">
                <a16:creationId xmlns:a16="http://schemas.microsoft.com/office/drawing/2014/main" id="{C8B96A4E-B628-0F75-6B51-2D18251FA67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606258C-8DFB-ACBD-19FA-37C08763D7E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9" name="Picture 7">
            <a:extLst>
              <a:ext uri="{FF2B5EF4-FFF2-40B4-BE49-F238E27FC236}">
                <a16:creationId xmlns:a16="http://schemas.microsoft.com/office/drawing/2014/main" id="{3A6D7097-ECC1-D17C-7002-979BE5B21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pic>
        <p:nvPicPr>
          <p:cNvPr id="6" name="Kuva 5" descr="Kuva, joka sisältää kohteen Fontti, Grafiikka, logo, teksti&#10;&#10;Kuvaus luotu automaattisesti">
            <a:extLst>
              <a:ext uri="{FF2B5EF4-FFF2-40B4-BE49-F238E27FC236}">
                <a16:creationId xmlns:a16="http://schemas.microsoft.com/office/drawing/2014/main" id="{8A0D5820-4EDF-9D95-DED6-138145B47CF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6495" y="5544502"/>
            <a:ext cx="2966830" cy="1113535"/>
          </a:xfrm>
          <a:prstGeom prst="rect">
            <a:avLst/>
          </a:prstGeom>
        </p:spPr>
      </p:pic>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521322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790D1737-2445-66EF-3B60-9D35EF06289F}"/>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2E358C81-A1DA-5D49-B55C-A259BC31A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0AEB734F-5720-CD1A-DCBB-80C285147C0B}"/>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D5270879-45DF-6595-0821-74FE2F15F0C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96215264"/>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65937171"/>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3" name="Picture 10">
            <a:extLst>
              <a:ext uri="{FF2B5EF4-FFF2-40B4-BE49-F238E27FC236}">
                <a16:creationId xmlns:a16="http://schemas.microsoft.com/office/drawing/2014/main" id="{85632398-7CA3-C83C-912D-6A0AE5330F1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54879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Korostus pinkki">
    <p:bg>
      <p:bgPr>
        <a:solidFill>
          <a:srgbClr val="CE39A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20574721"/>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
        <p:nvSpPr>
          <p:cNvPr id="3" name="Slide Number Placeholder 10">
            <a:extLst>
              <a:ext uri="{FF2B5EF4-FFF2-40B4-BE49-F238E27FC236}">
                <a16:creationId xmlns:a16="http://schemas.microsoft.com/office/drawing/2014/main" id="{9EA37C14-E46A-971E-B911-F692EDDD043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62167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
        <p:nvSpPr>
          <p:cNvPr id="3" name="Slide Number Placeholder 10">
            <a:extLst>
              <a:ext uri="{FF2B5EF4-FFF2-40B4-BE49-F238E27FC236}">
                <a16:creationId xmlns:a16="http://schemas.microsoft.com/office/drawing/2014/main" id="{5FDBDEA2-54EB-DDC7-8F48-2336151500C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87918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
        <p:nvSpPr>
          <p:cNvPr id="3" name="Slide Number Placeholder 10">
            <a:extLst>
              <a:ext uri="{FF2B5EF4-FFF2-40B4-BE49-F238E27FC236}">
                <a16:creationId xmlns:a16="http://schemas.microsoft.com/office/drawing/2014/main" id="{B1CC708E-3D79-5598-7929-F3D8DDA8F1F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365496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
        <p:nvSpPr>
          <p:cNvPr id="2" name="Slide Number Placeholder 10">
            <a:extLst>
              <a:ext uri="{FF2B5EF4-FFF2-40B4-BE49-F238E27FC236}">
                <a16:creationId xmlns:a16="http://schemas.microsoft.com/office/drawing/2014/main" id="{90376D43-8D1C-6C1D-7462-F27B8438DD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302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
        <p:nvSpPr>
          <p:cNvPr id="3" name="Slide Number Placeholder 10">
            <a:extLst>
              <a:ext uri="{FF2B5EF4-FFF2-40B4-BE49-F238E27FC236}">
                <a16:creationId xmlns:a16="http://schemas.microsoft.com/office/drawing/2014/main" id="{3CF7E3A8-DE2F-2CED-2FBF-65417E35326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69351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
        <p:nvSpPr>
          <p:cNvPr id="3" name="Slide Number Placeholder 10">
            <a:extLst>
              <a:ext uri="{FF2B5EF4-FFF2-40B4-BE49-F238E27FC236}">
                <a16:creationId xmlns:a16="http://schemas.microsoft.com/office/drawing/2014/main" id="{1CADA0CB-5BE6-EFD0-FA7D-3F15976AAA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256749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
        <p:nvSpPr>
          <p:cNvPr id="3" name="Slide Number Placeholder 10">
            <a:extLst>
              <a:ext uri="{FF2B5EF4-FFF2-40B4-BE49-F238E27FC236}">
                <a16:creationId xmlns:a16="http://schemas.microsoft.com/office/drawing/2014/main" id="{ED485B51-6F4B-60BA-5E48-25B4939DD56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6834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a:extLst>
              <a:ext uri="{28A0092B-C50C-407E-A947-70E740481C1C}">
                <a14:useLocalDpi xmlns:a14="http://schemas.microsoft.com/office/drawing/2010/main" val="0"/>
              </a:ext>
            </a:extLst>
          </a:blip>
          <a:srcRect l="119" r="119"/>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8" name="Freeform 3">
            <a:extLst>
              <a:ext uri="{FF2B5EF4-FFF2-40B4-BE49-F238E27FC236}">
                <a16:creationId xmlns:a16="http://schemas.microsoft.com/office/drawing/2014/main" id="{DD0F16D6-7327-0AFC-8FEB-BA5F6E475BB8}"/>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BF30B370-7EFE-3D26-E87B-281255AB9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9FF84C79-8AB6-8A10-58CE-1BF356B23D33}"/>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BE6F863-34C0-427D-3ADD-F25293526E4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46606867"/>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05B10F3C-CC49-064E-9551-47E5362E5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131587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149095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4169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dia kuvalla 1 - vaihdettava">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9CE07BDE-D903-7003-CBA0-31548FF7EEC5}"/>
              </a:ext>
            </a:extLst>
          </p:cNvPr>
          <p:cNvSpPr>
            <a:spLocks noGrp="1"/>
          </p:cNvSpPr>
          <p:nvPr>
            <p:ph type="pic" sz="quarter" idx="14"/>
          </p:nvPr>
        </p:nvSpPr>
        <p:spPr>
          <a:xfrm>
            <a:off x="-31979" y="-43031"/>
            <a:ext cx="12234742" cy="6927925"/>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 name="connsiteX0" fmla="*/ 3294621 w 6201178"/>
              <a:gd name="connsiteY0" fmla="*/ 0 h 6868757"/>
              <a:gd name="connsiteX1" fmla="*/ 6201178 w 6201178"/>
              <a:gd name="connsiteY1" fmla="*/ 0 h 6868757"/>
              <a:gd name="connsiteX2" fmla="*/ 6201178 w 6201178"/>
              <a:gd name="connsiteY2" fmla="*/ 6858000 h 6868757"/>
              <a:gd name="connsiteX3" fmla="*/ 0 w 6201178"/>
              <a:gd name="connsiteY3" fmla="*/ 6868757 h 6868757"/>
              <a:gd name="connsiteX4" fmla="*/ 3294621 w 6201178"/>
              <a:gd name="connsiteY4" fmla="*/ 0 h 6868757"/>
              <a:gd name="connsiteX0" fmla="*/ 0 w 6204582"/>
              <a:gd name="connsiteY0" fmla="*/ 0 h 6911788"/>
              <a:gd name="connsiteX1" fmla="*/ 6204582 w 6204582"/>
              <a:gd name="connsiteY1" fmla="*/ 43031 h 6911788"/>
              <a:gd name="connsiteX2" fmla="*/ 6204582 w 6204582"/>
              <a:gd name="connsiteY2" fmla="*/ 6901031 h 6911788"/>
              <a:gd name="connsiteX3" fmla="*/ 3404 w 6204582"/>
              <a:gd name="connsiteY3" fmla="*/ 6911788 h 6911788"/>
              <a:gd name="connsiteX4" fmla="*/ 0 w 620458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3404 w 6210042"/>
              <a:gd name="connsiteY3" fmla="*/ 6911788 h 6911788"/>
              <a:gd name="connsiteX4" fmla="*/ 0 w 621004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1938260 w 6210042"/>
              <a:gd name="connsiteY3" fmla="*/ 6260951 h 6911788"/>
              <a:gd name="connsiteX4" fmla="*/ 3404 w 6210042"/>
              <a:gd name="connsiteY4" fmla="*/ 6911788 h 6911788"/>
              <a:gd name="connsiteX5" fmla="*/ 0 w 6210042"/>
              <a:gd name="connsiteY5" fmla="*/ 0 h 6911788"/>
              <a:gd name="connsiteX0" fmla="*/ 0 w 6210042"/>
              <a:gd name="connsiteY0" fmla="*/ 0 h 6927925"/>
              <a:gd name="connsiteX1" fmla="*/ 6204582 w 6210042"/>
              <a:gd name="connsiteY1" fmla="*/ 43031 h 6927925"/>
              <a:gd name="connsiteX2" fmla="*/ 6210042 w 6210042"/>
              <a:gd name="connsiteY2" fmla="*/ 4792532 h 6927925"/>
              <a:gd name="connsiteX3" fmla="*/ 1419531 w 6210042"/>
              <a:gd name="connsiteY3" fmla="*/ 6927925 h 6927925"/>
              <a:gd name="connsiteX4" fmla="*/ 3404 w 6210042"/>
              <a:gd name="connsiteY4" fmla="*/ 6911788 h 6927925"/>
              <a:gd name="connsiteX5" fmla="*/ 0 w 6210042"/>
              <a:gd name="connsiteY5" fmla="*/ 0 h 6927925"/>
              <a:gd name="connsiteX0" fmla="*/ 0 w 6210042"/>
              <a:gd name="connsiteY0" fmla="*/ 0 h 6927925"/>
              <a:gd name="connsiteX1" fmla="*/ 6204582 w 6210042"/>
              <a:gd name="connsiteY1" fmla="*/ 43031 h 6927925"/>
              <a:gd name="connsiteX2" fmla="*/ 6210042 w 6210042"/>
              <a:gd name="connsiteY2" fmla="*/ 4824805 h 6927925"/>
              <a:gd name="connsiteX3" fmla="*/ 1419531 w 6210042"/>
              <a:gd name="connsiteY3" fmla="*/ 6927925 h 6927925"/>
              <a:gd name="connsiteX4" fmla="*/ 3404 w 6210042"/>
              <a:gd name="connsiteY4" fmla="*/ 6911788 h 6927925"/>
              <a:gd name="connsiteX5" fmla="*/ 0 w 6210042"/>
              <a:gd name="connsiteY5" fmla="*/ 0 h 692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042" h="6927925">
                <a:moveTo>
                  <a:pt x="0" y="0"/>
                </a:moveTo>
                <a:lnTo>
                  <a:pt x="6204582" y="43031"/>
                </a:lnTo>
                <a:lnTo>
                  <a:pt x="6210042" y="4824805"/>
                </a:lnTo>
                <a:lnTo>
                  <a:pt x="1419531" y="6927925"/>
                </a:lnTo>
                <a:lnTo>
                  <a:pt x="3404" y="6911788"/>
                </a:lnTo>
                <a:cubicBezTo>
                  <a:pt x="2269" y="4607859"/>
                  <a:pt x="1135" y="2303929"/>
                  <a:pt x="0" y="0"/>
                </a:cubicBezTo>
                <a:close/>
              </a:path>
            </a:pathLst>
          </a:custGeom>
        </p:spPr>
        <p:txBody>
          <a:bodyPr/>
          <a:lstStyle>
            <a:lvl1pPr algn="r">
              <a:defRPr/>
            </a:lvl1pPr>
          </a:lstStyle>
          <a:p>
            <a:r>
              <a:rPr lang="fi-FI"/>
              <a:t>Lisää kuva napsauttamalla kuvaketta</a:t>
            </a:r>
            <a:endParaRPr lang="en-US" dirty="0"/>
          </a:p>
        </p:txBody>
      </p:sp>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effectLst>
                  <a:outerShdw blurRad="63500" algn="ctr" rotWithShape="0">
                    <a:prstClr val="black">
                      <a:alpha val="40000"/>
                    </a:prstClr>
                  </a:outerShdw>
                </a:effectLst>
                <a:latin typeface="Arial Black"/>
                <a:cs typeface="Arial Black"/>
              </a:defRPr>
            </a:lvl1pPr>
          </a:lstStyle>
          <a:p>
            <a:r>
              <a:rPr lang="en-US" noProof="0" dirty="0" err="1"/>
              <a:t>Lisää</a:t>
            </a:r>
            <a:r>
              <a:rPr lang="en-US" noProof="0" dirty="0"/>
              <a:t> </a:t>
            </a:r>
            <a:r>
              <a:rPr lang="en-US" noProof="0" dirty="0" err="1"/>
              <a:t>otsikko</a:t>
            </a:r>
            <a:r>
              <a:rPr lang="en-US" noProof="0" dirty="0"/>
              <a:t> ja </a:t>
            </a:r>
            <a:r>
              <a:rPr lang="en-US" noProof="0" dirty="0" err="1"/>
              <a:t>sopiva</a:t>
            </a:r>
            <a:r>
              <a:rPr lang="en-US" noProof="0" dirty="0"/>
              <a:t> </a:t>
            </a:r>
            <a:r>
              <a:rPr lang="en-US" noProof="0" dirty="0" err="1"/>
              <a:t>väri</a:t>
            </a:r>
            <a:r>
              <a:rPr lang="en-US" noProof="0" dirty="0"/>
              <a:t> (</a:t>
            </a:r>
            <a:r>
              <a:rPr lang="en-US" noProof="0" dirty="0" err="1"/>
              <a:t>sininen</a:t>
            </a:r>
            <a:r>
              <a:rPr lang="en-US" noProof="0" dirty="0"/>
              <a:t>, </a:t>
            </a:r>
            <a:r>
              <a:rPr lang="en-US" noProof="0" dirty="0" err="1"/>
              <a:t>keltainen</a:t>
            </a:r>
            <a:r>
              <a:rPr lang="en-US" noProof="0" dirty="0"/>
              <a:t>, </a:t>
            </a:r>
            <a:r>
              <a:rPr lang="en-US" noProof="0" dirty="0" err="1"/>
              <a:t>valkoinen</a:t>
            </a:r>
            <a:r>
              <a:rPr lang="en-US" noProof="0" dirty="0"/>
              <a:t> tai </a:t>
            </a:r>
            <a:r>
              <a:rPr lang="en-US" noProof="0" dirty="0" err="1"/>
              <a:t>musta</a:t>
            </a:r>
            <a:r>
              <a:rPr lang="en-US" noProof="0" dirty="0"/>
              <a:t>)</a:t>
            </a:r>
            <a:endParaRPr lang="fi-FI" noProof="0" dirty="0"/>
          </a:p>
        </p:txBody>
      </p:sp>
      <p:pic>
        <p:nvPicPr>
          <p:cNvPr id="4" name="Picture 7">
            <a:extLst>
              <a:ext uri="{FF2B5EF4-FFF2-40B4-BE49-F238E27FC236}">
                <a16:creationId xmlns:a16="http://schemas.microsoft.com/office/drawing/2014/main" id="{2B6C8E78-6EC9-DF56-264B-D7C9C34B24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727E26E1-EB85-3735-F32F-6AC121F5FAA5}"/>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5" name="Slide Number Placeholder 10">
            <a:extLst>
              <a:ext uri="{FF2B5EF4-FFF2-40B4-BE49-F238E27FC236}">
                <a16:creationId xmlns:a16="http://schemas.microsoft.com/office/drawing/2014/main" id="{323715E4-09FF-78A0-E726-EA163BA82A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266190768"/>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noAutofit/>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Slide Number Placeholder 10">
            <a:extLst>
              <a:ext uri="{FF2B5EF4-FFF2-40B4-BE49-F238E27FC236}">
                <a16:creationId xmlns:a16="http://schemas.microsoft.com/office/drawing/2014/main" id="{95316875-D350-2FA9-A08D-4C6BD8D0A7E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383944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25703356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D6BEE58-A948-5757-80C7-9BABAD53493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26445371"/>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4" name="Kuva 3" descr="Kuva, joka sisältää kohteen Fontti, Grafiikka, logo, teksti&#10;&#10;Kuvaus luotu automaattisesti">
            <a:extLst>
              <a:ext uri="{FF2B5EF4-FFF2-40B4-BE49-F238E27FC236}">
                <a16:creationId xmlns:a16="http://schemas.microsoft.com/office/drawing/2014/main" id="{4E457A8A-3037-63A0-6DE6-ACA924FD7B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27077501-797E-842D-1A0E-EB4F6407F6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845669772"/>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AA84EA3-40E0-D5C3-F756-3E387110AA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0553031"/>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7E4D96F-57B4-175A-9226-EC37028BABA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44351292"/>
      </p:ext>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Kuva 3" descr="Kuva, joka sisältää kohteen Fontti, Grafiikka, logo, teksti&#10;&#10;Kuvaus luotu automaattisesti">
            <a:extLst>
              <a:ext uri="{FF2B5EF4-FFF2-40B4-BE49-F238E27FC236}">
                <a16:creationId xmlns:a16="http://schemas.microsoft.com/office/drawing/2014/main" id="{3F006C93-4DFD-DA45-0DAD-EEA888DDEA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6" name="Slide Number Placeholder 10">
            <a:extLst>
              <a:ext uri="{FF2B5EF4-FFF2-40B4-BE49-F238E27FC236}">
                <a16:creationId xmlns:a16="http://schemas.microsoft.com/office/drawing/2014/main" id="{14FA33AD-9177-08C5-A45E-ADF9D982E13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900313985"/>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 1">
    <p:bg>
      <p:bgPr>
        <a:solidFill>
          <a:schemeClr val="bg1"/>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9">
            <a:extLst>
              <a:ext uri="{FF2B5EF4-FFF2-40B4-BE49-F238E27FC236}">
                <a16:creationId xmlns:a16="http://schemas.microsoft.com/office/drawing/2014/main" id="{96131657-0B11-AE8E-4FDB-3AD5F17BB81D}"/>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5" name="Puolivapaa piirto 4">
            <a:extLst>
              <a:ext uri="{FF2B5EF4-FFF2-40B4-BE49-F238E27FC236}">
                <a16:creationId xmlns:a16="http://schemas.microsoft.com/office/drawing/2014/main" id="{ADA2BC98-CA61-6FC5-DA3D-32716AA4D3F4}"/>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B5F16E2A-1023-EC24-6F49-F00D5395141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8" name="Picture 7">
            <a:extLst>
              <a:ext uri="{FF2B5EF4-FFF2-40B4-BE49-F238E27FC236}">
                <a16:creationId xmlns:a16="http://schemas.microsoft.com/office/drawing/2014/main" id="{A6DDD406-5272-FE68-835A-738FBA797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5" name="Kuvan paikkamerkki 14">
            <a:extLst>
              <a:ext uri="{FF2B5EF4-FFF2-40B4-BE49-F238E27FC236}">
                <a16:creationId xmlns:a16="http://schemas.microsoft.com/office/drawing/2014/main" id="{9767405E-4745-CED5-CB9E-146D35CDBB62}"/>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16" name="Subtitle 2">
            <a:extLst>
              <a:ext uri="{FF2B5EF4-FFF2-40B4-BE49-F238E27FC236}">
                <a16:creationId xmlns:a16="http://schemas.microsoft.com/office/drawing/2014/main" id="{CA4C8150-67FA-7CB1-4E38-AF3B6114B8AE}"/>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 name="Slide Number Placeholder 10">
            <a:extLst>
              <a:ext uri="{FF2B5EF4-FFF2-40B4-BE49-F238E27FC236}">
                <a16:creationId xmlns:a16="http://schemas.microsoft.com/office/drawing/2014/main" id="{FB067024-CC2B-DB97-0A7C-E7CEAB27DC4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76710659"/>
      </p:ext>
    </p:extLst>
  </p:cSld>
  <p:clrMapOvr>
    <a:masterClrMapping/>
  </p:clrMapOvr>
  <p:hf sldNum="0"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2020185"/>
            <a:ext cx="5181600" cy="4156777"/>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Content Placeholder 3"/>
          <p:cNvSpPr>
            <a:spLocks noGrp="1"/>
          </p:cNvSpPr>
          <p:nvPr>
            <p:ph sz="half" idx="2" hasCustomPrompt="1"/>
          </p:nvPr>
        </p:nvSpPr>
        <p:spPr>
          <a:xfrm>
            <a:off x="6172200" y="2020185"/>
            <a:ext cx="5181600" cy="4156778"/>
          </a:xfrm>
          <a:prstGeom prst="rect">
            <a:avLst/>
          </a:prstGeom>
        </p:spPr>
        <p:txBody>
          <a:bodyPr>
            <a:noAutofit/>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C7F89043-D7F3-49FF-A066-7CB1B44428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9" name="Kuva 8" descr="Kuva, joka sisältää kohteen Sähkönsininen, kuvakaappaus, sininen, Grafiikka&#10;&#10;Kuvaus luotu automaattisesti">
            <a:extLst>
              <a:ext uri="{FF2B5EF4-FFF2-40B4-BE49-F238E27FC236}">
                <a16:creationId xmlns:a16="http://schemas.microsoft.com/office/drawing/2014/main" id="{DC4C6B56-31C0-176A-6158-9410C9A897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8FAC2D09-2F67-3C3D-6301-D0C8CC13762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3418867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hasCustomPrompt="1"/>
          </p:nvPr>
        </p:nvSpPr>
        <p:spPr>
          <a:xfrm>
            <a:off x="6172203" y="2505075"/>
            <a:ext cx="5183188" cy="36845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5F972C07-8D47-0C8F-7CD6-767B762BDA2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1" name="Kuva 10" descr="Kuva, joka sisältää kohteen Sähkönsininen, kuvakaappaus, sininen, Grafiikka&#10;&#10;Kuvaus luotu automaattisesti">
            <a:extLst>
              <a:ext uri="{FF2B5EF4-FFF2-40B4-BE49-F238E27FC236}">
                <a16:creationId xmlns:a16="http://schemas.microsoft.com/office/drawing/2014/main" id="{2630E59B-CC23-B965-C5B7-BE7CF7DA9E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7" name="Slide Number Placeholder 10">
            <a:extLst>
              <a:ext uri="{FF2B5EF4-FFF2-40B4-BE49-F238E27FC236}">
                <a16:creationId xmlns:a16="http://schemas.microsoft.com/office/drawing/2014/main" id="{9BF5EB07-859B-893B-32FA-F2778B5203BE}"/>
              </a:ext>
            </a:extLst>
          </p:cNvPr>
          <p:cNvSpPr>
            <a:spLocks noGrp="1"/>
          </p:cNvSpPr>
          <p:nvPr>
            <p:ph type="sldNum" sz="quarter" idx="10"/>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1930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aksi sisältökohdetta 2">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C8030D77-088B-17D3-FBA7-A0623C08B3CF}"/>
              </a:ext>
            </a:extLst>
          </p:cNvPr>
          <p:cNvSpPr>
            <a:spLocks noGrp="1"/>
          </p:cNvSpPr>
          <p:nvPr>
            <p:ph sz="quarter" idx="4" hasCustomPrompt="1"/>
          </p:nvPr>
        </p:nvSpPr>
        <p:spPr>
          <a:xfrm>
            <a:off x="5183188" y="457201"/>
            <a:ext cx="6172203" cy="54117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2" name="Title 1"/>
          <p:cNvSpPr>
            <a:spLocks noGrp="1"/>
          </p:cNvSpPr>
          <p:nvPr>
            <p:ph type="title" hasCustomPrompt="1"/>
          </p:nvPr>
        </p:nvSpPr>
        <p:spPr>
          <a:xfrm>
            <a:off x="839788" y="457200"/>
            <a:ext cx="3932237" cy="1600200"/>
          </a:xfrm>
          <a:prstGeom prst="rect">
            <a:avLst/>
          </a:prstGeom>
        </p:spPr>
        <p:txBody>
          <a:bodyPr anchor="t">
            <a:no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4" name="Text Placeholder 3"/>
          <p:cNvSpPr>
            <a:spLocks noGrp="1"/>
          </p:cNvSpPr>
          <p:nvPr>
            <p:ph type="body" sz="half" idx="2" hasCustomPrompt="1"/>
          </p:nvPr>
        </p:nvSpPr>
        <p:spPr>
          <a:xfrm>
            <a:off x="839788" y="2146300"/>
            <a:ext cx="3932237" cy="3722688"/>
          </a:xfrm>
          <a:prstGeom prst="rect">
            <a:avLst/>
          </a:prstGeom>
        </p:spPr>
        <p:txBody>
          <a:bodyPr>
            <a:noAutofit/>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pic>
        <p:nvPicPr>
          <p:cNvPr id="6" name="Picture 10">
            <a:extLst>
              <a:ext uri="{FF2B5EF4-FFF2-40B4-BE49-F238E27FC236}">
                <a16:creationId xmlns:a16="http://schemas.microsoft.com/office/drawing/2014/main" id="{18FCFB38-C403-E6C0-4536-EBFC16CBEF7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0" name="Kuva 9" descr="Kuva, joka sisältää kohteen Sähkönsininen, kuvakaappaus, sininen, Grafiikka&#10;&#10;Kuvaus luotu automaattisesti">
            <a:extLst>
              <a:ext uri="{FF2B5EF4-FFF2-40B4-BE49-F238E27FC236}">
                <a16:creationId xmlns:a16="http://schemas.microsoft.com/office/drawing/2014/main" id="{97FDAD7F-B657-3E4A-F4F4-7D47A69693C0}"/>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11" name="Kuvan paikkamerkki 14">
            <a:extLst>
              <a:ext uri="{FF2B5EF4-FFF2-40B4-BE49-F238E27FC236}">
                <a16:creationId xmlns:a16="http://schemas.microsoft.com/office/drawing/2014/main" id="{FF1BF8D6-27C8-578E-C58C-BC1892165876}"/>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D3452890-2C0D-1B3E-5B8E-524D88C25DBF}"/>
              </a:ext>
            </a:extLst>
          </p:cNvPr>
          <p:cNvSpPr>
            <a:spLocks noGrp="1"/>
          </p:cNvSpPr>
          <p:nvPr>
            <p:ph type="sldNum" sz="quarter" idx="11"/>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7810414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B8423D36-6539-BE37-EB3A-0C38EED97C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8" name="Kuva 7" descr="Kuva, joka sisältää kohteen Sähkönsininen, kuvakaappaus, sininen, Grafiikka&#10;&#10;Kuvaus luotu automaattisesti">
            <a:extLst>
              <a:ext uri="{FF2B5EF4-FFF2-40B4-BE49-F238E27FC236}">
                <a16:creationId xmlns:a16="http://schemas.microsoft.com/office/drawing/2014/main" id="{D9EF2D4E-88B5-114A-20DE-2AAAF3AE7684}"/>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06D19C02-F5C7-C6D7-35D0-E9315E4B0F8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321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5702398" y="545644"/>
            <a:ext cx="5277898"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5702392"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3F2E34C5-B5CA-B55F-0CA9-0097475F54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E90E54A-EFEB-5C6A-055D-B9BA3A794C7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3869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gd name="connsiteX0" fmla="*/ 1594731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1594731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1594731" y="0"/>
                </a:moveTo>
                <a:lnTo>
                  <a:pt x="3875087" y="0"/>
                </a:lnTo>
                <a:lnTo>
                  <a:pt x="3875087" y="6858000"/>
                </a:lnTo>
                <a:lnTo>
                  <a:pt x="0" y="6858000"/>
                </a:lnTo>
                <a:lnTo>
                  <a:pt x="1594731" y="0"/>
                </a:lnTo>
                <a:close/>
              </a:path>
            </a:pathLst>
          </a:custGeom>
        </p:spPr>
        <p:txBody>
          <a:bodyPr/>
          <a:lstStyle>
            <a:lvl1pPr algn="r">
              <a:defRPr/>
            </a:lvl1pPr>
          </a:lstStyle>
          <a:p>
            <a:r>
              <a:rPr lang="fi-FI"/>
              <a:t>Lisää kuva napsauttamalla kuvaketta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B774F52-8A10-C4C1-8369-AC438339C41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EC6CEEF7-501F-CE3B-CA13-E9FE02A654E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789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Kaksi kuva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0EECFAA-9254-75B4-B05F-9BC45F7A9418}"/>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8E47E9C4-5F6D-2673-4902-5742FD7FEF5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9993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hasCustomPrompt="1"/>
          </p:nvPr>
        </p:nvSpPr>
        <p:spPr>
          <a:xfrm>
            <a:off x="838200" y="2116667"/>
            <a:ext cx="5971664" cy="1049866"/>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3200C670-E052-AB22-D855-83A3E123E02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59448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3" name="Rectangle 5">
            <a:extLst>
              <a:ext uri="{FF2B5EF4-FFF2-40B4-BE49-F238E27FC236}">
                <a16:creationId xmlns:a16="http://schemas.microsoft.com/office/drawing/2014/main" id="{4B5C90F9-B708-5F40-B835-9F69585083A8}"/>
              </a:ext>
            </a:extLst>
          </p:cNvPr>
          <p:cNvSpPr/>
          <p:nvPr/>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3" name="Picture 10">
            <a:extLst>
              <a:ext uri="{FF2B5EF4-FFF2-40B4-BE49-F238E27FC236}">
                <a16:creationId xmlns:a16="http://schemas.microsoft.com/office/drawing/2014/main" id="{759279FD-3BED-EA4A-89E7-377CAE50B28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9411124C-2628-8C1B-35A6-7875A43C97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18806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r>
              <a:rPr lang="fi-FI"/>
              <a:t>Lisää kuva napsauttamalla kuvaketta</a:t>
            </a:r>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r>
              <a:rPr lang="fi-FI"/>
              <a:t>Lisää kuva napsauttamalla kuvaketta</a:t>
            </a:r>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r>
              <a:rPr lang="fi-FI"/>
              <a:t>Lisää kuva napsauttamalla kuvaketta</a:t>
            </a:r>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14802145-76FB-FC0B-9CEA-441CFB1EDD5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626042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5" name="Kuvan paikkamerkki 14">
            <a:extLst>
              <a:ext uri="{FF2B5EF4-FFF2-40B4-BE49-F238E27FC236}">
                <a16:creationId xmlns:a16="http://schemas.microsoft.com/office/drawing/2014/main" id="{E643C3F6-D8D8-B458-E229-ED2462D2590E}"/>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CBB2130A-B523-0FDE-A216-FE16B3FF2AB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93722659"/>
      </p:ext>
    </p:extLst>
  </p:cSld>
  <p:clrMapOvr>
    <a:masterClrMapping/>
  </p:clrMapOvr>
  <p:hf sldNum="0"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kstikorostu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7845D285-CACE-4FE8-81CC-AF8E3ED860A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73655173"/>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4" name="Picture 10">
            <a:extLst>
              <a:ext uri="{FF2B5EF4-FFF2-40B4-BE49-F238E27FC236}">
                <a16:creationId xmlns:a16="http://schemas.microsoft.com/office/drawing/2014/main" id="{2F653592-C36B-AD3F-0C2D-16D5B1E0EF9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609537D8-6E77-FEB3-0AF4-C6E4F21AD8B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63981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3" name="Picture 10">
            <a:extLst>
              <a:ext uri="{FF2B5EF4-FFF2-40B4-BE49-F238E27FC236}">
                <a16:creationId xmlns:a16="http://schemas.microsoft.com/office/drawing/2014/main" id="{D3583EA3-9702-0EC6-276D-C46B46DE02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6EDC2C9-FBD1-4311-89C8-3898E2EB36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6532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3" name="Picture 10">
            <a:extLst>
              <a:ext uri="{FF2B5EF4-FFF2-40B4-BE49-F238E27FC236}">
                <a16:creationId xmlns:a16="http://schemas.microsoft.com/office/drawing/2014/main" id="{37D8BD5C-C280-5AEE-463F-92E07315EB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0A1F65C3-2282-F967-E6FC-E5941FD1E44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02172102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9C97187D-CCAE-329F-3C36-C214590A220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22460384-C25E-EBEB-2F46-A287BE97BA7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55710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E3B4E83D-653C-7A02-CD14-9E793B19F95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F52105E5-72D8-6F6F-C667-6F868AD2657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59796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2D970A6-AD48-5B1E-CB9F-B0A2DCAAE00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8EA30872-95D1-E781-9395-9220E5A0AE6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75852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3" name="Picture 10">
            <a:extLst>
              <a:ext uri="{FF2B5EF4-FFF2-40B4-BE49-F238E27FC236}">
                <a16:creationId xmlns:a16="http://schemas.microsoft.com/office/drawing/2014/main" id="{960F1A81-5708-65B5-2C85-17C9757F18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B00B2D4-FCD1-A47D-233D-55FB2CDDE8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460340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Slide Number Placeholder 10">
            <a:extLst>
              <a:ext uri="{FF2B5EF4-FFF2-40B4-BE49-F238E27FC236}">
                <a16:creationId xmlns:a16="http://schemas.microsoft.com/office/drawing/2014/main" id="{E6514729-1FE6-018F-2204-10FE4E8E22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86733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8319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Slide Number Placeholder 10">
            <a:extLst>
              <a:ext uri="{FF2B5EF4-FFF2-40B4-BE49-F238E27FC236}">
                <a16:creationId xmlns:a16="http://schemas.microsoft.com/office/drawing/2014/main" id="{7A8DCB0F-B5FA-E38D-77A1-AD874FE4FA5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0667664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yhjä 2">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77B915BD-51C2-D7DD-DC66-CEB493A380D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8991471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BF75783B-0EDF-3030-CA17-4062B7C3FF7F}"/>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2" name="Slide Number Placeholder 10">
            <a:extLst>
              <a:ext uri="{FF2B5EF4-FFF2-40B4-BE49-F238E27FC236}">
                <a16:creationId xmlns:a16="http://schemas.microsoft.com/office/drawing/2014/main" id="{2A7D5B13-9EDE-D246-1D79-757D64EA84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0252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8" name="Kuvan paikkamerkki 14">
            <a:extLst>
              <a:ext uri="{FF2B5EF4-FFF2-40B4-BE49-F238E27FC236}">
                <a16:creationId xmlns:a16="http://schemas.microsoft.com/office/drawing/2014/main" id="{04014C3C-C6F1-CB78-69DE-F65CC61B66E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336A214A-5853-1F07-4D65-5E83ECF259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4125323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Kuva 1" descr="Kuva, joka sisältää kohteen Fontti, Grafiikka, logo, teksti&#10;&#10;Kuvaus luotu automaattisesti">
            <a:extLst>
              <a:ext uri="{FF2B5EF4-FFF2-40B4-BE49-F238E27FC236}">
                <a16:creationId xmlns:a16="http://schemas.microsoft.com/office/drawing/2014/main" id="{071F960B-9107-A1DF-4214-9682914F6B9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5B262131-1552-4D21-B429-15E1AA16EE6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5246174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E294EBF1-99E4-E4FF-23AE-3FA867177B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5" name="Kuva 14" descr="Kuva, joka sisältää kohteen Sähkönsininen, kuvakaappaus, sininen, Grafiikka&#10;&#10;Kuvaus luotu automaattisesti">
            <a:extLst>
              <a:ext uri="{FF2B5EF4-FFF2-40B4-BE49-F238E27FC236}">
                <a16:creationId xmlns:a16="http://schemas.microsoft.com/office/drawing/2014/main" id="{CEF23163-24A0-EA16-353B-CD63B0BD8385}"/>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Slide Number Placeholder 10">
            <a:extLst>
              <a:ext uri="{FF2B5EF4-FFF2-40B4-BE49-F238E27FC236}">
                <a16:creationId xmlns:a16="http://schemas.microsoft.com/office/drawing/2014/main" id="{A12D9EC9-4341-71E0-8A10-85F8AB83EF7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1493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34727"/>
            <a:ext cx="12192000" cy="6944811"/>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58396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8805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93640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58775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9184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94019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57803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8212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93047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63440646-8367-36EE-74E4-1B1C062612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753DA93F-55F2-FC05-610D-47EE1C9C250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083350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93841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295518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94220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295897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93248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294925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7" name="Rectangle 16">
            <a:extLst>
              <a:ext uri="{FF2B5EF4-FFF2-40B4-BE49-F238E27FC236}">
                <a16:creationId xmlns:a16="http://schemas.microsoft.com/office/drawing/2014/main" id="{0D3E8E40-F982-1A47-808B-F841ABB3CD81}"/>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13826289-81DC-866A-F93B-DA427EC387E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855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pic>
        <p:nvPicPr>
          <p:cNvPr id="3" name="Picture 10">
            <a:extLst>
              <a:ext uri="{FF2B5EF4-FFF2-40B4-BE49-F238E27FC236}">
                <a16:creationId xmlns:a16="http://schemas.microsoft.com/office/drawing/2014/main" id="{6E2217EA-F7C4-B80A-7981-A55953CE06C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BF0B7CC-2CC7-BD86-9DE5-74A1FA73BF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8483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pic>
        <p:nvPicPr>
          <p:cNvPr id="4" name="Kuva 3" descr="Kuva, joka sisältää kohteen Sähkönsininen, kuvakaappaus, sininen, Grafiikka&#10;&#10;Kuvaus luotu automaattisesti">
            <a:extLst>
              <a:ext uri="{FF2B5EF4-FFF2-40B4-BE49-F238E27FC236}">
                <a16:creationId xmlns:a16="http://schemas.microsoft.com/office/drawing/2014/main" id="{28D67483-7634-DD67-E3A8-A68B4E9485AB}"/>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4A9AA332-B55C-F8B8-7F19-44BA8A30A5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0B054DA-5718-10C8-C2B2-B9E604EB0D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830E8BD7-9276-1D7C-98D4-0C0534914FD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86783425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unnus fin">
    <p:bg>
      <p:bgPr>
        <a:solidFill>
          <a:srgbClr val="F9E51E"/>
        </a:solidFill>
        <a:effectLst/>
      </p:bgPr>
    </p:bg>
    <p:spTree>
      <p:nvGrpSpPr>
        <p:cNvPr id="1" name=""/>
        <p:cNvGrpSpPr/>
        <p:nvPr/>
      </p:nvGrpSpPr>
      <p:grpSpPr>
        <a:xfrm>
          <a:off x="0" y="0"/>
          <a:ext cx="0" cy="0"/>
          <a:chOff x="0" y="0"/>
          <a:chExt cx="0" cy="0"/>
        </a:xfrm>
      </p:grpSpPr>
      <p:pic>
        <p:nvPicPr>
          <p:cNvPr id="2" name="Kuva 1" descr="Kuva, joka sisältää kohteen Sähkönsininen, kuvakaappaus, sininen, Grafiikka&#10;&#10;Kuvaus luotu automaattisesti">
            <a:extLst>
              <a:ext uri="{FF2B5EF4-FFF2-40B4-BE49-F238E27FC236}">
                <a16:creationId xmlns:a16="http://schemas.microsoft.com/office/drawing/2014/main" id="{29526CFC-B98B-419E-B078-C40F75D65773}"/>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Kuvan paikkamerkki 14">
            <a:extLst>
              <a:ext uri="{FF2B5EF4-FFF2-40B4-BE49-F238E27FC236}">
                <a16:creationId xmlns:a16="http://schemas.microsoft.com/office/drawing/2014/main" id="{2FB719E1-0A1A-21D0-4A2E-C45E19522045}"/>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82A0E9C1-B206-1767-BD39-8CA8399483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4" name="Slide Number Placeholder 10">
            <a:extLst>
              <a:ext uri="{FF2B5EF4-FFF2-40B4-BE49-F238E27FC236}">
                <a16:creationId xmlns:a16="http://schemas.microsoft.com/office/drawing/2014/main" id="{B94516E0-7CBB-FF25-8296-F9E7621C82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9CD1038E-F074-4E22-A594-255F0C103F5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11166099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chemeClr val="bg1"/>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pic>
        <p:nvPicPr>
          <p:cNvPr id="2" name="Picture 7">
            <a:extLst>
              <a:ext uri="{FF2B5EF4-FFF2-40B4-BE49-F238E27FC236}">
                <a16:creationId xmlns:a16="http://schemas.microsoft.com/office/drawing/2014/main" id="{41D23E9A-AF5D-DAEA-6C11-0549F3413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4" name="Slide Number Placeholder 10">
            <a:extLst>
              <a:ext uri="{FF2B5EF4-FFF2-40B4-BE49-F238E27FC236}">
                <a16:creationId xmlns:a16="http://schemas.microsoft.com/office/drawing/2014/main" id="{E98B0609-E57E-2992-64C8-A0C51620974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03316975"/>
      </p:ext>
    </p:extLst>
  </p:cSld>
  <p:clrMapOvr>
    <a:masterClrMapping/>
  </p:clrMapOvr>
  <p:hf sldNum="0"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Otsikkodia 1">
    <p:bg>
      <p:bgPr>
        <a:solidFill>
          <a:schemeClr val="bg1"/>
        </a:solidFill>
        <a:effectLst/>
      </p:bgPr>
    </p:bg>
    <p:spTree>
      <p:nvGrpSpPr>
        <p:cNvPr id="1" name=""/>
        <p:cNvGrpSpPr/>
        <p:nvPr/>
      </p:nvGrpSpPr>
      <p:grpSpPr>
        <a:xfrm>
          <a:off x="0" y="0"/>
          <a:ext cx="0" cy="0"/>
          <a:chOff x="0" y="0"/>
          <a:chExt cx="0" cy="0"/>
        </a:xfrm>
      </p:grpSpPr>
      <p:sp>
        <p:nvSpPr>
          <p:cNvPr id="2" name="Puolivapaa piirto 1">
            <a:extLst>
              <a:ext uri="{FF2B5EF4-FFF2-40B4-BE49-F238E27FC236}">
                <a16:creationId xmlns:a16="http://schemas.microsoft.com/office/drawing/2014/main" id="{DC7D45B4-ACFB-390B-2568-CFD51C8C4CF5}"/>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Picture Placeholder 6">
            <a:extLst>
              <a:ext uri="{FF2B5EF4-FFF2-40B4-BE49-F238E27FC236}">
                <a16:creationId xmlns:a16="http://schemas.microsoft.com/office/drawing/2014/main" id="{0FA982B1-1117-1956-327B-AF29276BD7BF}"/>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4" name="Content Placeholder 2">
            <a:extLst>
              <a:ext uri="{FF2B5EF4-FFF2-40B4-BE49-F238E27FC236}">
                <a16:creationId xmlns:a16="http://schemas.microsoft.com/office/drawing/2014/main" id="{76695364-07C5-4311-3E54-9A8AB35A4E87}"/>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Slide Number Placeholder 10">
            <a:extLst>
              <a:ext uri="{FF2B5EF4-FFF2-40B4-BE49-F238E27FC236}">
                <a16:creationId xmlns:a16="http://schemas.microsoft.com/office/drawing/2014/main" id="{F8D5B36C-E5FF-6C72-4FA5-8BCA372A6B55}"/>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Title 1">
            <a:extLst>
              <a:ext uri="{FF2B5EF4-FFF2-40B4-BE49-F238E27FC236}">
                <a16:creationId xmlns:a16="http://schemas.microsoft.com/office/drawing/2014/main" id="{CF8765E7-E293-B57D-26CA-D28E14CF1D4F}"/>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20697392"/>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Otsikkodia 1">
    <p:bg>
      <p:bgPr>
        <a:solidFill>
          <a:schemeClr val="bg1"/>
        </a:solidFill>
        <a:effectLst/>
      </p:bgPr>
    </p:bg>
    <p:spTree>
      <p:nvGrpSpPr>
        <p:cNvPr id="1" name=""/>
        <p:cNvGrpSpPr/>
        <p:nvPr/>
      </p:nvGrpSpPr>
      <p:grpSpPr>
        <a:xfrm>
          <a:off x="0" y="0"/>
          <a:ext cx="0" cy="0"/>
          <a:chOff x="0" y="0"/>
          <a:chExt cx="0" cy="0"/>
        </a:xfrm>
      </p:grpSpPr>
      <p:sp>
        <p:nvSpPr>
          <p:cNvPr id="18" name="Puolivapaa piirto 17">
            <a:extLst>
              <a:ext uri="{FF2B5EF4-FFF2-40B4-BE49-F238E27FC236}">
                <a16:creationId xmlns:a16="http://schemas.microsoft.com/office/drawing/2014/main" id="{CF4F9A4A-E5FA-9F00-D5F1-A65C853F5C1E}"/>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Picture Placeholder 6">
            <a:extLst>
              <a:ext uri="{FF2B5EF4-FFF2-40B4-BE49-F238E27FC236}">
                <a16:creationId xmlns:a16="http://schemas.microsoft.com/office/drawing/2014/main" id="{71F5BE0A-593B-0924-DCA6-0DF5BE8BFB6D}"/>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6" name="Content Placeholder 2">
            <a:extLst>
              <a:ext uri="{FF2B5EF4-FFF2-40B4-BE49-F238E27FC236}">
                <a16:creationId xmlns:a16="http://schemas.microsoft.com/office/drawing/2014/main" id="{1208FA08-6C7A-4E39-FB0D-349F728FCC62}"/>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9A55538C-DCF8-99FB-8C36-762CED42A990}"/>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F2E9DD82-ACCB-8E52-B2DF-16E8AC5718DE}"/>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875543194"/>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4EACA20C-438C-5ABD-9724-855578383E17}"/>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Content Placeholder 2">
            <a:extLst>
              <a:ext uri="{FF2B5EF4-FFF2-40B4-BE49-F238E27FC236}">
                <a16:creationId xmlns:a16="http://schemas.microsoft.com/office/drawing/2014/main" id="{0D961AB0-A46C-480A-EC4E-629DC0F82CFE}"/>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5" name="Content Placeholder 2">
            <a:extLst>
              <a:ext uri="{FF2B5EF4-FFF2-40B4-BE49-F238E27FC236}">
                <a16:creationId xmlns:a16="http://schemas.microsoft.com/office/drawing/2014/main" id="{1F3F36EF-6AC1-418A-6E01-3D499901C8D4}"/>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578E37B8-629A-847B-DEE1-CAB07883138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2C6690E9-2657-9B10-58EA-806E79D89F27}"/>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2964361516"/>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348B0B1F-F508-F95A-4FBB-80115CA11F9D}"/>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C162CB70-5DE2-305F-B61E-0D6A66355F1D}"/>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Content Placeholder 2">
            <a:extLst>
              <a:ext uri="{FF2B5EF4-FFF2-40B4-BE49-F238E27FC236}">
                <a16:creationId xmlns:a16="http://schemas.microsoft.com/office/drawing/2014/main" id="{283CE7B6-2C79-7BE1-4509-55B0ED819C4F}"/>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E5156C33-85B3-C27B-0727-A86B9F2F0EC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8AAE75CD-41B1-17D9-F7F9-709C7E336835}"/>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777855373"/>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9E51E"/>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p>
            <a:r>
              <a:rPr lang="fi-FI" dirty="0"/>
              <a:t>Kuva</a:t>
            </a:r>
          </a:p>
        </p:txBody>
      </p:sp>
      <p:sp>
        <p:nvSpPr>
          <p:cNvPr id="15" name="Tekstin paikkamerkki 22">
            <a:extLst>
              <a:ext uri="{FF2B5EF4-FFF2-40B4-BE49-F238E27FC236}">
                <a16:creationId xmlns:a16="http://schemas.microsoft.com/office/drawing/2014/main" id="{74DA5450-BA0A-ACF9-20BD-AFCC46898A00}"/>
              </a:ext>
            </a:extLst>
          </p:cNvPr>
          <p:cNvSpPr>
            <a:spLocks noGrp="1"/>
          </p:cNvSpPr>
          <p:nvPr>
            <p:ph type="body" sz="quarter" idx="36" hasCustomPrompt="1"/>
          </p:nvPr>
        </p:nvSpPr>
        <p:spPr>
          <a:xfrm>
            <a:off x="2787921"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p>
            <a:r>
              <a:rPr lang="fi-FI" dirty="0"/>
              <a:t>Kuva</a:t>
            </a:r>
          </a:p>
        </p:txBody>
      </p:sp>
      <p:sp>
        <p:nvSpPr>
          <p:cNvPr id="18" name="Tekstin paikkamerkki 22">
            <a:extLst>
              <a:ext uri="{FF2B5EF4-FFF2-40B4-BE49-F238E27FC236}">
                <a16:creationId xmlns:a16="http://schemas.microsoft.com/office/drawing/2014/main" id="{EB55AFC7-938C-CC0A-33FB-405EDFAFCC53}"/>
              </a:ext>
            </a:extLst>
          </p:cNvPr>
          <p:cNvSpPr>
            <a:spLocks noGrp="1"/>
          </p:cNvSpPr>
          <p:nvPr>
            <p:ph type="body" sz="quarter" idx="39" hasCustomPrompt="1"/>
          </p:nvPr>
        </p:nvSpPr>
        <p:spPr>
          <a:xfrm>
            <a:off x="5092575"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9" name="Tekstin paikkamerkki 22">
            <a:extLst>
              <a:ext uri="{FF2B5EF4-FFF2-40B4-BE49-F238E27FC236}">
                <a16:creationId xmlns:a16="http://schemas.microsoft.com/office/drawing/2014/main" id="{E2606489-0A0F-E587-DDA5-9BC980EEF447}"/>
              </a:ext>
            </a:extLst>
          </p:cNvPr>
          <p:cNvSpPr>
            <a:spLocks noGrp="1"/>
          </p:cNvSpPr>
          <p:nvPr>
            <p:ph type="body" sz="quarter" idx="40" hasCustomPrompt="1"/>
          </p:nvPr>
        </p:nvSpPr>
        <p:spPr>
          <a:xfrm>
            <a:off x="5092575"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p>
            <a:r>
              <a:rPr lang="fi-FI" dirty="0"/>
              <a:t>Kuva</a:t>
            </a:r>
          </a:p>
        </p:txBody>
      </p:sp>
      <p:sp>
        <p:nvSpPr>
          <p:cNvPr id="22" name="Tekstin paikkamerkki 22">
            <a:extLst>
              <a:ext uri="{FF2B5EF4-FFF2-40B4-BE49-F238E27FC236}">
                <a16:creationId xmlns:a16="http://schemas.microsoft.com/office/drawing/2014/main" id="{3928D538-316A-ED47-441A-FDB9F4E90329}"/>
              </a:ext>
            </a:extLst>
          </p:cNvPr>
          <p:cNvSpPr>
            <a:spLocks noGrp="1"/>
          </p:cNvSpPr>
          <p:nvPr>
            <p:ph type="body" sz="quarter" idx="42" hasCustomPrompt="1"/>
          </p:nvPr>
        </p:nvSpPr>
        <p:spPr>
          <a:xfrm>
            <a:off x="739722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4" name="Tekstin paikkamerkki 22">
            <a:extLst>
              <a:ext uri="{FF2B5EF4-FFF2-40B4-BE49-F238E27FC236}">
                <a16:creationId xmlns:a16="http://schemas.microsoft.com/office/drawing/2014/main" id="{E51D945C-C296-F8D4-1324-108325B4127A}"/>
              </a:ext>
            </a:extLst>
          </p:cNvPr>
          <p:cNvSpPr>
            <a:spLocks noGrp="1"/>
          </p:cNvSpPr>
          <p:nvPr>
            <p:ph type="body" sz="quarter" idx="43" hasCustomPrompt="1"/>
          </p:nvPr>
        </p:nvSpPr>
        <p:spPr>
          <a:xfrm>
            <a:off x="739722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p>
            <a:r>
              <a:rPr lang="fi-FI" dirty="0"/>
              <a:t>Kuva</a:t>
            </a:r>
          </a:p>
        </p:txBody>
      </p:sp>
      <p:sp>
        <p:nvSpPr>
          <p:cNvPr id="26" name="Tekstin paikkamerkki 22">
            <a:extLst>
              <a:ext uri="{FF2B5EF4-FFF2-40B4-BE49-F238E27FC236}">
                <a16:creationId xmlns:a16="http://schemas.microsoft.com/office/drawing/2014/main" id="{85207F29-DB4C-7EF4-A303-95280AF173D0}"/>
              </a:ext>
            </a:extLst>
          </p:cNvPr>
          <p:cNvSpPr>
            <a:spLocks noGrp="1"/>
          </p:cNvSpPr>
          <p:nvPr>
            <p:ph type="body" sz="quarter" idx="45" hasCustomPrompt="1"/>
          </p:nvPr>
        </p:nvSpPr>
        <p:spPr>
          <a:xfrm>
            <a:off x="970187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7" name="Tekstin paikkamerkki 22">
            <a:extLst>
              <a:ext uri="{FF2B5EF4-FFF2-40B4-BE49-F238E27FC236}">
                <a16:creationId xmlns:a16="http://schemas.microsoft.com/office/drawing/2014/main" id="{608CAD8E-94BF-EFA3-C2C6-CACE66AE4EA5}"/>
              </a:ext>
            </a:extLst>
          </p:cNvPr>
          <p:cNvSpPr>
            <a:spLocks noGrp="1"/>
          </p:cNvSpPr>
          <p:nvPr>
            <p:ph type="body" sz="quarter" idx="46" hasCustomPrompt="1"/>
          </p:nvPr>
        </p:nvSpPr>
        <p:spPr>
          <a:xfrm>
            <a:off x="970187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3" name="Picture 10">
            <a:extLst>
              <a:ext uri="{FF2B5EF4-FFF2-40B4-BE49-F238E27FC236}">
                <a16:creationId xmlns:a16="http://schemas.microsoft.com/office/drawing/2014/main" id="{1251BE1E-E929-B6B5-1A9D-351244FD5E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ABF5B89A-6FDC-C64C-5010-D7559DC579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24A71DE5-60A1-D44D-48FB-EBAADD2248EC}"/>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3486773824"/>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9E51E"/>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309672" y="297572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1833310"/>
            <a:ext cx="2474530" cy="2474530"/>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4622800"/>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4958080"/>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 name="Kuvan paikkamerkki 5">
            <a:extLst>
              <a:ext uri="{FF2B5EF4-FFF2-40B4-BE49-F238E27FC236}">
                <a16:creationId xmlns:a16="http://schemas.microsoft.com/office/drawing/2014/main" id="{607541D2-292A-893A-1620-79BD491085F3}"/>
              </a:ext>
            </a:extLst>
          </p:cNvPr>
          <p:cNvSpPr>
            <a:spLocks noGrp="1"/>
          </p:cNvSpPr>
          <p:nvPr>
            <p:ph type="pic" sz="quarter" idx="53" hasCustomPrompt="1"/>
          </p:nvPr>
        </p:nvSpPr>
        <p:spPr>
          <a:xfrm>
            <a:off x="3427004" y="1833310"/>
            <a:ext cx="2474530" cy="2474530"/>
          </a:xfrm>
          <a:prstGeom prst="ellipse">
            <a:avLst/>
          </a:prstGeom>
        </p:spPr>
        <p:txBody>
          <a:bodyPr/>
          <a:lstStyle/>
          <a:p>
            <a:r>
              <a:rPr lang="fi-FI" dirty="0"/>
              <a:t>Kuva</a:t>
            </a:r>
          </a:p>
        </p:txBody>
      </p:sp>
      <p:sp>
        <p:nvSpPr>
          <p:cNvPr id="4" name="Tekstin paikkamerkki 22">
            <a:extLst>
              <a:ext uri="{FF2B5EF4-FFF2-40B4-BE49-F238E27FC236}">
                <a16:creationId xmlns:a16="http://schemas.microsoft.com/office/drawing/2014/main" id="{BCE6E90A-DDF8-32BE-B80B-CDA4723D302F}"/>
              </a:ext>
            </a:extLst>
          </p:cNvPr>
          <p:cNvSpPr>
            <a:spLocks noGrp="1"/>
          </p:cNvSpPr>
          <p:nvPr>
            <p:ph type="body" sz="quarter" idx="54" hasCustomPrompt="1"/>
          </p:nvPr>
        </p:nvSpPr>
        <p:spPr>
          <a:xfrm>
            <a:off x="342700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5" name="Tekstin paikkamerkki 22">
            <a:extLst>
              <a:ext uri="{FF2B5EF4-FFF2-40B4-BE49-F238E27FC236}">
                <a16:creationId xmlns:a16="http://schemas.microsoft.com/office/drawing/2014/main" id="{E71CAFF9-6A38-F0BC-7AFD-608F3F8B7F42}"/>
              </a:ext>
            </a:extLst>
          </p:cNvPr>
          <p:cNvSpPr>
            <a:spLocks noGrp="1"/>
          </p:cNvSpPr>
          <p:nvPr>
            <p:ph type="body" sz="quarter" idx="55" hasCustomPrompt="1"/>
          </p:nvPr>
        </p:nvSpPr>
        <p:spPr>
          <a:xfrm>
            <a:off x="3427003" y="4958080"/>
            <a:ext cx="2474530" cy="1534790"/>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7" name="Kuvan paikkamerkki 5">
            <a:extLst>
              <a:ext uri="{FF2B5EF4-FFF2-40B4-BE49-F238E27FC236}">
                <a16:creationId xmlns:a16="http://schemas.microsoft.com/office/drawing/2014/main" id="{D317982F-43FB-7AD2-693F-8B22318B6346}"/>
              </a:ext>
            </a:extLst>
          </p:cNvPr>
          <p:cNvSpPr>
            <a:spLocks noGrp="1"/>
          </p:cNvSpPr>
          <p:nvPr>
            <p:ph type="pic" sz="quarter" idx="56" hasCustomPrompt="1"/>
          </p:nvPr>
        </p:nvSpPr>
        <p:spPr>
          <a:xfrm>
            <a:off x="6381114" y="1833310"/>
            <a:ext cx="2474530" cy="2474530"/>
          </a:xfrm>
          <a:prstGeom prst="ellipse">
            <a:avLst/>
          </a:prstGeom>
        </p:spPr>
        <p:txBody>
          <a:bodyPr/>
          <a:lstStyle/>
          <a:p>
            <a:r>
              <a:rPr lang="fi-FI" dirty="0"/>
              <a:t>Kuva</a:t>
            </a:r>
          </a:p>
        </p:txBody>
      </p:sp>
      <p:sp>
        <p:nvSpPr>
          <p:cNvPr id="8" name="Tekstin paikkamerkki 22">
            <a:extLst>
              <a:ext uri="{FF2B5EF4-FFF2-40B4-BE49-F238E27FC236}">
                <a16:creationId xmlns:a16="http://schemas.microsoft.com/office/drawing/2014/main" id="{F0099A5D-A43C-BD26-630D-D713B3701A9D}"/>
              </a:ext>
            </a:extLst>
          </p:cNvPr>
          <p:cNvSpPr>
            <a:spLocks noGrp="1"/>
          </p:cNvSpPr>
          <p:nvPr>
            <p:ph type="body" sz="quarter" idx="57" hasCustomPrompt="1"/>
          </p:nvPr>
        </p:nvSpPr>
        <p:spPr>
          <a:xfrm>
            <a:off x="638111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9" name="Tekstin paikkamerkki 22">
            <a:extLst>
              <a:ext uri="{FF2B5EF4-FFF2-40B4-BE49-F238E27FC236}">
                <a16:creationId xmlns:a16="http://schemas.microsoft.com/office/drawing/2014/main" id="{5B5A807A-0E2A-E881-3A8D-93CE20C1373A}"/>
              </a:ext>
            </a:extLst>
          </p:cNvPr>
          <p:cNvSpPr>
            <a:spLocks noGrp="1"/>
          </p:cNvSpPr>
          <p:nvPr>
            <p:ph type="body" sz="quarter" idx="58" hasCustomPrompt="1"/>
          </p:nvPr>
        </p:nvSpPr>
        <p:spPr>
          <a:xfrm>
            <a:off x="6381113"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1" name="Kuvan paikkamerkki 5">
            <a:extLst>
              <a:ext uri="{FF2B5EF4-FFF2-40B4-BE49-F238E27FC236}">
                <a16:creationId xmlns:a16="http://schemas.microsoft.com/office/drawing/2014/main" id="{29F79306-8430-FDDE-A6E7-1E9EAEA31B0B}"/>
              </a:ext>
            </a:extLst>
          </p:cNvPr>
          <p:cNvSpPr>
            <a:spLocks noGrp="1"/>
          </p:cNvSpPr>
          <p:nvPr>
            <p:ph type="pic" sz="quarter" idx="59" hasCustomPrompt="1"/>
          </p:nvPr>
        </p:nvSpPr>
        <p:spPr>
          <a:xfrm>
            <a:off x="9335223" y="1817109"/>
            <a:ext cx="2474530" cy="2474530"/>
          </a:xfrm>
          <a:prstGeom prst="ellipse">
            <a:avLst/>
          </a:prstGeom>
        </p:spPr>
        <p:txBody>
          <a:bodyPr/>
          <a:lstStyle/>
          <a:p>
            <a:r>
              <a:rPr lang="fi-FI" dirty="0"/>
              <a:t>Kuva</a:t>
            </a:r>
          </a:p>
        </p:txBody>
      </p:sp>
      <p:sp>
        <p:nvSpPr>
          <p:cNvPr id="12" name="Tekstin paikkamerkki 22">
            <a:extLst>
              <a:ext uri="{FF2B5EF4-FFF2-40B4-BE49-F238E27FC236}">
                <a16:creationId xmlns:a16="http://schemas.microsoft.com/office/drawing/2014/main" id="{4C2AE02A-8CBD-E41F-E585-7685B7966F80}"/>
              </a:ext>
            </a:extLst>
          </p:cNvPr>
          <p:cNvSpPr>
            <a:spLocks noGrp="1"/>
          </p:cNvSpPr>
          <p:nvPr>
            <p:ph type="body" sz="quarter" idx="60" hasCustomPrompt="1"/>
          </p:nvPr>
        </p:nvSpPr>
        <p:spPr>
          <a:xfrm>
            <a:off x="9335222" y="4606599"/>
            <a:ext cx="2474530" cy="351478"/>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a:p>
            <a:pPr lvl="0"/>
            <a:endParaRPr lang="fi-FI" dirty="0"/>
          </a:p>
        </p:txBody>
      </p:sp>
      <p:sp>
        <p:nvSpPr>
          <p:cNvPr id="13" name="Tekstin paikkamerkki 22">
            <a:extLst>
              <a:ext uri="{FF2B5EF4-FFF2-40B4-BE49-F238E27FC236}">
                <a16:creationId xmlns:a16="http://schemas.microsoft.com/office/drawing/2014/main" id="{A3FB8E19-EBD6-C967-9A19-9D3990EA2250}"/>
              </a:ext>
            </a:extLst>
          </p:cNvPr>
          <p:cNvSpPr>
            <a:spLocks noGrp="1"/>
          </p:cNvSpPr>
          <p:nvPr>
            <p:ph type="body" sz="quarter" idx="61" hasCustomPrompt="1"/>
          </p:nvPr>
        </p:nvSpPr>
        <p:spPr>
          <a:xfrm>
            <a:off x="9335222"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17" name="Picture 10">
            <a:extLst>
              <a:ext uri="{FF2B5EF4-FFF2-40B4-BE49-F238E27FC236}">
                <a16:creationId xmlns:a16="http://schemas.microsoft.com/office/drawing/2014/main" id="{7FC1A3F7-94DB-9ADC-AF82-A3DCCE5D87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8" name="Kuva 17" descr="Kuva, joka sisältää kohteen Sähkönsininen, kuvakaappaus, sininen, Grafiikka&#10;&#10;Kuvaus luotu automaattisesti">
            <a:extLst>
              <a:ext uri="{FF2B5EF4-FFF2-40B4-BE49-F238E27FC236}">
                <a16:creationId xmlns:a16="http://schemas.microsoft.com/office/drawing/2014/main" id="{8CF0BC2B-5CB8-397D-CC28-38EF0A527603}"/>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Slide Number Placeholder 10">
            <a:extLst>
              <a:ext uri="{FF2B5EF4-FFF2-40B4-BE49-F238E27FC236}">
                <a16:creationId xmlns:a16="http://schemas.microsoft.com/office/drawing/2014/main" id="{8BD5A3B6-BACC-5781-09A0-B92D8B4CC8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14" name="Title 1">
            <a:extLst>
              <a:ext uri="{FF2B5EF4-FFF2-40B4-BE49-F238E27FC236}">
                <a16:creationId xmlns:a16="http://schemas.microsoft.com/office/drawing/2014/main" id="{D59F5999-076F-8DBD-ACA9-6201FBD6351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81698005"/>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sittelydia 3">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955554" y="254900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1118775" y="1551733"/>
            <a:ext cx="1783829" cy="1783829"/>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899882" y="3477623"/>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899882" y="3736190"/>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6" name="Kuvan paikkamerkki 5">
            <a:extLst>
              <a:ext uri="{FF2B5EF4-FFF2-40B4-BE49-F238E27FC236}">
                <a16:creationId xmlns:a16="http://schemas.microsoft.com/office/drawing/2014/main" id="{4F5A1775-083A-A8DB-D559-43C81A9F5455}"/>
              </a:ext>
            </a:extLst>
          </p:cNvPr>
          <p:cNvSpPr>
            <a:spLocks noGrp="1"/>
          </p:cNvSpPr>
          <p:nvPr>
            <p:ph type="pic" sz="quarter" idx="35" hasCustomPrompt="1"/>
          </p:nvPr>
        </p:nvSpPr>
        <p:spPr>
          <a:xfrm>
            <a:off x="1118775" y="4135161"/>
            <a:ext cx="1783829" cy="1783829"/>
          </a:xfrm>
          <a:prstGeom prst="ellipse">
            <a:avLst/>
          </a:prstGeom>
        </p:spPr>
        <p:txBody>
          <a:bodyPr/>
          <a:lstStyle/>
          <a:p>
            <a:r>
              <a:rPr lang="fi-FI" dirty="0"/>
              <a:t>Kuva</a:t>
            </a:r>
          </a:p>
        </p:txBody>
      </p:sp>
      <p:sp>
        <p:nvSpPr>
          <p:cNvPr id="37" name="Tekstin paikkamerkki 22">
            <a:extLst>
              <a:ext uri="{FF2B5EF4-FFF2-40B4-BE49-F238E27FC236}">
                <a16:creationId xmlns:a16="http://schemas.microsoft.com/office/drawing/2014/main" id="{FF9B3C96-9D56-FABF-D2AE-9250BE1C5744}"/>
              </a:ext>
            </a:extLst>
          </p:cNvPr>
          <p:cNvSpPr>
            <a:spLocks noGrp="1"/>
          </p:cNvSpPr>
          <p:nvPr>
            <p:ph type="body" sz="quarter" idx="36" hasCustomPrompt="1"/>
          </p:nvPr>
        </p:nvSpPr>
        <p:spPr>
          <a:xfrm>
            <a:off x="899882" y="6061051"/>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8" name="Tekstin paikkamerkki 22">
            <a:extLst>
              <a:ext uri="{FF2B5EF4-FFF2-40B4-BE49-F238E27FC236}">
                <a16:creationId xmlns:a16="http://schemas.microsoft.com/office/drawing/2014/main" id="{4E64EC3C-8620-0CE6-92F2-2F1CBD19F091}"/>
              </a:ext>
            </a:extLst>
          </p:cNvPr>
          <p:cNvSpPr>
            <a:spLocks noGrp="1"/>
          </p:cNvSpPr>
          <p:nvPr>
            <p:ph type="body" sz="quarter" idx="37" hasCustomPrompt="1"/>
          </p:nvPr>
        </p:nvSpPr>
        <p:spPr>
          <a:xfrm>
            <a:off x="899882" y="6319618"/>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9" name="Kuvan paikkamerkki 5">
            <a:extLst>
              <a:ext uri="{FF2B5EF4-FFF2-40B4-BE49-F238E27FC236}">
                <a16:creationId xmlns:a16="http://schemas.microsoft.com/office/drawing/2014/main" id="{8DC21761-1E38-601F-39B0-B0952F69CF27}"/>
              </a:ext>
            </a:extLst>
          </p:cNvPr>
          <p:cNvSpPr>
            <a:spLocks noGrp="1"/>
          </p:cNvSpPr>
          <p:nvPr>
            <p:ph type="pic" sz="quarter" idx="38" hasCustomPrompt="1"/>
          </p:nvPr>
        </p:nvSpPr>
        <p:spPr>
          <a:xfrm>
            <a:off x="3832585" y="1535532"/>
            <a:ext cx="1783829" cy="1783829"/>
          </a:xfrm>
          <a:prstGeom prst="ellipse">
            <a:avLst/>
          </a:prstGeom>
        </p:spPr>
        <p:txBody>
          <a:bodyPr/>
          <a:lstStyle/>
          <a:p>
            <a:r>
              <a:rPr lang="fi-FI" dirty="0"/>
              <a:t>Kuva</a:t>
            </a:r>
          </a:p>
        </p:txBody>
      </p:sp>
      <p:sp>
        <p:nvSpPr>
          <p:cNvPr id="40" name="Tekstin paikkamerkki 22">
            <a:extLst>
              <a:ext uri="{FF2B5EF4-FFF2-40B4-BE49-F238E27FC236}">
                <a16:creationId xmlns:a16="http://schemas.microsoft.com/office/drawing/2014/main" id="{93875B09-6308-3E1B-D3D4-D739E27B230E}"/>
              </a:ext>
            </a:extLst>
          </p:cNvPr>
          <p:cNvSpPr>
            <a:spLocks noGrp="1"/>
          </p:cNvSpPr>
          <p:nvPr>
            <p:ph type="body" sz="quarter" idx="39" hasCustomPrompt="1"/>
          </p:nvPr>
        </p:nvSpPr>
        <p:spPr>
          <a:xfrm>
            <a:off x="361369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1" name="Tekstin paikkamerkki 22">
            <a:extLst>
              <a:ext uri="{FF2B5EF4-FFF2-40B4-BE49-F238E27FC236}">
                <a16:creationId xmlns:a16="http://schemas.microsoft.com/office/drawing/2014/main" id="{80D913E6-16E6-EC22-A4C2-412DCAFD48C6}"/>
              </a:ext>
            </a:extLst>
          </p:cNvPr>
          <p:cNvSpPr>
            <a:spLocks noGrp="1"/>
          </p:cNvSpPr>
          <p:nvPr>
            <p:ph type="body" sz="quarter" idx="40" hasCustomPrompt="1"/>
          </p:nvPr>
        </p:nvSpPr>
        <p:spPr>
          <a:xfrm>
            <a:off x="361369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2" name="Kuvan paikkamerkki 5">
            <a:extLst>
              <a:ext uri="{FF2B5EF4-FFF2-40B4-BE49-F238E27FC236}">
                <a16:creationId xmlns:a16="http://schemas.microsoft.com/office/drawing/2014/main" id="{1C285489-372A-DAB4-B7F8-3EA0800ADC4E}"/>
              </a:ext>
            </a:extLst>
          </p:cNvPr>
          <p:cNvSpPr>
            <a:spLocks noGrp="1"/>
          </p:cNvSpPr>
          <p:nvPr>
            <p:ph type="pic" sz="quarter" idx="41" hasCustomPrompt="1"/>
          </p:nvPr>
        </p:nvSpPr>
        <p:spPr>
          <a:xfrm>
            <a:off x="3832585" y="4118960"/>
            <a:ext cx="1783829" cy="1783829"/>
          </a:xfrm>
          <a:prstGeom prst="ellipse">
            <a:avLst/>
          </a:prstGeom>
        </p:spPr>
        <p:txBody>
          <a:bodyPr/>
          <a:lstStyle/>
          <a:p>
            <a:r>
              <a:rPr lang="fi-FI" dirty="0"/>
              <a:t>Kuva</a:t>
            </a:r>
          </a:p>
        </p:txBody>
      </p:sp>
      <p:sp>
        <p:nvSpPr>
          <p:cNvPr id="43" name="Tekstin paikkamerkki 22">
            <a:extLst>
              <a:ext uri="{FF2B5EF4-FFF2-40B4-BE49-F238E27FC236}">
                <a16:creationId xmlns:a16="http://schemas.microsoft.com/office/drawing/2014/main" id="{F71B58B1-3DE7-F653-EBDA-3E1A3AA25DAE}"/>
              </a:ext>
            </a:extLst>
          </p:cNvPr>
          <p:cNvSpPr>
            <a:spLocks noGrp="1"/>
          </p:cNvSpPr>
          <p:nvPr>
            <p:ph type="body" sz="quarter" idx="42" hasCustomPrompt="1"/>
          </p:nvPr>
        </p:nvSpPr>
        <p:spPr>
          <a:xfrm>
            <a:off x="361369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4" name="Tekstin paikkamerkki 22">
            <a:extLst>
              <a:ext uri="{FF2B5EF4-FFF2-40B4-BE49-F238E27FC236}">
                <a16:creationId xmlns:a16="http://schemas.microsoft.com/office/drawing/2014/main" id="{E16C5719-B4F3-1547-339B-2AEF6C6907B9}"/>
              </a:ext>
            </a:extLst>
          </p:cNvPr>
          <p:cNvSpPr>
            <a:spLocks noGrp="1"/>
          </p:cNvSpPr>
          <p:nvPr>
            <p:ph type="body" sz="quarter" idx="43" hasCustomPrompt="1"/>
          </p:nvPr>
        </p:nvSpPr>
        <p:spPr>
          <a:xfrm>
            <a:off x="361369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5" name="Kuvan paikkamerkki 5">
            <a:extLst>
              <a:ext uri="{FF2B5EF4-FFF2-40B4-BE49-F238E27FC236}">
                <a16:creationId xmlns:a16="http://schemas.microsoft.com/office/drawing/2014/main" id="{F28B30B0-C865-BB57-8A00-2E643DA89637}"/>
              </a:ext>
            </a:extLst>
          </p:cNvPr>
          <p:cNvSpPr>
            <a:spLocks noGrp="1"/>
          </p:cNvSpPr>
          <p:nvPr>
            <p:ph type="pic" sz="quarter" idx="44" hasCustomPrompt="1"/>
          </p:nvPr>
        </p:nvSpPr>
        <p:spPr>
          <a:xfrm>
            <a:off x="6546395" y="1535532"/>
            <a:ext cx="1783829" cy="1783829"/>
          </a:xfrm>
          <a:prstGeom prst="ellipse">
            <a:avLst/>
          </a:prstGeom>
        </p:spPr>
        <p:txBody>
          <a:bodyPr/>
          <a:lstStyle/>
          <a:p>
            <a:r>
              <a:rPr lang="fi-FI" dirty="0"/>
              <a:t>Kuva</a:t>
            </a:r>
          </a:p>
        </p:txBody>
      </p:sp>
      <p:sp>
        <p:nvSpPr>
          <p:cNvPr id="46" name="Tekstin paikkamerkki 22">
            <a:extLst>
              <a:ext uri="{FF2B5EF4-FFF2-40B4-BE49-F238E27FC236}">
                <a16:creationId xmlns:a16="http://schemas.microsoft.com/office/drawing/2014/main" id="{AB83E5F2-8D77-9AEA-BE07-5A97291A41CD}"/>
              </a:ext>
            </a:extLst>
          </p:cNvPr>
          <p:cNvSpPr>
            <a:spLocks noGrp="1"/>
          </p:cNvSpPr>
          <p:nvPr>
            <p:ph type="body" sz="quarter" idx="45" hasCustomPrompt="1"/>
          </p:nvPr>
        </p:nvSpPr>
        <p:spPr>
          <a:xfrm>
            <a:off x="632750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7" name="Tekstin paikkamerkki 22">
            <a:extLst>
              <a:ext uri="{FF2B5EF4-FFF2-40B4-BE49-F238E27FC236}">
                <a16:creationId xmlns:a16="http://schemas.microsoft.com/office/drawing/2014/main" id="{4FB5C025-DCC0-996C-3D29-92C7DC27FDDF}"/>
              </a:ext>
            </a:extLst>
          </p:cNvPr>
          <p:cNvSpPr>
            <a:spLocks noGrp="1"/>
          </p:cNvSpPr>
          <p:nvPr>
            <p:ph type="body" sz="quarter" idx="46" hasCustomPrompt="1"/>
          </p:nvPr>
        </p:nvSpPr>
        <p:spPr>
          <a:xfrm>
            <a:off x="632750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8" name="Kuvan paikkamerkki 5">
            <a:extLst>
              <a:ext uri="{FF2B5EF4-FFF2-40B4-BE49-F238E27FC236}">
                <a16:creationId xmlns:a16="http://schemas.microsoft.com/office/drawing/2014/main" id="{F4535020-FDD5-38F1-D39D-E64B1EBE24C9}"/>
              </a:ext>
            </a:extLst>
          </p:cNvPr>
          <p:cNvSpPr>
            <a:spLocks noGrp="1"/>
          </p:cNvSpPr>
          <p:nvPr>
            <p:ph type="pic" sz="quarter" idx="47" hasCustomPrompt="1"/>
          </p:nvPr>
        </p:nvSpPr>
        <p:spPr>
          <a:xfrm>
            <a:off x="6546395" y="4118960"/>
            <a:ext cx="1783829" cy="1783829"/>
          </a:xfrm>
          <a:prstGeom prst="ellipse">
            <a:avLst/>
          </a:prstGeom>
        </p:spPr>
        <p:txBody>
          <a:bodyPr/>
          <a:lstStyle/>
          <a:p>
            <a:r>
              <a:rPr lang="fi-FI" dirty="0"/>
              <a:t>Kuva</a:t>
            </a:r>
          </a:p>
        </p:txBody>
      </p:sp>
      <p:sp>
        <p:nvSpPr>
          <p:cNvPr id="49" name="Tekstin paikkamerkki 22">
            <a:extLst>
              <a:ext uri="{FF2B5EF4-FFF2-40B4-BE49-F238E27FC236}">
                <a16:creationId xmlns:a16="http://schemas.microsoft.com/office/drawing/2014/main" id="{2094C40A-D009-075D-B584-8837DB73DAF0}"/>
              </a:ext>
            </a:extLst>
          </p:cNvPr>
          <p:cNvSpPr>
            <a:spLocks noGrp="1"/>
          </p:cNvSpPr>
          <p:nvPr>
            <p:ph type="body" sz="quarter" idx="48" hasCustomPrompt="1"/>
          </p:nvPr>
        </p:nvSpPr>
        <p:spPr>
          <a:xfrm>
            <a:off x="632750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0" name="Tekstin paikkamerkki 22">
            <a:extLst>
              <a:ext uri="{FF2B5EF4-FFF2-40B4-BE49-F238E27FC236}">
                <a16:creationId xmlns:a16="http://schemas.microsoft.com/office/drawing/2014/main" id="{E7377404-20E0-214E-6C75-59FFE80CF113}"/>
              </a:ext>
            </a:extLst>
          </p:cNvPr>
          <p:cNvSpPr>
            <a:spLocks noGrp="1"/>
          </p:cNvSpPr>
          <p:nvPr>
            <p:ph type="body" sz="quarter" idx="49" hasCustomPrompt="1"/>
          </p:nvPr>
        </p:nvSpPr>
        <p:spPr>
          <a:xfrm>
            <a:off x="632750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1" name="Kuvan paikkamerkki 5">
            <a:extLst>
              <a:ext uri="{FF2B5EF4-FFF2-40B4-BE49-F238E27FC236}">
                <a16:creationId xmlns:a16="http://schemas.microsoft.com/office/drawing/2014/main" id="{6743588F-50D4-6D6C-FCC7-ECFAE72AB3AB}"/>
              </a:ext>
            </a:extLst>
          </p:cNvPr>
          <p:cNvSpPr>
            <a:spLocks noGrp="1"/>
          </p:cNvSpPr>
          <p:nvPr>
            <p:ph type="pic" sz="quarter" idx="50" hasCustomPrompt="1"/>
          </p:nvPr>
        </p:nvSpPr>
        <p:spPr>
          <a:xfrm>
            <a:off x="9260205" y="1521276"/>
            <a:ext cx="1783829" cy="1783829"/>
          </a:xfrm>
          <a:prstGeom prst="ellipse">
            <a:avLst/>
          </a:prstGeom>
        </p:spPr>
        <p:txBody>
          <a:bodyPr/>
          <a:lstStyle/>
          <a:p>
            <a:r>
              <a:rPr lang="fi-FI" dirty="0"/>
              <a:t>Kuva</a:t>
            </a:r>
          </a:p>
        </p:txBody>
      </p:sp>
      <p:sp>
        <p:nvSpPr>
          <p:cNvPr id="52" name="Tekstin paikkamerkki 22">
            <a:extLst>
              <a:ext uri="{FF2B5EF4-FFF2-40B4-BE49-F238E27FC236}">
                <a16:creationId xmlns:a16="http://schemas.microsoft.com/office/drawing/2014/main" id="{80DF007F-F9B7-88C3-39A1-198460983DD8}"/>
              </a:ext>
            </a:extLst>
          </p:cNvPr>
          <p:cNvSpPr>
            <a:spLocks noGrp="1"/>
          </p:cNvSpPr>
          <p:nvPr>
            <p:ph type="body" sz="quarter" idx="51" hasCustomPrompt="1"/>
          </p:nvPr>
        </p:nvSpPr>
        <p:spPr>
          <a:xfrm>
            <a:off x="9041312" y="3447166"/>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3" name="Tekstin paikkamerkki 22">
            <a:extLst>
              <a:ext uri="{FF2B5EF4-FFF2-40B4-BE49-F238E27FC236}">
                <a16:creationId xmlns:a16="http://schemas.microsoft.com/office/drawing/2014/main" id="{3FFBF72C-B686-9EFA-D67C-6D23D2E9FA0B}"/>
              </a:ext>
            </a:extLst>
          </p:cNvPr>
          <p:cNvSpPr>
            <a:spLocks noGrp="1"/>
          </p:cNvSpPr>
          <p:nvPr>
            <p:ph type="body" sz="quarter" idx="52" hasCustomPrompt="1"/>
          </p:nvPr>
        </p:nvSpPr>
        <p:spPr>
          <a:xfrm>
            <a:off x="9041312" y="3705733"/>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4" name="Kuvan paikkamerkki 5">
            <a:extLst>
              <a:ext uri="{FF2B5EF4-FFF2-40B4-BE49-F238E27FC236}">
                <a16:creationId xmlns:a16="http://schemas.microsoft.com/office/drawing/2014/main" id="{87E086FF-FEFF-C8B7-61F4-C6765B44E01E}"/>
              </a:ext>
            </a:extLst>
          </p:cNvPr>
          <p:cNvSpPr>
            <a:spLocks noGrp="1"/>
          </p:cNvSpPr>
          <p:nvPr>
            <p:ph type="pic" sz="quarter" idx="53" hasCustomPrompt="1"/>
          </p:nvPr>
        </p:nvSpPr>
        <p:spPr>
          <a:xfrm>
            <a:off x="9260205" y="4104704"/>
            <a:ext cx="1783829" cy="1783829"/>
          </a:xfrm>
          <a:prstGeom prst="ellipse">
            <a:avLst/>
          </a:prstGeom>
        </p:spPr>
        <p:txBody>
          <a:bodyPr/>
          <a:lstStyle/>
          <a:p>
            <a:r>
              <a:rPr lang="fi-FI" dirty="0"/>
              <a:t>Kuva</a:t>
            </a:r>
          </a:p>
        </p:txBody>
      </p:sp>
      <p:sp>
        <p:nvSpPr>
          <p:cNvPr id="55" name="Tekstin paikkamerkki 22">
            <a:extLst>
              <a:ext uri="{FF2B5EF4-FFF2-40B4-BE49-F238E27FC236}">
                <a16:creationId xmlns:a16="http://schemas.microsoft.com/office/drawing/2014/main" id="{ADF0D628-3904-DABA-5FB9-CAB60967E451}"/>
              </a:ext>
            </a:extLst>
          </p:cNvPr>
          <p:cNvSpPr>
            <a:spLocks noGrp="1"/>
          </p:cNvSpPr>
          <p:nvPr>
            <p:ph type="body" sz="quarter" idx="54" hasCustomPrompt="1"/>
          </p:nvPr>
        </p:nvSpPr>
        <p:spPr>
          <a:xfrm>
            <a:off x="9041312" y="6030594"/>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6" name="Tekstin paikkamerkki 22">
            <a:extLst>
              <a:ext uri="{FF2B5EF4-FFF2-40B4-BE49-F238E27FC236}">
                <a16:creationId xmlns:a16="http://schemas.microsoft.com/office/drawing/2014/main" id="{15D807DC-89E3-55FF-7F61-37EB7DB90F28}"/>
              </a:ext>
            </a:extLst>
          </p:cNvPr>
          <p:cNvSpPr>
            <a:spLocks noGrp="1"/>
          </p:cNvSpPr>
          <p:nvPr>
            <p:ph type="body" sz="quarter" idx="55" hasCustomPrompt="1"/>
          </p:nvPr>
        </p:nvSpPr>
        <p:spPr>
          <a:xfrm>
            <a:off x="9041312" y="6289161"/>
            <a:ext cx="2182402" cy="396240"/>
          </a:xfrm>
        </p:spPr>
        <p:txBody>
          <a:bodyPr>
            <a:normAutofit/>
          </a:bodyPr>
          <a:lstStyle>
            <a:lvl1pPr algn="ctr">
              <a:spcBef>
                <a:spcPts val="0"/>
              </a:spcBef>
              <a:defRPr sz="1200" b="0"/>
            </a:lvl1pPr>
          </a:lstStyle>
          <a:p>
            <a:pPr lvl="0"/>
            <a:r>
              <a:rPr lang="fi-FI" dirty="0"/>
              <a:t>titteli</a:t>
            </a:r>
          </a:p>
          <a:p>
            <a:pPr lvl="0"/>
            <a:endParaRPr lang="fi-FI" dirty="0"/>
          </a:p>
        </p:txBody>
      </p:sp>
      <p:pic>
        <p:nvPicPr>
          <p:cNvPr id="4" name="Picture 10">
            <a:extLst>
              <a:ext uri="{FF2B5EF4-FFF2-40B4-BE49-F238E27FC236}">
                <a16:creationId xmlns:a16="http://schemas.microsoft.com/office/drawing/2014/main" id="{F76F507A-92A8-ED17-F79F-0850D969A2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E102D7BB-A25E-6926-D2B1-73167168A44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AB447B1E-EED6-047D-5768-3FC54AE70A3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672076629"/>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sittelydia 4">
    <p:bg>
      <p:bgPr>
        <a:solidFill>
          <a:srgbClr val="F9E51E"/>
        </a:solidFill>
        <a:effectLst/>
      </p:bgPr>
    </p:bg>
    <p:spTree>
      <p:nvGrpSpPr>
        <p:cNvPr id="1" name=""/>
        <p:cNvGrpSpPr/>
        <p:nvPr/>
      </p:nvGrpSpPr>
      <p:grpSpPr>
        <a:xfrm>
          <a:off x="0" y="0"/>
          <a:ext cx="0" cy="0"/>
          <a:chOff x="0" y="0"/>
          <a:chExt cx="0" cy="0"/>
        </a:xfrm>
      </p:grpSpPr>
      <p:sp>
        <p:nvSpPr>
          <p:cNvPr id="3" name="Päivämäärän paikkamerkki 2" hidden="1">
            <a:extLst>
              <a:ext uri="{FF2B5EF4-FFF2-40B4-BE49-F238E27FC236}">
                <a16:creationId xmlns:a16="http://schemas.microsoft.com/office/drawing/2014/main" id="{00009D45-C0D4-A4DC-2C12-6FEC6AFF0272}"/>
              </a:ext>
            </a:extLst>
          </p:cNvPr>
          <p:cNvSpPr>
            <a:spLocks noGrp="1"/>
          </p:cNvSpPr>
          <p:nvPr>
            <p:ph type="dt" sz="half" idx="10"/>
          </p:nvPr>
        </p:nvSpPr>
        <p:spPr>
          <a:xfrm>
            <a:off x="838201" y="6356357"/>
            <a:ext cx="1023851" cy="365125"/>
          </a:xfrm>
          <a:prstGeom prst="rect">
            <a:avLst/>
          </a:prstGeom>
        </p:spPr>
        <p:txBody>
          <a:bodyPr/>
          <a:lstStyle/>
          <a:p>
            <a:endParaRPr lang="fi-FI" dirty="0"/>
          </a:p>
        </p:txBody>
      </p:sp>
      <p:sp>
        <p:nvSpPr>
          <p:cNvPr id="4" name="Dian numeron paikkamerkki 3" hidden="1">
            <a:extLst>
              <a:ext uri="{FF2B5EF4-FFF2-40B4-BE49-F238E27FC236}">
                <a16:creationId xmlns:a16="http://schemas.microsoft.com/office/drawing/2014/main" id="{BB8D50C4-2EDA-59BE-C764-9C3A421E77E2}"/>
              </a:ext>
            </a:extLst>
          </p:cNvPr>
          <p:cNvSpPr>
            <a:spLocks noGrp="1"/>
          </p:cNvSpPr>
          <p:nvPr>
            <p:ph type="sldNum" sz="quarter" idx="11"/>
          </p:nvPr>
        </p:nvSpPr>
        <p:spPr/>
        <p:txBody>
          <a:bodyPr/>
          <a:lstStyle/>
          <a:p>
            <a:fld id="{C4756B3D-1FFC-5949-AE9E-F1302151507F}" type="slidenum">
              <a:rPr lang="fi-FI" smtClean="0"/>
              <a:pPr/>
              <a:t>‹#›</a:t>
            </a:fld>
            <a:endParaRPr lang="fi-FI" dirty="0"/>
          </a:p>
        </p:txBody>
      </p:sp>
      <p:sp>
        <p:nvSpPr>
          <p:cNvPr id="2" name="Otsikko 1">
            <a:extLst>
              <a:ext uri="{FF2B5EF4-FFF2-40B4-BE49-F238E27FC236}">
                <a16:creationId xmlns:a16="http://schemas.microsoft.com/office/drawing/2014/main" id="{0F0BB85F-18B2-4159-FD61-BA72EE9744D4}"/>
              </a:ext>
            </a:extLst>
          </p:cNvPr>
          <p:cNvSpPr>
            <a:spLocks noGrp="1"/>
          </p:cNvSpPr>
          <p:nvPr>
            <p:ph type="title" hasCustomPrompt="1"/>
          </p:nvPr>
        </p:nvSpPr>
        <p:spPr>
          <a:xfrm>
            <a:off x="5357190" y="894522"/>
            <a:ext cx="5996609" cy="596684"/>
          </a:xfrm>
          <a:prstGeom prst="rect">
            <a:avLst/>
          </a:prstGeom>
        </p:spPr>
        <p:txBody>
          <a:bodyPr/>
          <a:lstStyle>
            <a:lvl1pPr>
              <a:defRPr sz="3600"/>
            </a:lvl1pPr>
          </a:lstStyle>
          <a:p>
            <a:r>
              <a:rPr lang="fi-FI" dirty="0"/>
              <a:t>Esittelydia</a:t>
            </a:r>
          </a:p>
        </p:txBody>
      </p:sp>
      <p:sp>
        <p:nvSpPr>
          <p:cNvPr id="9" name="Text Placeholder 3">
            <a:extLst>
              <a:ext uri="{FF2B5EF4-FFF2-40B4-BE49-F238E27FC236}">
                <a16:creationId xmlns:a16="http://schemas.microsoft.com/office/drawing/2014/main" id="{8334BCA5-E42C-12AD-1FC7-BF2731CB0FAB}"/>
              </a:ext>
            </a:extLst>
          </p:cNvPr>
          <p:cNvSpPr>
            <a:spLocks noGrp="1"/>
          </p:cNvSpPr>
          <p:nvPr>
            <p:ph type="body" sz="half" idx="2" hasCustomPrompt="1"/>
          </p:nvPr>
        </p:nvSpPr>
        <p:spPr>
          <a:xfrm>
            <a:off x="5357190" y="1491206"/>
            <a:ext cx="5996609" cy="453341"/>
          </a:xfrm>
          <a:prstGeom prst="rect">
            <a:avLst/>
          </a:prstGeom>
        </p:spPr>
        <p:txBody>
          <a:bodyPr>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titteli</a:t>
            </a:r>
          </a:p>
        </p:txBody>
      </p:sp>
      <p:sp>
        <p:nvSpPr>
          <p:cNvPr id="18" name="Picture Placeholder 6">
            <a:extLst>
              <a:ext uri="{FF2B5EF4-FFF2-40B4-BE49-F238E27FC236}">
                <a16:creationId xmlns:a16="http://schemas.microsoft.com/office/drawing/2014/main" id="{A7C8B5B6-2D3C-6A7C-E9C3-89A53F8DF1D1}"/>
              </a:ext>
            </a:extLst>
          </p:cNvPr>
          <p:cNvSpPr>
            <a:spLocks noGrp="1"/>
          </p:cNvSpPr>
          <p:nvPr>
            <p:ph type="pic" sz="quarter" idx="13" hasCustomPrompt="1"/>
          </p:nvPr>
        </p:nvSpPr>
        <p:spPr>
          <a:xfrm>
            <a:off x="-196" y="6350"/>
            <a:ext cx="5188131" cy="6880095"/>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82703 w 7482703"/>
              <a:gd name="connsiteY3" fmla="*/ 6858000 h 6858000"/>
              <a:gd name="connsiteX4" fmla="*/ 0 w 7482703"/>
              <a:gd name="connsiteY4" fmla="*/ 6858000 h 6858000"/>
              <a:gd name="connsiteX5" fmla="*/ 0 w 7482703"/>
              <a:gd name="connsiteY5"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48910 w 7482703"/>
              <a:gd name="connsiteY3" fmla="*/ 6643832 h 6858000"/>
              <a:gd name="connsiteX4" fmla="*/ 7482703 w 7482703"/>
              <a:gd name="connsiteY4" fmla="*/ 6858000 h 6858000"/>
              <a:gd name="connsiteX5" fmla="*/ 0 w 7482703"/>
              <a:gd name="connsiteY5" fmla="*/ 6858000 h 6858000"/>
              <a:gd name="connsiteX6" fmla="*/ 0 w 7482703"/>
              <a:gd name="connsiteY6" fmla="*/ 0 h 6858000"/>
              <a:gd name="connsiteX0" fmla="*/ 0 w 7482703"/>
              <a:gd name="connsiteY0" fmla="*/ 0 h 6859963"/>
              <a:gd name="connsiteX1" fmla="*/ 6546259 w 7482703"/>
              <a:gd name="connsiteY1" fmla="*/ 8266 h 6859963"/>
              <a:gd name="connsiteX2" fmla="*/ 7400385 w 7482703"/>
              <a:gd name="connsiteY2" fmla="*/ 6261446 h 6859963"/>
              <a:gd name="connsiteX3" fmla="*/ 7448910 w 7482703"/>
              <a:gd name="connsiteY3" fmla="*/ 6643832 h 6859963"/>
              <a:gd name="connsiteX4" fmla="*/ 7482703 w 7482703"/>
              <a:gd name="connsiteY4" fmla="*/ 6858000 h 6859963"/>
              <a:gd name="connsiteX5" fmla="*/ 5896101 w 7482703"/>
              <a:gd name="connsiteY5" fmla="*/ 6859963 h 6859963"/>
              <a:gd name="connsiteX6" fmla="*/ 0 w 7482703"/>
              <a:gd name="connsiteY6" fmla="*/ 6858000 h 6859963"/>
              <a:gd name="connsiteX7" fmla="*/ 0 w 7482703"/>
              <a:gd name="connsiteY7" fmla="*/ 0 h 6859963"/>
              <a:gd name="connsiteX0" fmla="*/ 0 w 7448910"/>
              <a:gd name="connsiteY0" fmla="*/ 0 h 6859963"/>
              <a:gd name="connsiteX1" fmla="*/ 6546259 w 7448910"/>
              <a:gd name="connsiteY1" fmla="*/ 8266 h 6859963"/>
              <a:gd name="connsiteX2" fmla="*/ 7400385 w 7448910"/>
              <a:gd name="connsiteY2" fmla="*/ 6261446 h 6859963"/>
              <a:gd name="connsiteX3" fmla="*/ 7448910 w 7448910"/>
              <a:gd name="connsiteY3" fmla="*/ 6643832 h 6859963"/>
              <a:gd name="connsiteX4" fmla="*/ 5896101 w 7448910"/>
              <a:gd name="connsiteY4" fmla="*/ 6859963 h 6859963"/>
              <a:gd name="connsiteX5" fmla="*/ 0 w 7448910"/>
              <a:gd name="connsiteY5" fmla="*/ 6858000 h 6859963"/>
              <a:gd name="connsiteX6" fmla="*/ 0 w 7448910"/>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951824"/>
              <a:gd name="connsiteX1" fmla="*/ 6546259 w 7400385"/>
              <a:gd name="connsiteY1" fmla="*/ 8266 h 6951824"/>
              <a:gd name="connsiteX2" fmla="*/ 7400385 w 7400385"/>
              <a:gd name="connsiteY2" fmla="*/ 6261446 h 6951824"/>
              <a:gd name="connsiteX3" fmla="*/ 5896101 w 7400385"/>
              <a:gd name="connsiteY3" fmla="*/ 6859963 h 6951824"/>
              <a:gd name="connsiteX4" fmla="*/ 0 w 7400385"/>
              <a:gd name="connsiteY4" fmla="*/ 6858000 h 6951824"/>
              <a:gd name="connsiteX5" fmla="*/ 0 w 7400385"/>
              <a:gd name="connsiteY5" fmla="*/ 0 h 6951824"/>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374845"/>
              <a:gd name="connsiteY0" fmla="*/ 0 h 6859963"/>
              <a:gd name="connsiteX1" fmla="*/ 6546259 w 7374845"/>
              <a:gd name="connsiteY1" fmla="*/ 8266 h 6859963"/>
              <a:gd name="connsiteX2" fmla="*/ 7374845 w 7374845"/>
              <a:gd name="connsiteY2" fmla="*/ 6257071 h 6859963"/>
              <a:gd name="connsiteX3" fmla="*/ 5896101 w 7374845"/>
              <a:gd name="connsiteY3" fmla="*/ 6859963 h 6859963"/>
              <a:gd name="connsiteX4" fmla="*/ 0 w 7374845"/>
              <a:gd name="connsiteY4" fmla="*/ 6858000 h 6859963"/>
              <a:gd name="connsiteX5" fmla="*/ 0 w 7374845"/>
              <a:gd name="connsiteY5" fmla="*/ 0 h 685996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768404 w 7470619"/>
              <a:gd name="connsiteY3" fmla="*/ 6868713 h 6868713"/>
              <a:gd name="connsiteX4" fmla="*/ 0 w 7470619"/>
              <a:gd name="connsiteY4" fmla="*/ 6858000 h 6868713"/>
              <a:gd name="connsiteX5" fmla="*/ 0 w 7470619"/>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838638 w 7470619"/>
              <a:gd name="connsiteY3" fmla="*/ 6868713 h 6868713"/>
              <a:gd name="connsiteX4" fmla="*/ 0 w 7470619"/>
              <a:gd name="connsiteY4" fmla="*/ 6858000 h 6868713"/>
              <a:gd name="connsiteX5" fmla="*/ 0 w 7470619"/>
              <a:gd name="connsiteY5" fmla="*/ 0 h 6868713"/>
              <a:gd name="connsiteX0" fmla="*/ 0 w 7464234"/>
              <a:gd name="connsiteY0" fmla="*/ 0 h 6868713"/>
              <a:gd name="connsiteX1" fmla="*/ 6546259 w 7464234"/>
              <a:gd name="connsiteY1" fmla="*/ 8266 h 6868713"/>
              <a:gd name="connsiteX2" fmla="*/ 7464234 w 7464234"/>
              <a:gd name="connsiteY2" fmla="*/ 6252696 h 6868713"/>
              <a:gd name="connsiteX3" fmla="*/ 5838638 w 7464234"/>
              <a:gd name="connsiteY3" fmla="*/ 6868713 h 6868713"/>
              <a:gd name="connsiteX4" fmla="*/ 0 w 7464234"/>
              <a:gd name="connsiteY4" fmla="*/ 6858000 h 6868713"/>
              <a:gd name="connsiteX5" fmla="*/ 0 w 7464234"/>
              <a:gd name="connsiteY5" fmla="*/ 0 h 6868713"/>
              <a:gd name="connsiteX0" fmla="*/ 0 w 7464234"/>
              <a:gd name="connsiteY0" fmla="*/ 0 h 6869306"/>
              <a:gd name="connsiteX1" fmla="*/ 6546259 w 7464234"/>
              <a:gd name="connsiteY1" fmla="*/ 8266 h 6869306"/>
              <a:gd name="connsiteX2" fmla="*/ 7464234 w 7464234"/>
              <a:gd name="connsiteY2" fmla="*/ 6252696 h 6869306"/>
              <a:gd name="connsiteX3" fmla="*/ 5838638 w 7464234"/>
              <a:gd name="connsiteY3" fmla="*/ 6868713 h 6869306"/>
              <a:gd name="connsiteX4" fmla="*/ 0 w 7464234"/>
              <a:gd name="connsiteY4" fmla="*/ 6858000 h 6869306"/>
              <a:gd name="connsiteX5" fmla="*/ 0 w 7464234"/>
              <a:gd name="connsiteY5" fmla="*/ 0 h 6869306"/>
              <a:gd name="connsiteX0" fmla="*/ 0 w 7561639"/>
              <a:gd name="connsiteY0" fmla="*/ 0 h 6978746"/>
              <a:gd name="connsiteX1" fmla="*/ 6546259 w 7561639"/>
              <a:gd name="connsiteY1" fmla="*/ 8266 h 6978746"/>
              <a:gd name="connsiteX2" fmla="*/ 7561639 w 7561639"/>
              <a:gd name="connsiteY2" fmla="*/ 6860072 h 6978746"/>
              <a:gd name="connsiteX3" fmla="*/ 5838638 w 7561639"/>
              <a:gd name="connsiteY3" fmla="*/ 6868713 h 6978746"/>
              <a:gd name="connsiteX4" fmla="*/ 0 w 7561639"/>
              <a:gd name="connsiteY4" fmla="*/ 6858000 h 6978746"/>
              <a:gd name="connsiteX5" fmla="*/ 0 w 7561639"/>
              <a:gd name="connsiteY5" fmla="*/ 0 h 6978746"/>
              <a:gd name="connsiteX0" fmla="*/ 0 w 7561639"/>
              <a:gd name="connsiteY0" fmla="*/ 0 h 6880797"/>
              <a:gd name="connsiteX1" fmla="*/ 6546259 w 7561639"/>
              <a:gd name="connsiteY1" fmla="*/ 8266 h 6880797"/>
              <a:gd name="connsiteX2" fmla="*/ 7561639 w 7561639"/>
              <a:gd name="connsiteY2" fmla="*/ 6860072 h 6880797"/>
              <a:gd name="connsiteX3" fmla="*/ 5838638 w 7561639"/>
              <a:gd name="connsiteY3" fmla="*/ 6868713 h 6880797"/>
              <a:gd name="connsiteX4" fmla="*/ 0 w 7561639"/>
              <a:gd name="connsiteY4" fmla="*/ 6858000 h 6880797"/>
              <a:gd name="connsiteX5" fmla="*/ 0 w 7561639"/>
              <a:gd name="connsiteY5" fmla="*/ 0 h 6880797"/>
              <a:gd name="connsiteX0" fmla="*/ 0 w 7561639"/>
              <a:gd name="connsiteY0" fmla="*/ 0 h 6878121"/>
              <a:gd name="connsiteX1" fmla="*/ 6546259 w 7561639"/>
              <a:gd name="connsiteY1" fmla="*/ 8266 h 6878121"/>
              <a:gd name="connsiteX2" fmla="*/ 7561639 w 7561639"/>
              <a:gd name="connsiteY2" fmla="*/ 6860072 h 6878121"/>
              <a:gd name="connsiteX3" fmla="*/ 5838638 w 7561639"/>
              <a:gd name="connsiteY3" fmla="*/ 6868713 h 6878121"/>
              <a:gd name="connsiteX4" fmla="*/ 0 w 7561639"/>
              <a:gd name="connsiteY4" fmla="*/ 6858000 h 6878121"/>
              <a:gd name="connsiteX5" fmla="*/ 0 w 7561639"/>
              <a:gd name="connsiteY5" fmla="*/ 0 h 6878121"/>
              <a:gd name="connsiteX0" fmla="*/ 0 w 7571380"/>
              <a:gd name="connsiteY0" fmla="*/ 0 h 6890995"/>
              <a:gd name="connsiteX1" fmla="*/ 6546259 w 7571380"/>
              <a:gd name="connsiteY1" fmla="*/ 8266 h 6890995"/>
              <a:gd name="connsiteX2" fmla="*/ 7571380 w 7571380"/>
              <a:gd name="connsiteY2" fmla="*/ 6880095 h 6890995"/>
              <a:gd name="connsiteX3" fmla="*/ 5838638 w 7571380"/>
              <a:gd name="connsiteY3" fmla="*/ 6868713 h 6890995"/>
              <a:gd name="connsiteX4" fmla="*/ 0 w 7571380"/>
              <a:gd name="connsiteY4" fmla="*/ 6858000 h 6890995"/>
              <a:gd name="connsiteX5" fmla="*/ 0 w 7571380"/>
              <a:gd name="connsiteY5" fmla="*/ 0 h 6890995"/>
              <a:gd name="connsiteX0" fmla="*/ 0 w 7571380"/>
              <a:gd name="connsiteY0" fmla="*/ 0 h 6880095"/>
              <a:gd name="connsiteX1" fmla="*/ 6546259 w 7571380"/>
              <a:gd name="connsiteY1" fmla="*/ 8266 h 6880095"/>
              <a:gd name="connsiteX2" fmla="*/ 7571380 w 7571380"/>
              <a:gd name="connsiteY2" fmla="*/ 6880095 h 6880095"/>
              <a:gd name="connsiteX3" fmla="*/ 5838638 w 7571380"/>
              <a:gd name="connsiteY3" fmla="*/ 6868713 h 6880095"/>
              <a:gd name="connsiteX4" fmla="*/ 0 w 7571380"/>
              <a:gd name="connsiteY4" fmla="*/ 6858000 h 6880095"/>
              <a:gd name="connsiteX5" fmla="*/ 0 w 7571380"/>
              <a:gd name="connsiteY5" fmla="*/ 0 h 688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1380" h="6880095">
                <a:moveTo>
                  <a:pt x="0" y="0"/>
                </a:moveTo>
                <a:lnTo>
                  <a:pt x="6546259" y="8266"/>
                </a:lnTo>
                <a:cubicBezTo>
                  <a:pt x="6852251" y="2089743"/>
                  <a:pt x="7265388" y="4798618"/>
                  <a:pt x="7571380" y="6880095"/>
                </a:cubicBezTo>
                <a:lnTo>
                  <a:pt x="5838638" y="6868713"/>
                </a:lnTo>
                <a:lnTo>
                  <a:pt x="0" y="6858000"/>
                </a:lnTo>
                <a:lnTo>
                  <a:pt x="0" y="0"/>
                </a:lnTo>
                <a:close/>
              </a:path>
            </a:pathLst>
          </a:custGeom>
        </p:spPr>
        <p:txBody>
          <a:bodyPr/>
          <a:lstStyle/>
          <a:p>
            <a:r>
              <a:rPr lang="en-US" err="1"/>
              <a:t>Lisää</a:t>
            </a:r>
            <a:r>
              <a:rPr lang="en-US"/>
              <a:t> </a:t>
            </a:r>
            <a:r>
              <a:rPr lang="en-US" err="1"/>
              <a:t>kuva</a:t>
            </a:r>
            <a:endParaRPr lang="en-US"/>
          </a:p>
        </p:txBody>
      </p:sp>
      <p:sp>
        <p:nvSpPr>
          <p:cNvPr id="5" name="Text Placeholder 3">
            <a:extLst>
              <a:ext uri="{FF2B5EF4-FFF2-40B4-BE49-F238E27FC236}">
                <a16:creationId xmlns:a16="http://schemas.microsoft.com/office/drawing/2014/main" id="{F9CACCA3-91F9-39AB-8D0A-4579DAC892D8}"/>
              </a:ext>
            </a:extLst>
          </p:cNvPr>
          <p:cNvSpPr>
            <a:spLocks noGrp="1"/>
          </p:cNvSpPr>
          <p:nvPr>
            <p:ph type="body" sz="half" idx="16" hasCustomPrompt="1"/>
          </p:nvPr>
        </p:nvSpPr>
        <p:spPr>
          <a:xfrm>
            <a:off x="8939575" y="5366794"/>
            <a:ext cx="2847550" cy="1295265"/>
          </a:xfrm>
          <a:prstGeom prst="rect">
            <a:avLst/>
          </a:prstGeom>
        </p:spPr>
        <p:txBody>
          <a:bodyPr>
            <a:noAutofit/>
          </a:bodyPr>
          <a:lstStyle>
            <a:lvl1pPr marL="0" indent="0" algn="ctr">
              <a:spcBef>
                <a:spcPts val="0"/>
              </a:spcBef>
              <a:buNone/>
              <a:defRPr sz="2000" b="1">
                <a:solidFill>
                  <a:srgbClr val="0042A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 Listaa</a:t>
            </a:r>
            <a:br>
              <a:rPr lang="fi-FI" noProof="0"/>
            </a:br>
            <a:r>
              <a:rPr lang="fi-FI" noProof="0"/>
              <a:t>- kolme </a:t>
            </a:r>
            <a:br>
              <a:rPr lang="fi-FI" noProof="0"/>
            </a:br>
            <a:r>
              <a:rPr lang="fi-FI" noProof="0"/>
              <a:t>- ydinosaamisaluetta</a:t>
            </a:r>
          </a:p>
        </p:txBody>
      </p:sp>
      <p:sp>
        <p:nvSpPr>
          <p:cNvPr id="6" name="Content Placeholder 2">
            <a:extLst>
              <a:ext uri="{FF2B5EF4-FFF2-40B4-BE49-F238E27FC236}">
                <a16:creationId xmlns:a16="http://schemas.microsoft.com/office/drawing/2014/main" id="{BD20019F-B578-A7B0-080A-1643809D6239}"/>
              </a:ext>
            </a:extLst>
          </p:cNvPr>
          <p:cNvSpPr>
            <a:spLocks noGrp="1"/>
          </p:cNvSpPr>
          <p:nvPr>
            <p:ph sz="half" idx="14" hasCustomPrompt="1"/>
          </p:nvPr>
        </p:nvSpPr>
        <p:spPr>
          <a:xfrm>
            <a:off x="5357190" y="2263515"/>
            <a:ext cx="6429935" cy="420378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Slide Number Placeholder 10">
            <a:extLst>
              <a:ext uri="{FF2B5EF4-FFF2-40B4-BE49-F238E27FC236}">
                <a16:creationId xmlns:a16="http://schemas.microsoft.com/office/drawing/2014/main" id="{303E6A2F-9ACC-B2EE-9F2D-93B179E32F71}"/>
              </a:ext>
            </a:extLst>
          </p:cNvPr>
          <p:cNvSpPr txBox="1">
            <a:spLocks/>
          </p:cNvSpPr>
          <p:nvPr/>
        </p:nvSpPr>
        <p:spPr>
          <a:xfrm>
            <a:off x="437461" y="64599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2639992"/>
      </p:ext>
    </p:extLst>
  </p:cSld>
  <p:clrMapOvr>
    <a:masterClrMapping/>
  </p:clrMapOvr>
  <p:hf sldNum="0" hdr="0" dt="0"/>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grpSp>
        <p:nvGrpSpPr>
          <p:cNvPr id="54" name="Ryhmä 53">
            <a:extLst>
              <a:ext uri="{FF2B5EF4-FFF2-40B4-BE49-F238E27FC236}">
                <a16:creationId xmlns:a16="http://schemas.microsoft.com/office/drawing/2014/main" id="{7BD716F7-1D5A-0B41-8FE6-817B3CA3A138}"/>
              </a:ext>
            </a:extLst>
          </p:cNvPr>
          <p:cNvGrpSpPr/>
          <p:nvPr/>
        </p:nvGrpSpPr>
        <p:grpSpPr>
          <a:xfrm>
            <a:off x="1072962" y="2705281"/>
            <a:ext cx="428625" cy="488950"/>
            <a:chOff x="1072962" y="2705281"/>
            <a:chExt cx="428625" cy="488950"/>
          </a:xfrm>
        </p:grpSpPr>
        <p:sp>
          <p:nvSpPr>
            <p:cNvPr id="55" name="Freeform 8">
              <a:extLst>
                <a:ext uri="{FF2B5EF4-FFF2-40B4-BE49-F238E27FC236}">
                  <a16:creationId xmlns:a16="http://schemas.microsoft.com/office/drawing/2014/main" id="{F076274D-21DE-E64E-8FB5-FEE0FC30BB76}"/>
                </a:ext>
              </a:extLst>
            </p:cNvPr>
            <p:cNvSpPr>
              <a:spLocks noChangeArrowheads="1"/>
            </p:cNvSpPr>
            <p:nvPr userDrawn="1"/>
          </p:nvSpPr>
          <p:spPr bwMode="auto">
            <a:xfrm>
              <a:off x="1072962" y="2705281"/>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56" name="Puolivapaa piirto 55">
              <a:extLst>
                <a:ext uri="{FF2B5EF4-FFF2-40B4-BE49-F238E27FC236}">
                  <a16:creationId xmlns:a16="http://schemas.microsoft.com/office/drawing/2014/main" id="{A560833B-B57F-DC4E-8B96-B5827A2E401E}"/>
                </a:ext>
              </a:extLst>
            </p:cNvPr>
            <p:cNvSpPr/>
            <p:nvPr userDrawn="1"/>
          </p:nvSpPr>
          <p:spPr>
            <a:xfrm>
              <a:off x="1193538" y="2915677"/>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57" name="Ryhmä 56">
            <a:extLst>
              <a:ext uri="{FF2B5EF4-FFF2-40B4-BE49-F238E27FC236}">
                <a16:creationId xmlns:a16="http://schemas.microsoft.com/office/drawing/2014/main" id="{C7326787-9C2B-A747-B392-6391CF67D586}"/>
              </a:ext>
            </a:extLst>
          </p:cNvPr>
          <p:cNvGrpSpPr/>
          <p:nvPr/>
        </p:nvGrpSpPr>
        <p:grpSpPr>
          <a:xfrm>
            <a:off x="1114250" y="1705076"/>
            <a:ext cx="327025" cy="488950"/>
            <a:chOff x="1116566" y="1510996"/>
            <a:chExt cx="327025" cy="488950"/>
          </a:xfrm>
        </p:grpSpPr>
        <p:sp>
          <p:nvSpPr>
            <p:cNvPr id="58" name="Freeform 1">
              <a:extLst>
                <a:ext uri="{FF2B5EF4-FFF2-40B4-BE49-F238E27FC236}">
                  <a16:creationId xmlns:a16="http://schemas.microsoft.com/office/drawing/2014/main" id="{BAC0C50D-09DA-6B41-9697-DE09CC42E1A9}"/>
                </a:ext>
              </a:extLst>
            </p:cNvPr>
            <p:cNvSpPr>
              <a:spLocks noChangeArrowheads="1"/>
            </p:cNvSpPr>
            <p:nvPr userDrawn="1"/>
          </p:nvSpPr>
          <p:spPr bwMode="auto">
            <a:xfrm>
              <a:off x="1116566" y="1510996"/>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59" name="Puolivapaa piirto 58">
              <a:extLst>
                <a:ext uri="{FF2B5EF4-FFF2-40B4-BE49-F238E27FC236}">
                  <a16:creationId xmlns:a16="http://schemas.microsoft.com/office/drawing/2014/main" id="{5DB0B248-346B-4845-9113-DA086761B1BD}"/>
                </a:ext>
              </a:extLst>
            </p:cNvPr>
            <p:cNvSpPr/>
            <p:nvPr userDrawn="1"/>
          </p:nvSpPr>
          <p:spPr>
            <a:xfrm>
              <a:off x="1167788" y="1778757"/>
              <a:ext cx="213221" cy="11047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57039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57039"/>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0" name="Ryhmä 59">
            <a:extLst>
              <a:ext uri="{FF2B5EF4-FFF2-40B4-BE49-F238E27FC236}">
                <a16:creationId xmlns:a16="http://schemas.microsoft.com/office/drawing/2014/main" id="{7FD727CB-8CD2-9E49-8079-24B7442915E9}"/>
              </a:ext>
            </a:extLst>
          </p:cNvPr>
          <p:cNvGrpSpPr/>
          <p:nvPr/>
        </p:nvGrpSpPr>
        <p:grpSpPr>
          <a:xfrm>
            <a:off x="1072962" y="779058"/>
            <a:ext cx="428625" cy="488950"/>
            <a:chOff x="1072962" y="691712"/>
            <a:chExt cx="428625" cy="488950"/>
          </a:xfrm>
        </p:grpSpPr>
        <p:sp>
          <p:nvSpPr>
            <p:cNvPr id="61" name="Freeform 7">
              <a:extLst>
                <a:ext uri="{FF2B5EF4-FFF2-40B4-BE49-F238E27FC236}">
                  <a16:creationId xmlns:a16="http://schemas.microsoft.com/office/drawing/2014/main" id="{B2AFED48-D354-DB43-8B9D-DC8D9832517B}"/>
                </a:ext>
              </a:extLst>
            </p:cNvPr>
            <p:cNvSpPr>
              <a:spLocks noChangeArrowheads="1"/>
            </p:cNvSpPr>
            <p:nvPr userDrawn="1"/>
          </p:nvSpPr>
          <p:spPr bwMode="auto">
            <a:xfrm>
              <a:off x="1072962" y="691712"/>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62" name="Puolivapaa piirto 61">
              <a:extLst>
                <a:ext uri="{FF2B5EF4-FFF2-40B4-BE49-F238E27FC236}">
                  <a16:creationId xmlns:a16="http://schemas.microsoft.com/office/drawing/2014/main" id="{A159D87D-F3D3-4041-8C1E-DED8EE66C750}"/>
                </a:ext>
              </a:extLst>
            </p:cNvPr>
            <p:cNvSpPr/>
            <p:nvPr userDrawn="1"/>
          </p:nvSpPr>
          <p:spPr>
            <a:xfrm>
              <a:off x="1193922" y="914400"/>
              <a:ext cx="187471" cy="112756"/>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3" name="Ryhmä 62">
            <a:extLst>
              <a:ext uri="{FF2B5EF4-FFF2-40B4-BE49-F238E27FC236}">
                <a16:creationId xmlns:a16="http://schemas.microsoft.com/office/drawing/2014/main" id="{B7A34E48-9717-184A-8220-FA0D2A7E478D}"/>
              </a:ext>
            </a:extLst>
          </p:cNvPr>
          <p:cNvGrpSpPr/>
          <p:nvPr/>
        </p:nvGrpSpPr>
        <p:grpSpPr>
          <a:xfrm>
            <a:off x="1041829" y="3735657"/>
            <a:ext cx="465138" cy="463550"/>
            <a:chOff x="1041829" y="3735657"/>
            <a:chExt cx="465138" cy="463550"/>
          </a:xfrm>
        </p:grpSpPr>
        <p:sp>
          <p:nvSpPr>
            <p:cNvPr id="64" name="Freeform 175">
              <a:extLst>
                <a:ext uri="{FF2B5EF4-FFF2-40B4-BE49-F238E27FC236}">
                  <a16:creationId xmlns:a16="http://schemas.microsoft.com/office/drawing/2014/main" id="{270C740A-9424-F04F-A003-ED494C631AEE}"/>
                </a:ext>
              </a:extLst>
            </p:cNvPr>
            <p:cNvSpPr>
              <a:spLocks noChangeArrowheads="1"/>
            </p:cNvSpPr>
            <p:nvPr userDrawn="1"/>
          </p:nvSpPr>
          <p:spPr bwMode="auto">
            <a:xfrm>
              <a:off x="1041829" y="373565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65" name="Puolivapaa piirto 64">
              <a:extLst>
                <a:ext uri="{FF2B5EF4-FFF2-40B4-BE49-F238E27FC236}">
                  <a16:creationId xmlns:a16="http://schemas.microsoft.com/office/drawing/2014/main" id="{6D8108C2-F6C2-B147-B23F-6A26D9C4A648}"/>
                </a:ext>
              </a:extLst>
            </p:cNvPr>
            <p:cNvSpPr/>
            <p:nvPr userDrawn="1"/>
          </p:nvSpPr>
          <p:spPr>
            <a:xfrm>
              <a:off x="1114250"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6" name="Puolivapaa piirto 65">
              <a:extLst>
                <a:ext uri="{FF2B5EF4-FFF2-40B4-BE49-F238E27FC236}">
                  <a16:creationId xmlns:a16="http://schemas.microsoft.com/office/drawing/2014/main" id="{D83C7688-3CF3-8B44-90A1-AA89B4313D50}"/>
                </a:ext>
              </a:extLst>
            </p:cNvPr>
            <p:cNvSpPr/>
            <p:nvPr userDrawn="1"/>
          </p:nvSpPr>
          <p:spPr>
            <a:xfrm>
              <a:off x="1368134"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7" name="Ryhmä 66">
            <a:extLst>
              <a:ext uri="{FF2B5EF4-FFF2-40B4-BE49-F238E27FC236}">
                <a16:creationId xmlns:a16="http://schemas.microsoft.com/office/drawing/2014/main" id="{C086FB4E-3E99-864F-A38F-F3BF2E79F2D3}"/>
              </a:ext>
            </a:extLst>
          </p:cNvPr>
          <p:cNvGrpSpPr/>
          <p:nvPr/>
        </p:nvGrpSpPr>
        <p:grpSpPr>
          <a:xfrm>
            <a:off x="1052325" y="4714465"/>
            <a:ext cx="449262" cy="469900"/>
            <a:chOff x="1052325" y="4714465"/>
            <a:chExt cx="449262" cy="469900"/>
          </a:xfrm>
        </p:grpSpPr>
        <p:sp>
          <p:nvSpPr>
            <p:cNvPr id="68" name="Freeform 23">
              <a:extLst>
                <a:ext uri="{FF2B5EF4-FFF2-40B4-BE49-F238E27FC236}">
                  <a16:creationId xmlns:a16="http://schemas.microsoft.com/office/drawing/2014/main" id="{57E5673F-8306-5641-909F-47A698F0EDB6}"/>
                </a:ext>
              </a:extLst>
            </p:cNvPr>
            <p:cNvSpPr>
              <a:spLocks noChangeArrowheads="1"/>
            </p:cNvSpPr>
            <p:nvPr userDrawn="1"/>
          </p:nvSpPr>
          <p:spPr bwMode="auto">
            <a:xfrm>
              <a:off x="1052325" y="4714465"/>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69" name="Puolivapaa piirto 68">
              <a:extLst>
                <a:ext uri="{FF2B5EF4-FFF2-40B4-BE49-F238E27FC236}">
                  <a16:creationId xmlns:a16="http://schemas.microsoft.com/office/drawing/2014/main" id="{C9EF04C0-B3D1-D443-9825-D5AC17917C6B}"/>
                </a:ext>
              </a:extLst>
            </p:cNvPr>
            <p:cNvSpPr/>
            <p:nvPr userDrawn="1"/>
          </p:nvSpPr>
          <p:spPr>
            <a:xfrm>
              <a:off x="1120199" y="4772147"/>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0" name="Puolivapaa piirto 69">
              <a:extLst>
                <a:ext uri="{FF2B5EF4-FFF2-40B4-BE49-F238E27FC236}">
                  <a16:creationId xmlns:a16="http://schemas.microsoft.com/office/drawing/2014/main" id="{E3DDD831-FA1C-6941-9BE6-F87E4977E71D}"/>
                </a:ext>
              </a:extLst>
            </p:cNvPr>
            <p:cNvSpPr/>
            <p:nvPr userDrawn="1"/>
          </p:nvSpPr>
          <p:spPr>
            <a:xfrm>
              <a:off x="1356547" y="4768738"/>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71" name="Ryhmä 70">
            <a:extLst>
              <a:ext uri="{FF2B5EF4-FFF2-40B4-BE49-F238E27FC236}">
                <a16:creationId xmlns:a16="http://schemas.microsoft.com/office/drawing/2014/main" id="{4E340118-A295-2247-8721-8BD4C9E941BD}"/>
              </a:ext>
            </a:extLst>
          </p:cNvPr>
          <p:cNvGrpSpPr/>
          <p:nvPr/>
        </p:nvGrpSpPr>
        <p:grpSpPr>
          <a:xfrm>
            <a:off x="1063435" y="5562293"/>
            <a:ext cx="447675" cy="488950"/>
            <a:chOff x="1063435" y="5562293"/>
            <a:chExt cx="447675" cy="488950"/>
          </a:xfrm>
        </p:grpSpPr>
        <p:sp>
          <p:nvSpPr>
            <p:cNvPr id="72" name="Freeform 176">
              <a:extLst>
                <a:ext uri="{FF2B5EF4-FFF2-40B4-BE49-F238E27FC236}">
                  <a16:creationId xmlns:a16="http://schemas.microsoft.com/office/drawing/2014/main" id="{73E9DF80-5C6C-3C42-9961-9F11D71891DA}"/>
                </a:ext>
              </a:extLst>
            </p:cNvPr>
            <p:cNvSpPr>
              <a:spLocks noChangeArrowheads="1"/>
            </p:cNvSpPr>
            <p:nvPr userDrawn="1"/>
          </p:nvSpPr>
          <p:spPr bwMode="auto">
            <a:xfrm>
              <a:off x="1063435" y="5562293"/>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73" name="Puolivapaa piirto 72">
              <a:extLst>
                <a:ext uri="{FF2B5EF4-FFF2-40B4-BE49-F238E27FC236}">
                  <a16:creationId xmlns:a16="http://schemas.microsoft.com/office/drawing/2014/main" id="{2BDA7B53-CD26-674C-8DFC-D12797E7AAFD}"/>
                </a:ext>
              </a:extLst>
            </p:cNvPr>
            <p:cNvSpPr/>
            <p:nvPr userDrawn="1"/>
          </p:nvSpPr>
          <p:spPr>
            <a:xfrm>
              <a:off x="1256937" y="5627627"/>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Puolivapaa piirto 73">
              <a:extLst>
                <a:ext uri="{FF2B5EF4-FFF2-40B4-BE49-F238E27FC236}">
                  <a16:creationId xmlns:a16="http://schemas.microsoft.com/office/drawing/2014/main" id="{6B29BFA4-07C4-834C-A70C-E2EC0B04ABDE}"/>
                </a:ext>
              </a:extLst>
            </p:cNvPr>
            <p:cNvSpPr/>
            <p:nvPr userDrawn="1"/>
          </p:nvSpPr>
          <p:spPr>
            <a:xfrm>
              <a:off x="1402074" y="5658487"/>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5" name="Puolivapaa piirto 74">
              <a:extLst>
                <a:ext uri="{FF2B5EF4-FFF2-40B4-BE49-F238E27FC236}">
                  <a16:creationId xmlns:a16="http://schemas.microsoft.com/office/drawing/2014/main" id="{770AFB5B-1C3C-C044-AF1C-A29673D13D75}"/>
                </a:ext>
              </a:extLst>
            </p:cNvPr>
            <p:cNvSpPr/>
            <p:nvPr userDrawn="1"/>
          </p:nvSpPr>
          <p:spPr>
            <a:xfrm>
              <a:off x="1107482" y="5668012"/>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4" name="Graphic 3">
            <a:extLst>
              <a:ext uri="{FF2B5EF4-FFF2-40B4-BE49-F238E27FC236}">
                <a16:creationId xmlns:a16="http://schemas.microsoft.com/office/drawing/2014/main" id="{9D227EC8-29FF-8B44-81CC-21F711969D3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26375" y="573057"/>
            <a:ext cx="428624" cy="718576"/>
          </a:xfrm>
          <a:prstGeom prst="rect">
            <a:avLst/>
          </a:prstGeom>
        </p:spPr>
      </p:pic>
      <p:pic>
        <p:nvPicPr>
          <p:cNvPr id="7" name="Graphic 6">
            <a:extLst>
              <a:ext uri="{FF2B5EF4-FFF2-40B4-BE49-F238E27FC236}">
                <a16:creationId xmlns:a16="http://schemas.microsoft.com/office/drawing/2014/main" id="{BA286B8B-8026-004E-8334-80834655E8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5209" y="1507343"/>
            <a:ext cx="685800" cy="762000"/>
          </a:xfrm>
          <a:prstGeom prst="rect">
            <a:avLst/>
          </a:prstGeom>
        </p:spPr>
      </p:pic>
      <p:pic>
        <p:nvPicPr>
          <p:cNvPr id="9" name="Graphic 8">
            <a:extLst>
              <a:ext uri="{FF2B5EF4-FFF2-40B4-BE49-F238E27FC236}">
                <a16:creationId xmlns:a16="http://schemas.microsoft.com/office/drawing/2014/main" id="{151687E9-15F5-F74B-BCD1-BD068CF4D1A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68358" y="2524160"/>
            <a:ext cx="685800" cy="723900"/>
          </a:xfrm>
          <a:prstGeom prst="rect">
            <a:avLst/>
          </a:prstGeom>
        </p:spPr>
      </p:pic>
      <p:pic>
        <p:nvPicPr>
          <p:cNvPr id="11" name="Graphic 10">
            <a:extLst>
              <a:ext uri="{FF2B5EF4-FFF2-40B4-BE49-F238E27FC236}">
                <a16:creationId xmlns:a16="http://schemas.microsoft.com/office/drawing/2014/main" id="{1D50C26F-C7F7-AA41-A240-4B93AFFCB3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68358" y="3617298"/>
            <a:ext cx="685800" cy="520700"/>
          </a:xfrm>
          <a:prstGeom prst="rect">
            <a:avLst/>
          </a:prstGeom>
        </p:spPr>
      </p:pic>
      <p:pic>
        <p:nvPicPr>
          <p:cNvPr id="15" name="Graphic 14">
            <a:extLst>
              <a:ext uri="{FF2B5EF4-FFF2-40B4-BE49-F238E27FC236}">
                <a16:creationId xmlns:a16="http://schemas.microsoft.com/office/drawing/2014/main" id="{2BEF0928-A5FC-514B-B3E1-28D88F9F84B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55209" y="4418510"/>
            <a:ext cx="685800" cy="736600"/>
          </a:xfrm>
          <a:prstGeom prst="rect">
            <a:avLst/>
          </a:prstGeom>
        </p:spPr>
      </p:pic>
      <p:pic>
        <p:nvPicPr>
          <p:cNvPr id="21" name="Graphic 20">
            <a:extLst>
              <a:ext uri="{FF2B5EF4-FFF2-40B4-BE49-F238E27FC236}">
                <a16:creationId xmlns:a16="http://schemas.microsoft.com/office/drawing/2014/main" id="{82747351-7BEB-0842-8DDF-7BAB1C07B25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62240" y="5443631"/>
            <a:ext cx="685800" cy="711200"/>
          </a:xfrm>
          <a:prstGeom prst="rect">
            <a:avLst/>
          </a:prstGeom>
        </p:spPr>
      </p:pic>
    </p:spTree>
    <p:extLst>
      <p:ext uri="{BB962C8B-B14F-4D97-AF65-F5344CB8AC3E}">
        <p14:creationId xmlns:p14="http://schemas.microsoft.com/office/powerpoint/2010/main" val="1600255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pic>
        <p:nvPicPr>
          <p:cNvPr id="3" name="Graphic 2">
            <a:extLst>
              <a:ext uri="{FF2B5EF4-FFF2-40B4-BE49-F238E27FC236}">
                <a16:creationId xmlns:a16="http://schemas.microsoft.com/office/drawing/2014/main" id="{E952EEC1-9A80-6340-8A59-A6B98F9145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6288" y="1218793"/>
            <a:ext cx="517290" cy="252013"/>
          </a:xfrm>
          <a:prstGeom prst="rect">
            <a:avLst/>
          </a:prstGeom>
        </p:spPr>
      </p:pic>
      <p:pic>
        <p:nvPicPr>
          <p:cNvPr id="6" name="Graphic 5">
            <a:extLst>
              <a:ext uri="{FF2B5EF4-FFF2-40B4-BE49-F238E27FC236}">
                <a16:creationId xmlns:a16="http://schemas.microsoft.com/office/drawing/2014/main" id="{A25A41B4-4867-1545-8CAD-A93989222C8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6288" y="1775478"/>
            <a:ext cx="431800" cy="723900"/>
          </a:xfrm>
          <a:prstGeom prst="rect">
            <a:avLst/>
          </a:prstGeom>
        </p:spPr>
      </p:pic>
      <p:pic>
        <p:nvPicPr>
          <p:cNvPr id="8" name="Graphic 7">
            <a:extLst>
              <a:ext uri="{FF2B5EF4-FFF2-40B4-BE49-F238E27FC236}">
                <a16:creationId xmlns:a16="http://schemas.microsoft.com/office/drawing/2014/main" id="{BB60E494-D3BD-BB4D-8328-8CDAA3C357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8083" y="2985376"/>
            <a:ext cx="393700" cy="393700"/>
          </a:xfrm>
          <a:prstGeom prst="rect">
            <a:avLst/>
          </a:prstGeom>
        </p:spPr>
      </p:pic>
      <p:pic>
        <p:nvPicPr>
          <p:cNvPr id="10" name="Graphic 9">
            <a:extLst>
              <a:ext uri="{FF2B5EF4-FFF2-40B4-BE49-F238E27FC236}">
                <a16:creationId xmlns:a16="http://schemas.microsoft.com/office/drawing/2014/main" id="{78CFE201-1930-2346-A790-22E6F89F32E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31778" y="4003023"/>
            <a:ext cx="431800" cy="355600"/>
          </a:xfrm>
          <a:prstGeom prst="rect">
            <a:avLst/>
          </a:prstGeom>
        </p:spPr>
      </p:pic>
      <p:pic>
        <p:nvPicPr>
          <p:cNvPr id="12" name="Graphic 11">
            <a:extLst>
              <a:ext uri="{FF2B5EF4-FFF2-40B4-BE49-F238E27FC236}">
                <a16:creationId xmlns:a16="http://schemas.microsoft.com/office/drawing/2014/main" id="{0EBE0A43-2DD2-E04C-B25A-E75A785F1D5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64829" y="4974414"/>
            <a:ext cx="533400" cy="482600"/>
          </a:xfrm>
          <a:prstGeom prst="rect">
            <a:avLst/>
          </a:prstGeom>
        </p:spPr>
      </p:pic>
      <p:pic>
        <p:nvPicPr>
          <p:cNvPr id="4" name="Graphic 3">
            <a:extLst>
              <a:ext uri="{FF2B5EF4-FFF2-40B4-BE49-F238E27FC236}">
                <a16:creationId xmlns:a16="http://schemas.microsoft.com/office/drawing/2014/main" id="{374E33AC-CEF3-A340-95CB-B7D4B61B705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12348" y="1053454"/>
            <a:ext cx="535131" cy="490537"/>
          </a:xfrm>
          <a:prstGeom prst="rect">
            <a:avLst/>
          </a:prstGeom>
        </p:spPr>
      </p:pic>
      <p:pic>
        <p:nvPicPr>
          <p:cNvPr id="9" name="Graphic 8">
            <a:extLst>
              <a:ext uri="{FF2B5EF4-FFF2-40B4-BE49-F238E27FC236}">
                <a16:creationId xmlns:a16="http://schemas.microsoft.com/office/drawing/2014/main" id="{4FF143EA-58E2-9E42-8D5F-4A4FE347936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79470" y="1955189"/>
            <a:ext cx="257201" cy="457246"/>
          </a:xfrm>
          <a:prstGeom prst="rect">
            <a:avLst/>
          </a:prstGeom>
        </p:spPr>
      </p:pic>
      <p:pic>
        <p:nvPicPr>
          <p:cNvPr id="13" name="Graphic 12">
            <a:extLst>
              <a:ext uri="{FF2B5EF4-FFF2-40B4-BE49-F238E27FC236}">
                <a16:creationId xmlns:a16="http://schemas.microsoft.com/office/drawing/2014/main" id="{55455AA6-225B-2B4B-BD51-B2F66DCC58F2}"/>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212147" y="2943050"/>
            <a:ext cx="195666" cy="508732"/>
          </a:xfrm>
          <a:prstGeom prst="rect">
            <a:avLst/>
          </a:prstGeom>
        </p:spPr>
      </p:pic>
      <p:pic>
        <p:nvPicPr>
          <p:cNvPr id="15" name="Graphic 14">
            <a:extLst>
              <a:ext uri="{FF2B5EF4-FFF2-40B4-BE49-F238E27FC236}">
                <a16:creationId xmlns:a16="http://schemas.microsoft.com/office/drawing/2014/main" id="{A330F434-874C-FD4D-809A-EAFC7EC5F4B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155670" y="3941493"/>
            <a:ext cx="304800" cy="444500"/>
          </a:xfrm>
          <a:prstGeom prst="rect">
            <a:avLst/>
          </a:prstGeom>
        </p:spPr>
      </p:pic>
      <p:pic>
        <p:nvPicPr>
          <p:cNvPr id="17" name="Graphic 16">
            <a:extLst>
              <a:ext uri="{FF2B5EF4-FFF2-40B4-BE49-F238E27FC236}">
                <a16:creationId xmlns:a16="http://schemas.microsoft.com/office/drawing/2014/main" id="{37FEED8C-6596-964B-A7D0-08A048F0E87A}"/>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058385" y="4938145"/>
            <a:ext cx="563328" cy="505551"/>
          </a:xfrm>
          <a:prstGeom prst="rect">
            <a:avLst/>
          </a:prstGeom>
        </p:spPr>
      </p:pic>
    </p:spTree>
    <p:extLst>
      <p:ext uri="{BB962C8B-B14F-4D97-AF65-F5344CB8AC3E}">
        <p14:creationId xmlns:p14="http://schemas.microsoft.com/office/powerpoint/2010/main" val="29698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
        <p:nvSpPr>
          <p:cNvPr id="2" name="Slide Number Placeholder 10">
            <a:extLst>
              <a:ext uri="{FF2B5EF4-FFF2-40B4-BE49-F238E27FC236}">
                <a16:creationId xmlns:a16="http://schemas.microsoft.com/office/drawing/2014/main" id="{ECB9B07C-6600-1502-B7E9-0B3260CE44D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1255605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pic>
        <p:nvPicPr>
          <p:cNvPr id="7" name="Graphic 6">
            <a:extLst>
              <a:ext uri="{FF2B5EF4-FFF2-40B4-BE49-F238E27FC236}">
                <a16:creationId xmlns:a16="http://schemas.microsoft.com/office/drawing/2014/main" id="{2662E12B-9F13-7543-9D9B-065DEA60AB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321" y="419296"/>
            <a:ext cx="431800" cy="495300"/>
          </a:xfrm>
          <a:prstGeom prst="rect">
            <a:avLst/>
          </a:prstGeom>
        </p:spPr>
      </p:pic>
      <p:pic>
        <p:nvPicPr>
          <p:cNvPr id="14" name="Graphic 13">
            <a:extLst>
              <a:ext uri="{FF2B5EF4-FFF2-40B4-BE49-F238E27FC236}">
                <a16:creationId xmlns:a16="http://schemas.microsoft.com/office/drawing/2014/main" id="{050A0F93-0C85-294C-815D-3E5AC4CEA2E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2758" y="419296"/>
            <a:ext cx="393700" cy="495300"/>
          </a:xfrm>
          <a:prstGeom prst="rect">
            <a:avLst/>
          </a:prstGeom>
        </p:spPr>
      </p:pic>
      <p:pic>
        <p:nvPicPr>
          <p:cNvPr id="18" name="Graphic 17">
            <a:extLst>
              <a:ext uri="{FF2B5EF4-FFF2-40B4-BE49-F238E27FC236}">
                <a16:creationId xmlns:a16="http://schemas.microsoft.com/office/drawing/2014/main" id="{A83A9C66-275B-CC42-B93B-E7977378664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2548" y="419297"/>
            <a:ext cx="510777" cy="495299"/>
          </a:xfrm>
          <a:prstGeom prst="rect">
            <a:avLst/>
          </a:prstGeom>
        </p:spPr>
      </p:pic>
    </p:spTree>
    <p:extLst>
      <p:ext uri="{BB962C8B-B14F-4D97-AF65-F5344CB8AC3E}">
        <p14:creationId xmlns:p14="http://schemas.microsoft.com/office/powerpoint/2010/main" val="4085409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343" name="Group 342">
            <a:extLst>
              <a:ext uri="{FF2B5EF4-FFF2-40B4-BE49-F238E27FC236}">
                <a16:creationId xmlns:a16="http://schemas.microsoft.com/office/drawing/2014/main" id="{C6CEDCB2-06D0-3441-8D21-ED37E80D58AB}"/>
              </a:ext>
            </a:extLst>
          </p:cNvPr>
          <p:cNvGrpSpPr/>
          <p:nvPr/>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7" name="Group 6">
            <a:extLst>
              <a:ext uri="{FF2B5EF4-FFF2-40B4-BE49-F238E27FC236}">
                <a16:creationId xmlns:a16="http://schemas.microsoft.com/office/drawing/2014/main" id="{7947D6B8-7FE8-674C-A005-ECC9C96BF38D}"/>
              </a:ext>
            </a:extLst>
          </p:cNvPr>
          <p:cNvGrpSpPr/>
          <p:nvPr/>
        </p:nvGrpSpPr>
        <p:grpSpPr>
          <a:xfrm>
            <a:off x="9558004" y="547973"/>
            <a:ext cx="710291" cy="710292"/>
            <a:chOff x="9558004" y="547973"/>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955800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9688518" y="658644"/>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grpSp>
        <p:nvGrpSpPr>
          <p:cNvPr id="150" name="Ryhmä 149">
            <a:extLst>
              <a:ext uri="{FF2B5EF4-FFF2-40B4-BE49-F238E27FC236}">
                <a16:creationId xmlns:a16="http://schemas.microsoft.com/office/drawing/2014/main" id="{8DB3DA64-ACAB-9143-8567-E3B6823CB0FA}"/>
              </a:ext>
            </a:extLst>
          </p:cNvPr>
          <p:cNvGrpSpPr/>
          <p:nvPr/>
        </p:nvGrpSpPr>
        <p:grpSpPr>
          <a:xfrm>
            <a:off x="772211" y="2429929"/>
            <a:ext cx="710291" cy="710292"/>
            <a:chOff x="772211" y="2429929"/>
            <a:chExt cx="710291" cy="710292"/>
          </a:xfrm>
        </p:grpSpPr>
        <p:grpSp>
          <p:nvGrpSpPr>
            <p:cNvPr id="151" name="Group 360">
              <a:extLst>
                <a:ext uri="{FF2B5EF4-FFF2-40B4-BE49-F238E27FC236}">
                  <a16:creationId xmlns:a16="http://schemas.microsoft.com/office/drawing/2014/main" id="{4DB7E012-4E24-3244-B07D-6E2A103DC121}"/>
                </a:ext>
              </a:extLst>
            </p:cNvPr>
            <p:cNvGrpSpPr/>
            <p:nvPr userDrawn="1"/>
          </p:nvGrpSpPr>
          <p:grpSpPr>
            <a:xfrm>
              <a:off x="772211" y="2429929"/>
              <a:ext cx="710291" cy="710292"/>
              <a:chOff x="377339" y="3530203"/>
              <a:chExt cx="710291" cy="710292"/>
            </a:xfrm>
          </p:grpSpPr>
          <p:sp>
            <p:nvSpPr>
              <p:cNvPr id="153" name="Rectangle 361">
                <a:extLst>
                  <a:ext uri="{FF2B5EF4-FFF2-40B4-BE49-F238E27FC236}">
                    <a16:creationId xmlns:a16="http://schemas.microsoft.com/office/drawing/2014/main" id="{5FA1AC46-DF59-B249-A99D-DDF5B5A11FB0}"/>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4" name="Freeform 7">
                <a:extLst>
                  <a:ext uri="{FF2B5EF4-FFF2-40B4-BE49-F238E27FC236}">
                    <a16:creationId xmlns:a16="http://schemas.microsoft.com/office/drawing/2014/main" id="{1FEF6518-3845-A744-8739-5A70F1FC37C7}"/>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2" name="Puolivapaa piirto 151">
              <a:extLst>
                <a:ext uri="{FF2B5EF4-FFF2-40B4-BE49-F238E27FC236}">
                  <a16:creationId xmlns:a16="http://schemas.microsoft.com/office/drawing/2014/main" id="{CE544168-5569-DB48-BF83-93C7E3E6CE8C}"/>
                </a:ext>
              </a:extLst>
            </p:cNvPr>
            <p:cNvSpPr/>
            <p:nvPr userDrawn="1"/>
          </p:nvSpPr>
          <p:spPr>
            <a:xfrm>
              <a:off x="1033620" y="2767913"/>
              <a:ext cx="187471" cy="116019"/>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55" name="Ryhmä 154">
            <a:extLst>
              <a:ext uri="{FF2B5EF4-FFF2-40B4-BE49-F238E27FC236}">
                <a16:creationId xmlns:a16="http://schemas.microsoft.com/office/drawing/2014/main" id="{9CA33880-873E-A44F-A1C9-EF407DA051F2}"/>
              </a:ext>
            </a:extLst>
          </p:cNvPr>
          <p:cNvGrpSpPr/>
          <p:nvPr/>
        </p:nvGrpSpPr>
        <p:grpSpPr>
          <a:xfrm>
            <a:off x="772211" y="1469446"/>
            <a:ext cx="710291" cy="710292"/>
            <a:chOff x="772211" y="1469446"/>
            <a:chExt cx="710291" cy="710292"/>
          </a:xfrm>
        </p:grpSpPr>
        <p:grpSp>
          <p:nvGrpSpPr>
            <p:cNvPr id="156" name="Group 363">
              <a:extLst>
                <a:ext uri="{FF2B5EF4-FFF2-40B4-BE49-F238E27FC236}">
                  <a16:creationId xmlns:a16="http://schemas.microsoft.com/office/drawing/2014/main" id="{7CF98C27-C392-6044-B08B-9F7FC6561E4C}"/>
                </a:ext>
              </a:extLst>
            </p:cNvPr>
            <p:cNvGrpSpPr/>
            <p:nvPr userDrawn="1"/>
          </p:nvGrpSpPr>
          <p:grpSpPr>
            <a:xfrm>
              <a:off x="772211" y="1469446"/>
              <a:ext cx="710291" cy="710292"/>
              <a:chOff x="1477036" y="3530203"/>
              <a:chExt cx="710291" cy="710292"/>
            </a:xfrm>
          </p:grpSpPr>
          <p:sp>
            <p:nvSpPr>
              <p:cNvPr id="158" name="Rectangle 364">
                <a:extLst>
                  <a:ext uri="{FF2B5EF4-FFF2-40B4-BE49-F238E27FC236}">
                    <a16:creationId xmlns:a16="http://schemas.microsoft.com/office/drawing/2014/main" id="{B5411B56-BEDB-A04F-BF4D-E2DB8C7000FC}"/>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9" name="Freeform 8">
                <a:extLst>
                  <a:ext uri="{FF2B5EF4-FFF2-40B4-BE49-F238E27FC236}">
                    <a16:creationId xmlns:a16="http://schemas.microsoft.com/office/drawing/2014/main" id="{0423BF8B-4582-144C-BE14-4B7147898BF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7" name="Puolivapaa piirto 156">
              <a:extLst>
                <a:ext uri="{FF2B5EF4-FFF2-40B4-BE49-F238E27FC236}">
                  <a16:creationId xmlns:a16="http://schemas.microsoft.com/office/drawing/2014/main" id="{DDF1308C-E491-5749-9CF5-ACC6442C735D}"/>
                </a:ext>
              </a:extLst>
            </p:cNvPr>
            <p:cNvSpPr/>
            <p:nvPr userDrawn="1"/>
          </p:nvSpPr>
          <p:spPr>
            <a:xfrm>
              <a:off x="1033620" y="1785980"/>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4" name="Ryhmä 3">
            <a:extLst>
              <a:ext uri="{FF2B5EF4-FFF2-40B4-BE49-F238E27FC236}">
                <a16:creationId xmlns:a16="http://schemas.microsoft.com/office/drawing/2014/main" id="{62BE8779-9865-9245-8A32-44866A6215CF}"/>
              </a:ext>
            </a:extLst>
          </p:cNvPr>
          <p:cNvGrpSpPr/>
          <p:nvPr/>
        </p:nvGrpSpPr>
        <p:grpSpPr>
          <a:xfrm>
            <a:off x="772211" y="547973"/>
            <a:ext cx="710291" cy="710292"/>
            <a:chOff x="772211" y="547973"/>
            <a:chExt cx="710291" cy="710292"/>
          </a:xfrm>
        </p:grpSpPr>
        <p:grpSp>
          <p:nvGrpSpPr>
            <p:cNvPr id="161" name="Group 342">
              <a:extLst>
                <a:ext uri="{FF2B5EF4-FFF2-40B4-BE49-F238E27FC236}">
                  <a16:creationId xmlns:a16="http://schemas.microsoft.com/office/drawing/2014/main" id="{224DC711-FC13-BD4E-BC8C-84A00ABD38D2}"/>
                </a:ext>
              </a:extLst>
            </p:cNvPr>
            <p:cNvGrpSpPr/>
            <p:nvPr userDrawn="1"/>
          </p:nvGrpSpPr>
          <p:grpSpPr>
            <a:xfrm>
              <a:off x="772211" y="547973"/>
              <a:ext cx="710291" cy="710292"/>
              <a:chOff x="1475612" y="2498626"/>
              <a:chExt cx="710291" cy="710292"/>
            </a:xfrm>
          </p:grpSpPr>
          <p:sp>
            <p:nvSpPr>
              <p:cNvPr id="163" name="Rectangle 343">
                <a:extLst>
                  <a:ext uri="{FF2B5EF4-FFF2-40B4-BE49-F238E27FC236}">
                    <a16:creationId xmlns:a16="http://schemas.microsoft.com/office/drawing/2014/main" id="{746ED2BF-B655-0447-A73E-56A8011B804B}"/>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4" name="Freeform 1">
                <a:extLst>
                  <a:ext uri="{FF2B5EF4-FFF2-40B4-BE49-F238E27FC236}">
                    <a16:creationId xmlns:a16="http://schemas.microsoft.com/office/drawing/2014/main" id="{016F177C-40A8-5141-8CB4-9318C5D75704}"/>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sp>
          <p:nvSpPr>
            <p:cNvPr id="162" name="Puolivapaa piirto 161">
              <a:extLst>
                <a:ext uri="{FF2B5EF4-FFF2-40B4-BE49-F238E27FC236}">
                  <a16:creationId xmlns:a16="http://schemas.microsoft.com/office/drawing/2014/main" id="{861C0BCA-6204-8A4A-8E21-508D4FBD6D20}"/>
                </a:ext>
              </a:extLst>
            </p:cNvPr>
            <p:cNvSpPr/>
            <p:nvPr userDrawn="1"/>
          </p:nvSpPr>
          <p:spPr>
            <a:xfrm>
              <a:off x="1014570" y="927967"/>
              <a:ext cx="227444" cy="11089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202679"/>
                <a:gd name="connsiteY0" fmla="*/ 21415 h 124453"/>
                <a:gd name="connsiteX1" fmla="*/ 112729 w 202679"/>
                <a:gd name="connsiteY1" fmla="*/ 0 h 124453"/>
                <a:gd name="connsiteX2" fmla="*/ 202679 w 202679"/>
                <a:gd name="connsiteY2" fmla="*/ 28805 h 124453"/>
                <a:gd name="connsiteX3" fmla="*/ 202679 w 202679"/>
                <a:gd name="connsiteY3" fmla="*/ 28805 h 124453"/>
                <a:gd name="connsiteX4" fmla="*/ 202679 w 202679"/>
                <a:gd name="connsiteY4" fmla="*/ 74716 h 124453"/>
                <a:gd name="connsiteX5" fmla="*/ 164419 w 202679"/>
                <a:gd name="connsiteY5" fmla="*/ 105323 h 124453"/>
                <a:gd name="connsiteX6" fmla="*/ 126160 w 202679"/>
                <a:gd name="connsiteY6" fmla="*/ 120627 h 124453"/>
                <a:gd name="connsiteX7" fmla="*/ 87901 w 202679"/>
                <a:gd name="connsiteY7" fmla="*/ 124453 h 124453"/>
                <a:gd name="connsiteX8" fmla="*/ 45815 w 202679"/>
                <a:gd name="connsiteY8" fmla="*/ 105323 h 124453"/>
                <a:gd name="connsiteX9" fmla="*/ 15208 w 202679"/>
                <a:gd name="connsiteY9" fmla="*/ 82368 h 124453"/>
                <a:gd name="connsiteX10" fmla="*/ 0 w 202679"/>
                <a:gd name="connsiteY10" fmla="*/ 21415 h 124453"/>
                <a:gd name="connsiteX0" fmla="*/ 0 w 217887"/>
                <a:gd name="connsiteY0" fmla="*/ 21415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21415 h 124453"/>
                <a:gd name="connsiteX0" fmla="*/ 0 w 217887"/>
                <a:gd name="connsiteY0" fmla="*/ 39232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39232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87" h="124453">
                  <a:moveTo>
                    <a:pt x="0" y="39232"/>
                  </a:moveTo>
                  <a:lnTo>
                    <a:pt x="112729" y="0"/>
                  </a:lnTo>
                  <a:lnTo>
                    <a:pt x="202679" y="28805"/>
                  </a:lnTo>
                  <a:lnTo>
                    <a:pt x="217887" y="35932"/>
                  </a:lnTo>
                  <a:lnTo>
                    <a:pt x="202679" y="74716"/>
                  </a:lnTo>
                  <a:lnTo>
                    <a:pt x="164419" y="105323"/>
                  </a:lnTo>
                  <a:lnTo>
                    <a:pt x="126160" y="120627"/>
                  </a:lnTo>
                  <a:lnTo>
                    <a:pt x="87901" y="124453"/>
                  </a:lnTo>
                  <a:lnTo>
                    <a:pt x="45815" y="105323"/>
                  </a:lnTo>
                  <a:lnTo>
                    <a:pt x="15208" y="82368"/>
                  </a:lnTo>
                  <a:lnTo>
                    <a:pt x="0" y="39232"/>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65" name="Ryhmä 164">
            <a:extLst>
              <a:ext uri="{FF2B5EF4-FFF2-40B4-BE49-F238E27FC236}">
                <a16:creationId xmlns:a16="http://schemas.microsoft.com/office/drawing/2014/main" id="{692D868D-F7DC-6347-9719-D397734F4C7A}"/>
              </a:ext>
            </a:extLst>
          </p:cNvPr>
          <p:cNvGrpSpPr/>
          <p:nvPr/>
        </p:nvGrpSpPr>
        <p:grpSpPr>
          <a:xfrm>
            <a:off x="772211" y="3416354"/>
            <a:ext cx="710291" cy="710292"/>
            <a:chOff x="772211" y="3416354"/>
            <a:chExt cx="710291" cy="710292"/>
          </a:xfrm>
        </p:grpSpPr>
        <p:grpSp>
          <p:nvGrpSpPr>
            <p:cNvPr id="166" name="Group 420">
              <a:extLst>
                <a:ext uri="{FF2B5EF4-FFF2-40B4-BE49-F238E27FC236}">
                  <a16:creationId xmlns:a16="http://schemas.microsoft.com/office/drawing/2014/main" id="{2750914F-1320-084C-83A2-92785FCDD992}"/>
                </a:ext>
              </a:extLst>
            </p:cNvPr>
            <p:cNvGrpSpPr/>
            <p:nvPr userDrawn="1"/>
          </p:nvGrpSpPr>
          <p:grpSpPr>
            <a:xfrm>
              <a:off x="772211" y="3416354"/>
              <a:ext cx="710291" cy="710292"/>
              <a:chOff x="3683886" y="4528578"/>
              <a:chExt cx="710291" cy="710292"/>
            </a:xfrm>
          </p:grpSpPr>
          <p:sp>
            <p:nvSpPr>
              <p:cNvPr id="169" name="Rectangle 421">
                <a:extLst>
                  <a:ext uri="{FF2B5EF4-FFF2-40B4-BE49-F238E27FC236}">
                    <a16:creationId xmlns:a16="http://schemas.microsoft.com/office/drawing/2014/main" id="{64E24F7A-4DE8-1141-A720-49A06F64DA51}"/>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0" name="Freeform 422">
                <a:extLst>
                  <a:ext uri="{FF2B5EF4-FFF2-40B4-BE49-F238E27FC236}">
                    <a16:creationId xmlns:a16="http://schemas.microsoft.com/office/drawing/2014/main" id="{384B1C03-78B4-484B-94C4-C933DD9A3EF3}"/>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sp>
          <p:nvSpPr>
            <p:cNvPr id="167" name="Puolivapaa piirto 166">
              <a:extLst>
                <a:ext uri="{FF2B5EF4-FFF2-40B4-BE49-F238E27FC236}">
                  <a16:creationId xmlns:a16="http://schemas.microsoft.com/office/drawing/2014/main" id="{9A62ECA8-C06C-004E-A976-64915AAF0945}"/>
                </a:ext>
              </a:extLst>
            </p:cNvPr>
            <p:cNvSpPr/>
            <p:nvPr userDrawn="1"/>
          </p:nvSpPr>
          <p:spPr>
            <a:xfrm>
              <a:off x="965200" y="357505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8" name="Puolivapaa piirto 167">
              <a:extLst>
                <a:ext uri="{FF2B5EF4-FFF2-40B4-BE49-F238E27FC236}">
                  <a16:creationId xmlns:a16="http://schemas.microsoft.com/office/drawing/2014/main" id="{B72436FF-AA86-9947-AE8E-7FCB800DD473}"/>
                </a:ext>
              </a:extLst>
            </p:cNvPr>
            <p:cNvSpPr/>
            <p:nvPr userDrawn="1"/>
          </p:nvSpPr>
          <p:spPr>
            <a:xfrm>
              <a:off x="1219084" y="3579211"/>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71" name="Ryhmä 170">
            <a:extLst>
              <a:ext uri="{FF2B5EF4-FFF2-40B4-BE49-F238E27FC236}">
                <a16:creationId xmlns:a16="http://schemas.microsoft.com/office/drawing/2014/main" id="{DD01E272-8AB1-4945-A67B-EE86886ACECF}"/>
              </a:ext>
            </a:extLst>
          </p:cNvPr>
          <p:cNvGrpSpPr/>
          <p:nvPr/>
        </p:nvGrpSpPr>
        <p:grpSpPr>
          <a:xfrm>
            <a:off x="752722" y="4454581"/>
            <a:ext cx="710291" cy="710292"/>
            <a:chOff x="752722" y="4454581"/>
            <a:chExt cx="710291" cy="710292"/>
          </a:xfrm>
        </p:grpSpPr>
        <p:grpSp>
          <p:nvGrpSpPr>
            <p:cNvPr id="172" name="Group 459">
              <a:extLst>
                <a:ext uri="{FF2B5EF4-FFF2-40B4-BE49-F238E27FC236}">
                  <a16:creationId xmlns:a16="http://schemas.microsoft.com/office/drawing/2014/main" id="{77868D9C-2C44-0543-A087-D46491A317A5}"/>
                </a:ext>
              </a:extLst>
            </p:cNvPr>
            <p:cNvGrpSpPr/>
            <p:nvPr userDrawn="1"/>
          </p:nvGrpSpPr>
          <p:grpSpPr>
            <a:xfrm>
              <a:off x="752722" y="4454581"/>
              <a:ext cx="710291" cy="710292"/>
              <a:chOff x="6982974" y="4528578"/>
              <a:chExt cx="710291" cy="710292"/>
            </a:xfrm>
          </p:grpSpPr>
          <p:sp>
            <p:nvSpPr>
              <p:cNvPr id="175" name="Rectangle 460">
                <a:extLst>
                  <a:ext uri="{FF2B5EF4-FFF2-40B4-BE49-F238E27FC236}">
                    <a16:creationId xmlns:a16="http://schemas.microsoft.com/office/drawing/2014/main" id="{470539E3-1379-4340-A736-C2A7E740023E}"/>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6" name="Freeform 23">
                <a:extLst>
                  <a:ext uri="{FF2B5EF4-FFF2-40B4-BE49-F238E27FC236}">
                    <a16:creationId xmlns:a16="http://schemas.microsoft.com/office/drawing/2014/main" id="{98D0A51F-EE97-D447-AFF6-49EC0224F634}"/>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bg1"/>
              </a:solidFill>
              <a:ln>
                <a:noFill/>
              </a:ln>
              <a:effectLst/>
            </p:spPr>
            <p:txBody>
              <a:bodyPr wrap="none" anchor="ctr"/>
              <a:lstStyle/>
              <a:p>
                <a:endParaRPr lang="en-US" dirty="0"/>
              </a:p>
            </p:txBody>
          </p:sp>
        </p:grpSp>
        <p:sp>
          <p:nvSpPr>
            <p:cNvPr id="173" name="Puolivapaa piirto 172">
              <a:extLst>
                <a:ext uri="{FF2B5EF4-FFF2-40B4-BE49-F238E27FC236}">
                  <a16:creationId xmlns:a16="http://schemas.microsoft.com/office/drawing/2014/main" id="{83AA1ED4-D941-594F-A66C-0B7FA4D34B0C}"/>
                </a:ext>
              </a:extLst>
            </p:cNvPr>
            <p:cNvSpPr/>
            <p:nvPr userDrawn="1"/>
          </p:nvSpPr>
          <p:spPr>
            <a:xfrm>
              <a:off x="944720"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4" name="Puolivapaa piirto 173">
              <a:extLst>
                <a:ext uri="{FF2B5EF4-FFF2-40B4-BE49-F238E27FC236}">
                  <a16:creationId xmlns:a16="http://schemas.microsoft.com/office/drawing/2014/main" id="{694DF905-F438-8741-9152-37729770DFFC}"/>
                </a:ext>
              </a:extLst>
            </p:cNvPr>
            <p:cNvSpPr/>
            <p:nvPr userDrawn="1"/>
          </p:nvSpPr>
          <p:spPr>
            <a:xfrm>
              <a:off x="1184389"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 name="Ryhmä 1">
            <a:extLst>
              <a:ext uri="{FF2B5EF4-FFF2-40B4-BE49-F238E27FC236}">
                <a16:creationId xmlns:a16="http://schemas.microsoft.com/office/drawing/2014/main" id="{B0975BC8-BD34-864A-8CF8-EB058A044D3B}"/>
              </a:ext>
            </a:extLst>
          </p:cNvPr>
          <p:cNvGrpSpPr/>
          <p:nvPr/>
        </p:nvGrpSpPr>
        <p:grpSpPr>
          <a:xfrm>
            <a:off x="757172" y="5391674"/>
            <a:ext cx="710291" cy="710292"/>
            <a:chOff x="757172" y="5391674"/>
            <a:chExt cx="710291" cy="710292"/>
          </a:xfrm>
        </p:grpSpPr>
        <p:grpSp>
          <p:nvGrpSpPr>
            <p:cNvPr id="178" name="Ryhmä 177">
              <a:extLst>
                <a:ext uri="{FF2B5EF4-FFF2-40B4-BE49-F238E27FC236}">
                  <a16:creationId xmlns:a16="http://schemas.microsoft.com/office/drawing/2014/main" id="{87EB4EC7-8285-8841-95F6-A43AF4DBD001}"/>
                </a:ext>
              </a:extLst>
            </p:cNvPr>
            <p:cNvGrpSpPr/>
            <p:nvPr userDrawn="1"/>
          </p:nvGrpSpPr>
          <p:grpSpPr>
            <a:xfrm>
              <a:off x="757172" y="5391674"/>
              <a:ext cx="710291" cy="710292"/>
              <a:chOff x="1883812" y="4454581"/>
              <a:chExt cx="710291" cy="710292"/>
            </a:xfrm>
          </p:grpSpPr>
          <p:sp>
            <p:nvSpPr>
              <p:cNvPr id="182" name="Rectangle 424">
                <a:extLst>
                  <a:ext uri="{FF2B5EF4-FFF2-40B4-BE49-F238E27FC236}">
                    <a16:creationId xmlns:a16="http://schemas.microsoft.com/office/drawing/2014/main" id="{C3ADFFB6-A522-3848-8F79-7ECA933E75F1}"/>
                  </a:ext>
                </a:extLst>
              </p:cNvPr>
              <p:cNvSpPr/>
              <p:nvPr/>
            </p:nvSpPr>
            <p:spPr>
              <a:xfrm>
                <a:off x="1883812" y="445458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83" name="Freeform 425">
                <a:extLst>
                  <a:ext uri="{FF2B5EF4-FFF2-40B4-BE49-F238E27FC236}">
                    <a16:creationId xmlns:a16="http://schemas.microsoft.com/office/drawing/2014/main" id="{EDCC78CE-2DB8-7F4C-A28C-AB409C6269CF}"/>
                  </a:ext>
                </a:extLst>
              </p:cNvPr>
              <p:cNvSpPr>
                <a:spLocks noChangeArrowheads="1"/>
              </p:cNvSpPr>
              <p:nvPr/>
            </p:nvSpPr>
            <p:spPr bwMode="auto">
              <a:xfrm>
                <a:off x="2015120" y="4565252"/>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sp>
          <p:nvSpPr>
            <p:cNvPr id="179" name="Puolivapaa piirto 178">
              <a:extLst>
                <a:ext uri="{FF2B5EF4-FFF2-40B4-BE49-F238E27FC236}">
                  <a16:creationId xmlns:a16="http://schemas.microsoft.com/office/drawing/2014/main" id="{6DA84322-D1D3-CD45-88DC-19464A201BE7}"/>
                </a:ext>
              </a:extLst>
            </p:cNvPr>
            <p:cNvSpPr/>
            <p:nvPr userDrawn="1"/>
          </p:nvSpPr>
          <p:spPr>
            <a:xfrm>
              <a:off x="1076555" y="556349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0" name="Puolivapaa piirto 179">
              <a:extLst>
                <a:ext uri="{FF2B5EF4-FFF2-40B4-BE49-F238E27FC236}">
                  <a16:creationId xmlns:a16="http://schemas.microsoft.com/office/drawing/2014/main" id="{50B19914-F789-F149-876B-8467CEE2367C}"/>
                </a:ext>
              </a:extLst>
            </p:cNvPr>
            <p:cNvSpPr/>
            <p:nvPr userDrawn="1"/>
          </p:nvSpPr>
          <p:spPr>
            <a:xfrm>
              <a:off x="1224867" y="5594350"/>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chemeClr val="bg1"/>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1" name="Puolivapaa piirto 180">
              <a:extLst>
                <a:ext uri="{FF2B5EF4-FFF2-40B4-BE49-F238E27FC236}">
                  <a16:creationId xmlns:a16="http://schemas.microsoft.com/office/drawing/2014/main" id="{3319A978-1CC1-7342-8C9E-AB627680F791}"/>
                </a:ext>
              </a:extLst>
            </p:cNvPr>
            <p:cNvSpPr/>
            <p:nvPr userDrawn="1"/>
          </p:nvSpPr>
          <p:spPr>
            <a:xfrm>
              <a:off x="927100" y="5603875"/>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1" name="Group 10">
            <a:extLst>
              <a:ext uri="{FF2B5EF4-FFF2-40B4-BE49-F238E27FC236}">
                <a16:creationId xmlns:a16="http://schemas.microsoft.com/office/drawing/2014/main" id="{728E35A9-2C12-9B45-A524-3EF80CBAA9FD}"/>
              </a:ext>
            </a:extLst>
          </p:cNvPr>
          <p:cNvGrpSpPr/>
          <p:nvPr/>
        </p:nvGrpSpPr>
        <p:grpSpPr>
          <a:xfrm>
            <a:off x="10658184" y="547973"/>
            <a:ext cx="710291" cy="710292"/>
            <a:chOff x="10658184" y="547973"/>
            <a:chExt cx="710291" cy="710292"/>
          </a:xfrm>
        </p:grpSpPr>
        <p:sp>
          <p:nvSpPr>
            <p:cNvPr id="190" name="Rectangle 189">
              <a:extLst>
                <a:ext uri="{FF2B5EF4-FFF2-40B4-BE49-F238E27FC236}">
                  <a16:creationId xmlns:a16="http://schemas.microsoft.com/office/drawing/2014/main" id="{AFDD3803-D9B1-3447-9B8A-05C1F0D0AA0F}"/>
                </a:ext>
              </a:extLst>
            </p:cNvPr>
            <p:cNvSpPr/>
            <p:nvPr userDrawn="1"/>
          </p:nvSpPr>
          <p:spPr>
            <a:xfrm>
              <a:off x="1065818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4" name="Graphic 183">
              <a:extLst>
                <a:ext uri="{FF2B5EF4-FFF2-40B4-BE49-F238E27FC236}">
                  <a16:creationId xmlns:a16="http://schemas.microsoft.com/office/drawing/2014/main" id="{5B5E85E8-0628-C34E-BD65-AA9D46DC4FE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4586" y="620226"/>
              <a:ext cx="337487" cy="565787"/>
            </a:xfrm>
            <a:prstGeom prst="rect">
              <a:avLst/>
            </a:prstGeom>
          </p:spPr>
        </p:pic>
      </p:grpSp>
      <p:grpSp>
        <p:nvGrpSpPr>
          <p:cNvPr id="10" name="Group 9">
            <a:extLst>
              <a:ext uri="{FF2B5EF4-FFF2-40B4-BE49-F238E27FC236}">
                <a16:creationId xmlns:a16="http://schemas.microsoft.com/office/drawing/2014/main" id="{A288612D-50CD-0543-84FB-FB4FA796BA83}"/>
              </a:ext>
            </a:extLst>
          </p:cNvPr>
          <p:cNvGrpSpPr/>
          <p:nvPr/>
        </p:nvGrpSpPr>
        <p:grpSpPr>
          <a:xfrm>
            <a:off x="10647811" y="1446339"/>
            <a:ext cx="710291" cy="710292"/>
            <a:chOff x="10647811" y="1446339"/>
            <a:chExt cx="710291" cy="710292"/>
          </a:xfrm>
        </p:grpSpPr>
        <p:sp>
          <p:nvSpPr>
            <p:cNvPr id="191" name="Rectangle 190">
              <a:extLst>
                <a:ext uri="{FF2B5EF4-FFF2-40B4-BE49-F238E27FC236}">
                  <a16:creationId xmlns:a16="http://schemas.microsoft.com/office/drawing/2014/main" id="{E1B6490D-D7C3-6445-9716-78B1845D7BC8}"/>
                </a:ext>
              </a:extLst>
            </p:cNvPr>
            <p:cNvSpPr/>
            <p:nvPr userDrawn="1"/>
          </p:nvSpPr>
          <p:spPr>
            <a:xfrm>
              <a:off x="10647811" y="1446339"/>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5" name="Graphic 184">
              <a:extLst>
                <a:ext uri="{FF2B5EF4-FFF2-40B4-BE49-F238E27FC236}">
                  <a16:creationId xmlns:a16="http://schemas.microsoft.com/office/drawing/2014/main" id="{BA231550-3DC5-5441-89A2-3821D818E0A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0166" y="1501860"/>
              <a:ext cx="585580" cy="599251"/>
            </a:xfrm>
            <a:prstGeom prst="rect">
              <a:avLst/>
            </a:prstGeom>
          </p:spPr>
        </p:pic>
      </p:grpSp>
      <p:grpSp>
        <p:nvGrpSpPr>
          <p:cNvPr id="9" name="Group 8">
            <a:extLst>
              <a:ext uri="{FF2B5EF4-FFF2-40B4-BE49-F238E27FC236}">
                <a16:creationId xmlns:a16="http://schemas.microsoft.com/office/drawing/2014/main" id="{45ACAE91-93A9-5E46-838D-618C8302920D}"/>
              </a:ext>
            </a:extLst>
          </p:cNvPr>
          <p:cNvGrpSpPr/>
          <p:nvPr/>
        </p:nvGrpSpPr>
        <p:grpSpPr>
          <a:xfrm>
            <a:off x="10637749" y="2426254"/>
            <a:ext cx="710291" cy="710292"/>
            <a:chOff x="10637749" y="2426254"/>
            <a:chExt cx="710291" cy="710292"/>
          </a:xfrm>
        </p:grpSpPr>
        <p:sp>
          <p:nvSpPr>
            <p:cNvPr id="192" name="Rectangle 191">
              <a:extLst>
                <a:ext uri="{FF2B5EF4-FFF2-40B4-BE49-F238E27FC236}">
                  <a16:creationId xmlns:a16="http://schemas.microsoft.com/office/drawing/2014/main" id="{80AF1173-CC9A-0446-A011-A43D84562750}"/>
                </a:ext>
              </a:extLst>
            </p:cNvPr>
            <p:cNvSpPr/>
            <p:nvPr userDrawn="1"/>
          </p:nvSpPr>
          <p:spPr>
            <a:xfrm>
              <a:off x="10637749" y="242625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6" name="Graphic 185">
              <a:extLst>
                <a:ext uri="{FF2B5EF4-FFF2-40B4-BE49-F238E27FC236}">
                  <a16:creationId xmlns:a16="http://schemas.microsoft.com/office/drawing/2014/main" id="{D502430F-70A5-0646-A068-CD6AEB21B42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27083" y="2500821"/>
              <a:ext cx="531623" cy="561158"/>
            </a:xfrm>
            <a:prstGeom prst="rect">
              <a:avLst/>
            </a:prstGeom>
          </p:spPr>
        </p:pic>
      </p:grpSp>
      <p:grpSp>
        <p:nvGrpSpPr>
          <p:cNvPr id="12" name="Group 11">
            <a:extLst>
              <a:ext uri="{FF2B5EF4-FFF2-40B4-BE49-F238E27FC236}">
                <a16:creationId xmlns:a16="http://schemas.microsoft.com/office/drawing/2014/main" id="{AB33B005-4A37-BB4F-A899-F678A77E2275}"/>
              </a:ext>
            </a:extLst>
          </p:cNvPr>
          <p:cNvGrpSpPr/>
          <p:nvPr/>
        </p:nvGrpSpPr>
        <p:grpSpPr>
          <a:xfrm>
            <a:off x="10641157" y="3456206"/>
            <a:ext cx="710291" cy="710292"/>
            <a:chOff x="10641157" y="3456206"/>
            <a:chExt cx="710291" cy="710292"/>
          </a:xfrm>
        </p:grpSpPr>
        <p:sp>
          <p:nvSpPr>
            <p:cNvPr id="193" name="Rectangle 192">
              <a:extLst>
                <a:ext uri="{FF2B5EF4-FFF2-40B4-BE49-F238E27FC236}">
                  <a16:creationId xmlns:a16="http://schemas.microsoft.com/office/drawing/2014/main" id="{A5C74098-5F1B-7648-892A-9B7632F746E0}"/>
                </a:ext>
              </a:extLst>
            </p:cNvPr>
            <p:cNvSpPr/>
            <p:nvPr userDrawn="1"/>
          </p:nvSpPr>
          <p:spPr>
            <a:xfrm>
              <a:off x="10641157" y="345620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7" name="Graphic 186">
              <a:extLst>
                <a:ext uri="{FF2B5EF4-FFF2-40B4-BE49-F238E27FC236}">
                  <a16:creationId xmlns:a16="http://schemas.microsoft.com/office/drawing/2014/main" id="{746BDEED-0FA2-9F47-B5A4-B9C0CE8430DC}"/>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41516" y="3662022"/>
              <a:ext cx="509572" cy="386897"/>
            </a:xfrm>
            <a:prstGeom prst="rect">
              <a:avLst/>
            </a:prstGeom>
          </p:spPr>
        </p:pic>
      </p:grpSp>
      <p:grpSp>
        <p:nvGrpSpPr>
          <p:cNvPr id="13" name="Group 12">
            <a:extLst>
              <a:ext uri="{FF2B5EF4-FFF2-40B4-BE49-F238E27FC236}">
                <a16:creationId xmlns:a16="http://schemas.microsoft.com/office/drawing/2014/main" id="{31C8E92A-48D2-9A41-B8FB-42BB2807F02B}"/>
              </a:ext>
            </a:extLst>
          </p:cNvPr>
          <p:cNvGrpSpPr/>
          <p:nvPr/>
        </p:nvGrpSpPr>
        <p:grpSpPr>
          <a:xfrm>
            <a:off x="10641739" y="4453004"/>
            <a:ext cx="710291" cy="710292"/>
            <a:chOff x="10641739" y="4453004"/>
            <a:chExt cx="710291" cy="710292"/>
          </a:xfrm>
        </p:grpSpPr>
        <p:sp>
          <p:nvSpPr>
            <p:cNvPr id="194" name="Rectangle 193">
              <a:extLst>
                <a:ext uri="{FF2B5EF4-FFF2-40B4-BE49-F238E27FC236}">
                  <a16:creationId xmlns:a16="http://schemas.microsoft.com/office/drawing/2014/main" id="{A7C67308-263C-B749-AA81-B98E6643E0D7}"/>
                </a:ext>
              </a:extLst>
            </p:cNvPr>
            <p:cNvSpPr/>
            <p:nvPr userDrawn="1"/>
          </p:nvSpPr>
          <p:spPr>
            <a:xfrm>
              <a:off x="10641739" y="445300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8" name="Graphic 187">
              <a:extLst>
                <a:ext uri="{FF2B5EF4-FFF2-40B4-BE49-F238E27FC236}">
                  <a16:creationId xmlns:a16="http://schemas.microsoft.com/office/drawing/2014/main" id="{F2F23309-B84F-3640-ABE2-FCFEE693252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39294" y="4531480"/>
              <a:ext cx="515180" cy="553341"/>
            </a:xfrm>
            <a:prstGeom prst="rect">
              <a:avLst/>
            </a:prstGeom>
          </p:spPr>
        </p:pic>
      </p:grpSp>
      <p:grpSp>
        <p:nvGrpSpPr>
          <p:cNvPr id="14" name="Group 13">
            <a:extLst>
              <a:ext uri="{FF2B5EF4-FFF2-40B4-BE49-F238E27FC236}">
                <a16:creationId xmlns:a16="http://schemas.microsoft.com/office/drawing/2014/main" id="{A924C0D2-B25E-324D-A8FA-F68BF4E55F11}"/>
              </a:ext>
            </a:extLst>
          </p:cNvPr>
          <p:cNvGrpSpPr/>
          <p:nvPr/>
        </p:nvGrpSpPr>
        <p:grpSpPr>
          <a:xfrm>
            <a:off x="10633358" y="5432871"/>
            <a:ext cx="710291" cy="710292"/>
            <a:chOff x="10633358" y="5432871"/>
            <a:chExt cx="710291" cy="710292"/>
          </a:xfrm>
        </p:grpSpPr>
        <p:sp>
          <p:nvSpPr>
            <p:cNvPr id="195" name="Rectangle 194">
              <a:extLst>
                <a:ext uri="{FF2B5EF4-FFF2-40B4-BE49-F238E27FC236}">
                  <a16:creationId xmlns:a16="http://schemas.microsoft.com/office/drawing/2014/main" id="{7F050900-4729-9B40-9937-C2BB8B14B4CA}"/>
                </a:ext>
              </a:extLst>
            </p:cNvPr>
            <p:cNvSpPr/>
            <p:nvPr userDrawn="1"/>
          </p:nvSpPr>
          <p:spPr>
            <a:xfrm>
              <a:off x="10633358" y="543287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9" name="Graphic 188">
              <a:extLst>
                <a:ext uri="{FF2B5EF4-FFF2-40B4-BE49-F238E27FC236}">
                  <a16:creationId xmlns:a16="http://schemas.microsoft.com/office/drawing/2014/main" id="{357F9630-58B9-B94B-9088-3F0B0FC0B40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717750" y="5507236"/>
              <a:ext cx="541507" cy="561562"/>
            </a:xfrm>
            <a:prstGeom prst="rect">
              <a:avLst/>
            </a:prstGeom>
          </p:spPr>
        </p:pic>
      </p:grpSp>
    </p:spTree>
    <p:extLst>
      <p:ext uri="{BB962C8B-B14F-4D97-AF65-F5344CB8AC3E}">
        <p14:creationId xmlns:p14="http://schemas.microsoft.com/office/powerpoint/2010/main" val="592715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295" name="Group 294">
            <a:extLst>
              <a:ext uri="{FF2B5EF4-FFF2-40B4-BE49-F238E27FC236}">
                <a16:creationId xmlns:a16="http://schemas.microsoft.com/office/drawing/2014/main" id="{C447D92D-70C6-DB4C-A99A-B8BD25D26D3F}"/>
              </a:ext>
            </a:extLst>
          </p:cNvPr>
          <p:cNvGrpSpPr/>
          <p:nvPr/>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grpSp>
        <p:nvGrpSpPr>
          <p:cNvPr id="161" name="Group 324">
            <a:extLst>
              <a:ext uri="{FF2B5EF4-FFF2-40B4-BE49-F238E27FC236}">
                <a16:creationId xmlns:a16="http://schemas.microsoft.com/office/drawing/2014/main" id="{ABB4F1C3-E90C-F243-AA0F-E545862AA539}"/>
              </a:ext>
            </a:extLst>
          </p:cNvPr>
          <p:cNvGrpSpPr/>
          <p:nvPr/>
        </p:nvGrpSpPr>
        <p:grpSpPr>
          <a:xfrm>
            <a:off x="1814233" y="5058653"/>
            <a:ext cx="710291" cy="710292"/>
            <a:chOff x="384795" y="4528578"/>
            <a:chExt cx="710291" cy="710292"/>
          </a:xfrm>
        </p:grpSpPr>
        <p:sp>
          <p:nvSpPr>
            <p:cNvPr id="162" name="Rectangle 325">
              <a:extLst>
                <a:ext uri="{FF2B5EF4-FFF2-40B4-BE49-F238E27FC236}">
                  <a16:creationId xmlns:a16="http://schemas.microsoft.com/office/drawing/2014/main" id="{3136B1DD-4BE4-9B47-B1C0-5F73702FA81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3" name="Freeform 12">
              <a:extLst>
                <a:ext uri="{FF2B5EF4-FFF2-40B4-BE49-F238E27FC236}">
                  <a16:creationId xmlns:a16="http://schemas.microsoft.com/office/drawing/2014/main" id="{C3E201A5-0B1C-9149-B31F-CD83E852359D}"/>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164" name="Group 375">
            <a:extLst>
              <a:ext uri="{FF2B5EF4-FFF2-40B4-BE49-F238E27FC236}">
                <a16:creationId xmlns:a16="http://schemas.microsoft.com/office/drawing/2014/main" id="{D08453D5-A218-7A41-80B9-777CEDA59879}"/>
              </a:ext>
            </a:extLst>
          </p:cNvPr>
          <p:cNvGrpSpPr/>
          <p:nvPr/>
        </p:nvGrpSpPr>
        <p:grpSpPr>
          <a:xfrm>
            <a:off x="1814233" y="4080231"/>
            <a:ext cx="710291" cy="710292"/>
            <a:chOff x="377339" y="3530203"/>
            <a:chExt cx="710291" cy="710292"/>
          </a:xfrm>
        </p:grpSpPr>
        <p:sp>
          <p:nvSpPr>
            <p:cNvPr id="165" name="Rectangle 376">
              <a:extLst>
                <a:ext uri="{FF2B5EF4-FFF2-40B4-BE49-F238E27FC236}">
                  <a16:creationId xmlns:a16="http://schemas.microsoft.com/office/drawing/2014/main" id="{376CDD5E-4254-EF4A-AEE8-C2B975A7D096}"/>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6" name="Freeform 22">
              <a:extLst>
                <a:ext uri="{FF2B5EF4-FFF2-40B4-BE49-F238E27FC236}">
                  <a16:creationId xmlns:a16="http://schemas.microsoft.com/office/drawing/2014/main" id="{F70DACF3-3D91-6F49-9A1B-EC58BDA4193E}"/>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170" name="Group 390">
            <a:extLst>
              <a:ext uri="{FF2B5EF4-FFF2-40B4-BE49-F238E27FC236}">
                <a16:creationId xmlns:a16="http://schemas.microsoft.com/office/drawing/2014/main" id="{FC1B9582-B2B1-C64C-86EF-0E5576A69F05}"/>
              </a:ext>
            </a:extLst>
          </p:cNvPr>
          <p:cNvGrpSpPr/>
          <p:nvPr/>
        </p:nvGrpSpPr>
        <p:grpSpPr>
          <a:xfrm>
            <a:off x="1814396" y="3054632"/>
            <a:ext cx="710291" cy="710292"/>
            <a:chOff x="375915" y="2498626"/>
            <a:chExt cx="710291" cy="710292"/>
          </a:xfrm>
        </p:grpSpPr>
        <p:sp>
          <p:nvSpPr>
            <p:cNvPr id="171" name="Rectangle 391">
              <a:extLst>
                <a:ext uri="{FF2B5EF4-FFF2-40B4-BE49-F238E27FC236}">
                  <a16:creationId xmlns:a16="http://schemas.microsoft.com/office/drawing/2014/main" id="{E8E765AB-31BB-9843-890E-32A39CF503D6}"/>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4" name="Freeform 29">
              <a:extLst>
                <a:ext uri="{FF2B5EF4-FFF2-40B4-BE49-F238E27FC236}">
                  <a16:creationId xmlns:a16="http://schemas.microsoft.com/office/drawing/2014/main" id="{77884CA8-2581-F94E-9F10-C3719C0DC5C2}"/>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2" name="Group 1">
            <a:extLst>
              <a:ext uri="{FF2B5EF4-FFF2-40B4-BE49-F238E27FC236}">
                <a16:creationId xmlns:a16="http://schemas.microsoft.com/office/drawing/2014/main" id="{503D2BFD-0708-3847-86F6-EAB2EE6B3A98}"/>
              </a:ext>
            </a:extLst>
          </p:cNvPr>
          <p:cNvGrpSpPr/>
          <p:nvPr/>
        </p:nvGrpSpPr>
        <p:grpSpPr>
          <a:xfrm>
            <a:off x="766743" y="1154120"/>
            <a:ext cx="710291" cy="710292"/>
            <a:chOff x="766743" y="1154120"/>
            <a:chExt cx="710291" cy="710292"/>
          </a:xfrm>
        </p:grpSpPr>
        <p:sp>
          <p:nvSpPr>
            <p:cNvPr id="127" name="Rectangle 352">
              <a:extLst>
                <a:ext uri="{FF2B5EF4-FFF2-40B4-BE49-F238E27FC236}">
                  <a16:creationId xmlns:a16="http://schemas.microsoft.com/office/drawing/2014/main" id="{A41754A5-0C22-4A4A-B043-D13328156CF9}"/>
                </a:ext>
              </a:extLst>
            </p:cNvPr>
            <p:cNvSpPr/>
            <p:nvPr/>
          </p:nvSpPr>
          <p:spPr>
            <a:xfrm>
              <a:off x="766743" y="115412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1" name="Graphic 150">
              <a:extLst>
                <a:ext uri="{FF2B5EF4-FFF2-40B4-BE49-F238E27FC236}">
                  <a16:creationId xmlns:a16="http://schemas.microsoft.com/office/drawing/2014/main" id="{BDD08D24-DE05-1947-B286-80B2E1ABB64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3243" y="1383260"/>
              <a:ext cx="517290" cy="252013"/>
            </a:xfrm>
            <a:prstGeom prst="rect">
              <a:avLst/>
            </a:prstGeom>
          </p:spPr>
        </p:pic>
      </p:grpSp>
      <p:grpSp>
        <p:nvGrpSpPr>
          <p:cNvPr id="3" name="Group 2">
            <a:extLst>
              <a:ext uri="{FF2B5EF4-FFF2-40B4-BE49-F238E27FC236}">
                <a16:creationId xmlns:a16="http://schemas.microsoft.com/office/drawing/2014/main" id="{B59014C5-7AAA-E149-B0BE-195C43FDB00B}"/>
              </a:ext>
            </a:extLst>
          </p:cNvPr>
          <p:cNvGrpSpPr/>
          <p:nvPr/>
        </p:nvGrpSpPr>
        <p:grpSpPr>
          <a:xfrm>
            <a:off x="762495" y="2052486"/>
            <a:ext cx="710291" cy="710292"/>
            <a:chOff x="762495" y="2052486"/>
            <a:chExt cx="710291" cy="710292"/>
          </a:xfrm>
        </p:grpSpPr>
        <p:sp>
          <p:nvSpPr>
            <p:cNvPr id="133" name="Rectangle 307">
              <a:extLst>
                <a:ext uri="{FF2B5EF4-FFF2-40B4-BE49-F238E27FC236}">
                  <a16:creationId xmlns:a16="http://schemas.microsoft.com/office/drawing/2014/main" id="{7073B7F1-1EB4-2F4C-9397-98D30C497352}"/>
                </a:ext>
              </a:extLst>
            </p:cNvPr>
            <p:cNvSpPr/>
            <p:nvPr/>
          </p:nvSpPr>
          <p:spPr>
            <a:xfrm>
              <a:off x="762495" y="205248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4" name="Graphic 153">
              <a:extLst>
                <a:ext uri="{FF2B5EF4-FFF2-40B4-BE49-F238E27FC236}">
                  <a16:creationId xmlns:a16="http://schemas.microsoft.com/office/drawing/2014/main" id="{1EEA2A35-8452-6843-9B61-71B17E700A4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823" y="2124616"/>
              <a:ext cx="337634" cy="566032"/>
            </a:xfrm>
            <a:prstGeom prst="rect">
              <a:avLst/>
            </a:prstGeom>
          </p:spPr>
        </p:pic>
      </p:grpSp>
      <p:grpSp>
        <p:nvGrpSpPr>
          <p:cNvPr id="15" name="Group 14">
            <a:extLst>
              <a:ext uri="{FF2B5EF4-FFF2-40B4-BE49-F238E27FC236}">
                <a16:creationId xmlns:a16="http://schemas.microsoft.com/office/drawing/2014/main" id="{6A9162BF-900D-874F-8D46-089DA49EECF5}"/>
              </a:ext>
            </a:extLst>
          </p:cNvPr>
          <p:cNvGrpSpPr/>
          <p:nvPr/>
        </p:nvGrpSpPr>
        <p:grpSpPr>
          <a:xfrm>
            <a:off x="762494" y="3052540"/>
            <a:ext cx="710291" cy="710292"/>
            <a:chOff x="762494" y="3052540"/>
            <a:chExt cx="710291" cy="710292"/>
          </a:xfrm>
        </p:grpSpPr>
        <p:sp>
          <p:nvSpPr>
            <p:cNvPr id="157" name="Rectangle 307">
              <a:extLst>
                <a:ext uri="{FF2B5EF4-FFF2-40B4-BE49-F238E27FC236}">
                  <a16:creationId xmlns:a16="http://schemas.microsoft.com/office/drawing/2014/main" id="{C7E004AF-8C65-D343-BEB9-936B502A24A1}"/>
                </a:ext>
              </a:extLst>
            </p:cNvPr>
            <p:cNvSpPr/>
            <p:nvPr userDrawn="1"/>
          </p:nvSpPr>
          <p:spPr>
            <a:xfrm>
              <a:off x="762494" y="305254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8" name="Graphic 157">
              <a:extLst>
                <a:ext uri="{FF2B5EF4-FFF2-40B4-BE49-F238E27FC236}">
                  <a16:creationId xmlns:a16="http://schemas.microsoft.com/office/drawing/2014/main" id="{C9476F49-0D6B-134D-AC9F-94897FFC72C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0789" y="3241156"/>
              <a:ext cx="393700" cy="393700"/>
            </a:xfrm>
            <a:prstGeom prst="rect">
              <a:avLst/>
            </a:prstGeom>
          </p:spPr>
        </p:pic>
      </p:grpSp>
      <p:grpSp>
        <p:nvGrpSpPr>
          <p:cNvPr id="6" name="Group 5">
            <a:extLst>
              <a:ext uri="{FF2B5EF4-FFF2-40B4-BE49-F238E27FC236}">
                <a16:creationId xmlns:a16="http://schemas.microsoft.com/office/drawing/2014/main" id="{2EED3FA7-431B-3042-A363-15A30F2105DE}"/>
              </a:ext>
            </a:extLst>
          </p:cNvPr>
          <p:cNvGrpSpPr/>
          <p:nvPr/>
        </p:nvGrpSpPr>
        <p:grpSpPr>
          <a:xfrm>
            <a:off x="771427" y="4091231"/>
            <a:ext cx="710291" cy="710292"/>
            <a:chOff x="771427" y="4091231"/>
            <a:chExt cx="710291" cy="710292"/>
          </a:xfrm>
        </p:grpSpPr>
        <p:sp>
          <p:nvSpPr>
            <p:cNvPr id="160" name="Rectangle 307">
              <a:extLst>
                <a:ext uri="{FF2B5EF4-FFF2-40B4-BE49-F238E27FC236}">
                  <a16:creationId xmlns:a16="http://schemas.microsoft.com/office/drawing/2014/main" id="{33AEAA58-3366-E746-A321-A8F297364804}"/>
                </a:ext>
              </a:extLst>
            </p:cNvPr>
            <p:cNvSpPr/>
            <p:nvPr userDrawn="1"/>
          </p:nvSpPr>
          <p:spPr>
            <a:xfrm>
              <a:off x="771427" y="409123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9" name="Graphic 158">
              <a:extLst>
                <a:ext uri="{FF2B5EF4-FFF2-40B4-BE49-F238E27FC236}">
                  <a16:creationId xmlns:a16="http://schemas.microsoft.com/office/drawing/2014/main" id="{6619C200-8DC1-594D-9CC6-0866D75D631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8830" y="4276063"/>
              <a:ext cx="431800" cy="355600"/>
            </a:xfrm>
            <a:prstGeom prst="rect">
              <a:avLst/>
            </a:prstGeom>
          </p:spPr>
        </p:pic>
      </p:grpSp>
      <p:grpSp>
        <p:nvGrpSpPr>
          <p:cNvPr id="17" name="Group 16">
            <a:extLst>
              <a:ext uri="{FF2B5EF4-FFF2-40B4-BE49-F238E27FC236}">
                <a16:creationId xmlns:a16="http://schemas.microsoft.com/office/drawing/2014/main" id="{3B018344-48ED-314E-8A81-CE82948F63F1}"/>
              </a:ext>
            </a:extLst>
          </p:cNvPr>
          <p:cNvGrpSpPr/>
          <p:nvPr/>
        </p:nvGrpSpPr>
        <p:grpSpPr>
          <a:xfrm>
            <a:off x="758687" y="5058653"/>
            <a:ext cx="710291" cy="710292"/>
            <a:chOff x="758687" y="5058653"/>
            <a:chExt cx="710291" cy="710292"/>
          </a:xfrm>
        </p:grpSpPr>
        <p:sp>
          <p:nvSpPr>
            <p:cNvPr id="169" name="Rectangle 307">
              <a:extLst>
                <a:ext uri="{FF2B5EF4-FFF2-40B4-BE49-F238E27FC236}">
                  <a16:creationId xmlns:a16="http://schemas.microsoft.com/office/drawing/2014/main" id="{3487AC85-0281-E946-AD27-7639647C03CF}"/>
                </a:ext>
              </a:extLst>
            </p:cNvPr>
            <p:cNvSpPr/>
            <p:nvPr userDrawn="1"/>
          </p:nvSpPr>
          <p:spPr>
            <a:xfrm>
              <a:off x="758687" y="505865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67" name="Graphic 166">
              <a:extLst>
                <a:ext uri="{FF2B5EF4-FFF2-40B4-BE49-F238E27FC236}">
                  <a16:creationId xmlns:a16="http://schemas.microsoft.com/office/drawing/2014/main" id="{813B55FB-5DE6-F046-8B5A-EBA428D216BB}"/>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7133" y="5185687"/>
              <a:ext cx="533400" cy="482600"/>
            </a:xfrm>
            <a:prstGeom prst="rect">
              <a:avLst/>
            </a:prstGeom>
          </p:spPr>
        </p:pic>
      </p:grpSp>
    </p:spTree>
    <p:extLst>
      <p:ext uri="{BB962C8B-B14F-4D97-AF65-F5344CB8AC3E}">
        <p14:creationId xmlns:p14="http://schemas.microsoft.com/office/powerpoint/2010/main" val="140264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A80CB210-FF1C-C813-8882-24C1DE09A2B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55536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F872701B-8A4A-7D5C-2F51-C716F3377AB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2A66577B-B438-2EAF-EB99-724C9F5B4E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891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14F66426-37BA-EFED-53BB-1623AD980E8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EF3536F9-434D-36D9-281A-47A14217B6B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2033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EB7AE37C-DE7E-24CF-D4C1-EBA565AF8125}"/>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A36093ED-99E8-2292-DE6F-51EF2210D43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82426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57F3B76D-F109-9B64-88F0-C9386544A71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8F51A00D-A579-7560-E95D-B477616CBD9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05851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BD6F93D8-EA02-7418-7045-F285E0C2B1BB}"/>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36E90CC8-047A-DAFC-1C57-55C8CB283F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33271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B965322-E23A-547F-C60E-0E9AA80A81D3}"/>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6944377A-5FB3-A26C-33B5-B1EA6677FFD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264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A3D7514F-57F6-C45D-7D4D-7E48FD391F14}"/>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78C19977-4ECE-174B-180C-A133E61048E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35823257"/>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A9134B0-2E22-FF93-5F14-B1F5B2FF93E1}"/>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08B24E93-B320-400A-90F3-913D882BF5E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166149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44FAB236-50E9-9FAF-A1C4-4E0CE53D71E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1B7870D4-F3D0-9D0C-BF89-67ABE99EF65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0745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6765CD1B-B16E-548D-5943-D4A9AA1B1F3D}"/>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4AFB02BB-69CB-6CE3-686B-E22FF8A5CC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91466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5494E15E-8DC0-E9F9-79CD-E1643D92CC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44997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E527D263-07E4-098A-D509-1DBB0CCBC6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48359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pic>
        <p:nvPicPr>
          <p:cNvPr id="4" name="Picture 10">
            <a:extLst>
              <a:ext uri="{FF2B5EF4-FFF2-40B4-BE49-F238E27FC236}">
                <a16:creationId xmlns:a16="http://schemas.microsoft.com/office/drawing/2014/main" id="{747DABD0-8386-BD8A-36D3-170CE7322A5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8" name="Slide Number Placeholder 10">
            <a:extLst>
              <a:ext uri="{FF2B5EF4-FFF2-40B4-BE49-F238E27FC236}">
                <a16:creationId xmlns:a16="http://schemas.microsoft.com/office/drawing/2014/main" id="{6C72AAE8-2814-6761-057D-7CA8D6913751}"/>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854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6DD72C10-593B-CC72-16DF-63A0C2700101}"/>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4FDA665B-CB7D-D6D3-9F63-929A0DF34DB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0C548CA0-D8B0-0202-4669-02BF2ACDAC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73760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E845AF5-46A6-5B2C-C6F4-D636E94DFF86}"/>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D798ADD1-669C-D55D-04D0-589FFED33D8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F6EC7F8-2127-EEC6-84BC-1377AE0FA22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45588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7C2A1327-A1DB-48EF-1D66-0ECC2BA4F66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518366C0-F9DE-3D24-CCBF-9BBBFABF095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019A098-69DB-BEF0-1016-8FE11DA8C1A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68441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D859E52-A559-19A7-3314-7DBAF48B89CD}"/>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633B65EC-F9D3-7919-A76D-E39C070F27E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AE77D8C-783A-7BF4-F2F4-71E5B80963A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806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188420"/>
            <a:ext cx="1679944" cy="1679944"/>
          </a:xfrm>
          <a:prstGeom prst="rect">
            <a:avLst/>
          </a:prstGeom>
        </p:spPr>
      </p:pic>
      <p:pic>
        <p:nvPicPr>
          <p:cNvPr id="8" name="Kuva 7" descr="Kuva, joka sisältää kohteen teksti, Fontti, logo, Grafiikka&#10;&#10;Kuvaus luotu automaattisesti">
            <a:extLst>
              <a:ext uri="{FF2B5EF4-FFF2-40B4-BE49-F238E27FC236}">
                <a16:creationId xmlns:a16="http://schemas.microsoft.com/office/drawing/2014/main" id="{9A2404F6-A6AF-4A54-A508-FB18B6B87EE9}"/>
              </a:ext>
            </a:extLst>
          </p:cNvPr>
          <p:cNvPicPr>
            <a:picLocks noChangeAspect="1"/>
          </p:cNvPicPr>
          <p:nvPr/>
        </p:nvPicPr>
        <p:blipFill>
          <a:blip r:embed="rId4" cstate="screen">
            <a:extLst>
              <a:ext uri="{28A0092B-C50C-407E-A947-70E740481C1C}">
                <a14:useLocalDpi xmlns:a14="http://schemas.microsoft.com/office/drawing/2010/main" val="0"/>
              </a:ext>
            </a:extLst>
          </a:blip>
          <a:srcRect t="11320"/>
          <a:stretch/>
        </p:blipFill>
        <p:spPr>
          <a:xfrm>
            <a:off x="8918757" y="5577146"/>
            <a:ext cx="1407911" cy="1174314"/>
          </a:xfrm>
          <a:prstGeom prst="snip2SameRect">
            <a:avLst/>
          </a:prstGeom>
        </p:spPr>
      </p:pic>
      <p:sp>
        <p:nvSpPr>
          <p:cNvPr id="2" name="Slide Number Placeholder 10">
            <a:extLst>
              <a:ext uri="{FF2B5EF4-FFF2-40B4-BE49-F238E27FC236}">
                <a16:creationId xmlns:a16="http://schemas.microsoft.com/office/drawing/2014/main" id="{537B99E6-A3D0-A441-6291-B42BD4CC791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1691853"/>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6988C4D8-09E3-866C-7C6B-BA03E2650E5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8335464F-1637-BB52-F0E7-47B126CD24C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AACED1C2-78FC-7DAB-F770-C45F9BC3486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CF9CB635-FFCC-56AC-FDB4-8C68F1D4A4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41887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9C482DE2-AFB1-867E-2DB7-2010AF0B9F02}"/>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BDCDFC8E-0086-C213-F882-4C4B648D8EEF}"/>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20C2CCCC-97D6-5923-D8FE-C61D04F2B61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2E01A6A-AEE2-9285-A2FD-80AD4B17280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5670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4" name="Content Placeholder 2">
            <a:extLst>
              <a:ext uri="{FF2B5EF4-FFF2-40B4-BE49-F238E27FC236}">
                <a16:creationId xmlns:a16="http://schemas.microsoft.com/office/drawing/2014/main" id="{2414AD96-D6CB-6066-9005-69F8AE01D65C}"/>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A972F607-A297-992B-2C93-024F233865A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B9A02060-1E1E-1DFB-9F29-BB6B27BFA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91234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E82720E-6699-E49E-0782-99E2C8E70202}"/>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8" name="Picture 10">
            <a:extLst>
              <a:ext uri="{FF2B5EF4-FFF2-40B4-BE49-F238E27FC236}">
                <a16:creationId xmlns:a16="http://schemas.microsoft.com/office/drawing/2014/main" id="{87CB4583-F7D5-9868-773F-668C75BE6F4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CB5D93C-6B07-F77F-2951-9907F54244D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03664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96344A56-5B5A-8706-BD0F-28DE1EDCADD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93685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80AF096-6829-3276-90DC-49A7AABD22CF}"/>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5E854C80-19C8-20D4-E37A-E01437673D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725943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23899490"/>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F65B3D56-ABAB-3204-F175-EFAD66D3E80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AD4D348E-DDE8-5AEF-7902-0F017FFC66B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041325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9688013"/>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A8EB1F29-4D0D-5AF3-E199-C5AF09156A1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05B8992B-F368-B446-D308-AF4D86C890A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1533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DEBD69BE-158E-485D-B721-2C466EECB6AA}"/>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A9711810-E3A7-D7A7-2A5F-BD373BC93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5335B64B-BC31-B775-3B82-06D6A551557A}"/>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99694681-2596-3FE5-16EA-B5BF87CF65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17133802"/>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43360915"/>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1C7A108C-7397-8906-B5AC-44484CAEF6C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2F928070-807F-E1B3-6876-E9726BBEB1D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239117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94774590"/>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3A9FDAC-8809-32A1-4FA6-D5D47F641C6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8F2A5454-C70A-8473-183E-522C171B0B8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149999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8912573"/>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67BD293F-B5F3-2DB1-C218-CD56BBD04B07}"/>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475FCDB2-8658-3F66-B754-C552A0FDFD6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089637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15186297"/>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CA74B75A-8BFE-2744-2E66-931D6C3C125D}"/>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78E8BC0F-D4A8-6F0F-2C18-8E2C369EF1F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1100623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08628253"/>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22218BE3-433D-8ACE-5DA3-AC31309DD06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9F7E3468-4EF8-77B6-F8EF-23CAC992830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13220604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204"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2610330"/>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0" r:id="rId23"/>
    <p:sldLayoutId id="2147484061" r:id="rId24"/>
    <p:sldLayoutId id="2147484062" r:id="rId25"/>
    <p:sldLayoutId id="2147484063" r:id="rId26"/>
    <p:sldLayoutId id="2147484064" r:id="rId27"/>
    <p:sldLayoutId id="2147484065" r:id="rId28"/>
    <p:sldLayoutId id="2147484066" r:id="rId29"/>
    <p:sldLayoutId id="2147484067" r:id="rId30"/>
    <p:sldLayoutId id="2147484068" r:id="rId31"/>
    <p:sldLayoutId id="2147484069" r:id="rId32"/>
    <p:sldLayoutId id="2147484070" r:id="rId33"/>
    <p:sldLayoutId id="2147484071" r:id="rId34"/>
    <p:sldLayoutId id="2147484072" r:id="rId35"/>
    <p:sldLayoutId id="2147484073" r:id="rId36"/>
    <p:sldLayoutId id="2147484074" r:id="rId37"/>
    <p:sldLayoutId id="2147484075" r:id="rId38"/>
    <p:sldLayoutId id="2147484076" r:id="rId39"/>
    <p:sldLayoutId id="2147484077" r:id="rId40"/>
    <p:sldLayoutId id="2147484078" r:id="rId41"/>
    <p:sldLayoutId id="2147484079" r:id="rId42"/>
    <p:sldLayoutId id="2147484080" r:id="rId43"/>
    <p:sldLayoutId id="2147484081" r:id="rId44"/>
    <p:sldLayoutId id="2147484082" r:id="rId45"/>
    <p:sldLayoutId id="2147484083" r:id="rId46"/>
    <p:sldLayoutId id="2147484084" r:id="rId47"/>
    <p:sldLayoutId id="2147484085" r:id="rId48"/>
    <p:sldLayoutId id="2147484086" r:id="rId49"/>
    <p:sldLayoutId id="2147484087" r:id="rId50"/>
    <p:sldLayoutId id="2147484088" r:id="rId51"/>
    <p:sldLayoutId id="2147484089" r:id="rId52"/>
    <p:sldLayoutId id="2147484090" r:id="rId53"/>
    <p:sldLayoutId id="2147484091" r:id="rId54"/>
    <p:sldLayoutId id="2147484092" r:id="rId55"/>
    <p:sldLayoutId id="2147484093" r:id="rId56"/>
    <p:sldLayoutId id="2147484094" r:id="rId57"/>
    <p:sldLayoutId id="2147484095" r:id="rId58"/>
    <p:sldLayoutId id="2147484096" r:id="rId59"/>
    <p:sldLayoutId id="2147484097" r:id="rId60"/>
    <p:sldLayoutId id="2147484098" r:id="rId61"/>
    <p:sldLayoutId id="2147484099" r:id="rId62"/>
    <p:sldLayoutId id="2147484100" r:id="rId63"/>
    <p:sldLayoutId id="2147484101" r:id="rId64"/>
    <p:sldLayoutId id="2147484102" r:id="rId65"/>
    <p:sldLayoutId id="2147484103" r:id="rId66"/>
    <p:sldLayoutId id="2147484104" r:id="rId67"/>
    <p:sldLayoutId id="2147484105" r:id="rId68"/>
    <p:sldLayoutId id="2147484106" r:id="rId69"/>
    <p:sldLayoutId id="2147484107" r:id="rId70"/>
    <p:sldLayoutId id="2147484108" r:id="rId71"/>
    <p:sldLayoutId id="2147484109" r:id="rId72"/>
    <p:sldLayoutId id="2147484110" r:id="rId73"/>
    <p:sldLayoutId id="2147484111" r:id="rId74"/>
    <p:sldLayoutId id="2147484112" r:id="rId75"/>
    <p:sldLayoutId id="2147484113" r:id="rId76"/>
    <p:sldLayoutId id="2147484114" r:id="rId77"/>
    <p:sldLayoutId id="2147484115" r:id="rId78"/>
    <p:sldLayoutId id="2147484116" r:id="rId79"/>
    <p:sldLayoutId id="2147484117" r:id="rId80"/>
    <p:sldLayoutId id="2147484118" r:id="rId81"/>
    <p:sldLayoutId id="2147484119" r:id="rId82"/>
    <p:sldLayoutId id="2147484120" r:id="rId83"/>
    <p:sldLayoutId id="2147484121" r:id="rId84"/>
    <p:sldLayoutId id="2147484122" r:id="rId85"/>
    <p:sldLayoutId id="2147484123" r:id="rId86"/>
    <p:sldLayoutId id="2147484124" r:id="rId87"/>
    <p:sldLayoutId id="2147484125" r:id="rId88"/>
    <p:sldLayoutId id="2147484126" r:id="rId89"/>
    <p:sldLayoutId id="2147484127" r:id="rId90"/>
    <p:sldLayoutId id="2147484128" r:id="rId91"/>
    <p:sldLayoutId id="2147484129" r:id="rId92"/>
    <p:sldLayoutId id="2147484130" r:id="rId93"/>
    <p:sldLayoutId id="2147484131" r:id="rId94"/>
    <p:sldLayoutId id="2147484132" r:id="rId95"/>
    <p:sldLayoutId id="2147484133" r:id="rId96"/>
    <p:sldLayoutId id="2147484134" r:id="rId97"/>
    <p:sldLayoutId id="2147484135" r:id="rId98"/>
    <p:sldLayoutId id="2147484136" r:id="rId99"/>
    <p:sldLayoutId id="2147484137" r:id="rId100"/>
    <p:sldLayoutId id="2147484138" r:id="rId101"/>
    <p:sldLayoutId id="2147484139" r:id="rId102"/>
    <p:sldLayoutId id="2147484140" r:id="rId103"/>
    <p:sldLayoutId id="2147484141" r:id="rId104"/>
    <p:sldLayoutId id="2147484142" r:id="rId105"/>
    <p:sldLayoutId id="2147484143" r:id="rId106"/>
    <p:sldLayoutId id="2147484144" r:id="rId107"/>
    <p:sldLayoutId id="2147484145" r:id="rId108"/>
    <p:sldLayoutId id="2147484146" r:id="rId109"/>
    <p:sldLayoutId id="2147484147" r:id="rId110"/>
    <p:sldLayoutId id="2147484148" r:id="rId111"/>
    <p:sldLayoutId id="2147484149" r:id="rId112"/>
    <p:sldLayoutId id="2147483949" r:id="rId113"/>
    <p:sldLayoutId id="2147483950" r:id="rId114"/>
    <p:sldLayoutId id="2147483951" r:id="rId115"/>
    <p:sldLayoutId id="2147483952" r:id="rId116"/>
    <p:sldLayoutId id="2147483953" r:id="rId117"/>
    <p:sldLayoutId id="2147483954" r:id="rId118"/>
    <p:sldLayoutId id="2147483955" r:id="rId119"/>
    <p:sldLayoutId id="2147483956" r:id="rId120"/>
    <p:sldLayoutId id="2147483957" r:id="rId121"/>
    <p:sldLayoutId id="2147483958" r:id="rId122"/>
    <p:sldLayoutId id="2147483959" r:id="rId123"/>
    <p:sldLayoutId id="2147483961" r:id="rId124"/>
    <p:sldLayoutId id="2147483962" r:id="rId125"/>
    <p:sldLayoutId id="2147483963" r:id="rId126"/>
    <p:sldLayoutId id="2147483964" r:id="rId127"/>
    <p:sldLayoutId id="2147483965" r:id="rId128"/>
    <p:sldLayoutId id="2147483966" r:id="rId129"/>
    <p:sldLayoutId id="2147483967" r:id="rId130"/>
    <p:sldLayoutId id="2147483968" r:id="rId131"/>
    <p:sldLayoutId id="2147483969" r:id="rId132"/>
    <p:sldLayoutId id="2147483970" r:id="rId133"/>
    <p:sldLayoutId id="2147483971" r:id="rId134"/>
    <p:sldLayoutId id="2147483972" r:id="rId135"/>
    <p:sldLayoutId id="2147483973" r:id="rId136"/>
    <p:sldLayoutId id="2147483978" r:id="rId137"/>
    <p:sldLayoutId id="2147483981" r:id="rId138"/>
    <p:sldLayoutId id="2147483982" r:id="rId139"/>
    <p:sldLayoutId id="2147483983" r:id="rId140"/>
    <p:sldLayoutId id="2147483984" r:id="rId141"/>
    <p:sldLayoutId id="2147483988" r:id="rId142"/>
    <p:sldLayoutId id="2147483996" r:id="rId143"/>
    <p:sldLayoutId id="2147483997" r:id="rId144"/>
    <p:sldLayoutId id="2147483998" r:id="rId145"/>
    <p:sldLayoutId id="2147483999" r:id="rId146"/>
    <p:sldLayoutId id="2147484000" r:id="rId147"/>
    <p:sldLayoutId id="2147484001" r:id="rId148"/>
    <p:sldLayoutId id="2147484002" r:id="rId149"/>
    <p:sldLayoutId id="2147484003" r:id="rId150"/>
    <p:sldLayoutId id="2147484004" r:id="rId151"/>
    <p:sldLayoutId id="2147484005" r:id="rId152"/>
    <p:sldLayoutId id="2147484006" r:id="rId153"/>
    <p:sldLayoutId id="2147484007" r:id="rId154"/>
    <p:sldLayoutId id="2147484008" r:id="rId155"/>
    <p:sldLayoutId id="2147484009" r:id="rId156"/>
    <p:sldLayoutId id="2147484010" r:id="rId157"/>
    <p:sldLayoutId id="2147484011" r:id="rId158"/>
    <p:sldLayoutId id="2147484012" r:id="rId159"/>
    <p:sldLayoutId id="2147484013" r:id="rId160"/>
    <p:sldLayoutId id="2147484014" r:id="rId161"/>
    <p:sldLayoutId id="2147484015" r:id="rId162"/>
    <p:sldLayoutId id="2147484016" r:id="rId163"/>
    <p:sldLayoutId id="2147484017" r:id="rId164"/>
    <p:sldLayoutId id="2147484018" r:id="rId165"/>
    <p:sldLayoutId id="2147484019" r:id="rId166"/>
    <p:sldLayoutId id="2147484020" r:id="rId167"/>
    <p:sldLayoutId id="2147484021" r:id="rId168"/>
    <p:sldLayoutId id="2147484022" r:id="rId169"/>
    <p:sldLayoutId id="2147484023" r:id="rId170"/>
    <p:sldLayoutId id="2147484024" r:id="rId171"/>
    <p:sldLayoutId id="2147484025" r:id="rId172"/>
    <p:sldLayoutId id="2147484026" r:id="rId173"/>
    <p:sldLayoutId id="2147484027" r:id="rId174"/>
    <p:sldLayoutId id="2147484028" r:id="rId175"/>
    <p:sldLayoutId id="2147484029" r:id="rId176"/>
    <p:sldLayoutId id="2147484030" r:id="rId177"/>
    <p:sldLayoutId id="2147484031" r:id="rId178"/>
    <p:sldLayoutId id="2147484032" r:id="rId179"/>
    <p:sldLayoutId id="2147484033" r:id="rId180"/>
    <p:sldLayoutId id="2147484034" r:id="rId181"/>
    <p:sldLayoutId id="2147484035" r:id="rId182"/>
    <p:sldLayoutId id="2147484036" r:id="rId183"/>
    <p:sldLayoutId id="2147483751" r:id="rId184"/>
    <p:sldLayoutId id="2147483773" r:id="rId185"/>
    <p:sldLayoutId id="2147483715" r:id="rId186"/>
    <p:sldLayoutId id="2147483717" r:id="rId187"/>
    <p:sldLayoutId id="2147483776" r:id="rId188"/>
    <p:sldLayoutId id="2147483778" r:id="rId189"/>
    <p:sldLayoutId id="2147483777" r:id="rId190"/>
    <p:sldLayoutId id="2147483718" r:id="rId191"/>
    <p:sldLayoutId id="2147483774" r:id="rId192"/>
    <p:sldLayoutId id="2147483775" r:id="rId193"/>
    <p:sldLayoutId id="2147483765" r:id="rId194"/>
    <p:sldLayoutId id="2147483779" r:id="rId195"/>
    <p:sldLayoutId id="2147483756" r:id="rId196"/>
    <p:sldLayoutId id="2147483766" r:id="rId197"/>
    <p:sldLayoutId id="2147483767" r:id="rId198"/>
    <p:sldLayoutId id="2147483768" r:id="rId199"/>
    <p:sldLayoutId id="2147483769" r:id="rId200"/>
    <p:sldLayoutId id="2147483770" r:id="rId201"/>
    <p:sldLayoutId id="2147483771" r:id="rId202"/>
    <p:sldLayoutId id="2147483772" r:id="rId203"/>
  </p:sldLayoutIdLst>
  <p:hf sldNum="0" hdr="0" ftr="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ts val="24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1570180" y="1531708"/>
            <a:ext cx="9297326" cy="1732735"/>
          </a:xfrm>
        </p:spPr>
        <p:txBody>
          <a:bodyPr/>
          <a:lstStyle/>
          <a:p>
            <a:r>
              <a:rPr lang="fi-FI" dirty="0"/>
              <a:t>TILASTOJA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1570180" y="3593558"/>
            <a:ext cx="8702631" cy="2543082"/>
          </a:xfrm>
        </p:spPr>
        <p:txBody>
          <a:bodyPr>
            <a:normAutofit/>
          </a:bodyPr>
          <a:lstStyle/>
          <a:p>
            <a:r>
              <a:rPr lang="fi-FI" sz="3000" dirty="0">
                <a:latin typeface="+mn-lt"/>
              </a:rPr>
              <a:t>7.1.2026</a:t>
            </a:r>
          </a:p>
          <a:p>
            <a:r>
              <a:rPr lang="fi-FI" sz="1600" dirty="0"/>
              <a:t>- Väestö-, rakentamis- ja työttömyystiedot päivittyvät seuraavan kerran tammikuun lopussa</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viimeisin päivitys 30.5.2025</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aloitettujen asuntojen (ennakkotieto) kuukausikertymät vuosina 2022–2025</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1741256" y="6276976"/>
            <a:ext cx="8379542" cy="38137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15.12.2025)</a:t>
            </a:r>
          </a:p>
        </p:txBody>
      </p:sp>
      <p:graphicFrame>
        <p:nvGraphicFramePr>
          <p:cNvPr id="3" name="Kaavio 2" descr="Asuntorakentamisen aloituksia oli tämän vuoden yhdentoista ensimmäisen kuukauden aikana 645, joka on reilut 250 asuntoa enemmän kuin vuosi takaperin samana aikavälinä. ">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3270536359"/>
              </p:ext>
            </p:extLst>
          </p:nvPr>
        </p:nvGraphicFramePr>
        <p:xfrm>
          <a:off x="747712" y="1381125"/>
          <a:ext cx="10696575"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valmistuneiden asuntojen (ennakkotieto) kuukausikertymät vuosina </a:t>
            </a:r>
            <a:br>
              <a:rPr lang="fi-FI" sz="3000" dirty="0">
                <a:cs typeface="Times New Roman" charset="0"/>
              </a:rPr>
            </a:br>
            <a:r>
              <a:rPr lang="fi-FI" sz="3000" dirty="0">
                <a:cs typeface="Times New Roman" charset="0"/>
              </a:rPr>
              <a:t>2022–2025</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1739541" y="6272211"/>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15.12.2025)</a:t>
            </a:r>
          </a:p>
        </p:txBody>
      </p:sp>
      <p:graphicFrame>
        <p:nvGraphicFramePr>
          <p:cNvPr id="5" name="Kaavio 4" descr="Vuoden 2025 yhdentoista ensimmäisen kuukauden aikana valmistui vajaat 440 asuntoa. Asunnoista valmistui reilut 310 kerrostaloihin ja vajaat 130 pientaloihin. Viime vuonna samana ajankohtana valmistui reilut 950 asuntoa, joista 795 oli kerrostaloissa ja loput pientaloissa.">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784698449"/>
              </p:ext>
            </p:extLst>
          </p:nvPr>
        </p:nvGraphicFramePr>
        <p:xfrm>
          <a:off x="747712" y="1690687"/>
          <a:ext cx="10696575" cy="4483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30"/>
            <a:ext cx="10117975" cy="969600"/>
          </a:xfrm>
        </p:spPr>
        <p:txBody>
          <a:bodyPr/>
          <a:lstStyle/>
          <a:p>
            <a:r>
              <a:rPr lang="fi-FI" sz="3000" dirty="0">
                <a:cs typeface="Times New Roman" charset="0"/>
              </a:rPr>
              <a:t>Työttömät ja lomautetut kuukausittain </a:t>
            </a:r>
            <a:br>
              <a:rPr lang="fi-FI" sz="3000" dirty="0">
                <a:cs typeface="Times New Roman" charset="0"/>
              </a:rPr>
            </a:br>
            <a:r>
              <a:rPr lang="fi-FI" sz="3000" dirty="0">
                <a:cs typeface="Times New Roman" charset="0"/>
              </a:rPr>
              <a:t>Vantaalla vuoden 2015 tammikuusta lähtien</a:t>
            </a:r>
            <a:endParaRPr lang="fi-FI" sz="3000" dirty="0"/>
          </a:p>
        </p:txBody>
      </p:sp>
      <p:sp>
        <p:nvSpPr>
          <p:cNvPr id="7" name="Alatunnisteen paikkamerkki 3">
            <a:extLst>
              <a:ext uri="{FF2B5EF4-FFF2-40B4-BE49-F238E27FC236}">
                <a16:creationId xmlns:a16="http://schemas.microsoft.com/office/drawing/2014/main" id="{C9EF5665-2613-4FCB-A2FE-AD7273273480}"/>
              </a:ext>
            </a:extLst>
          </p:cNvPr>
          <p:cNvSpPr txBox="1">
            <a:spLocks/>
          </p:cNvSpPr>
          <p:nvPr/>
        </p:nvSpPr>
        <p:spPr>
          <a:xfrm>
            <a:off x="1684064" y="6244781"/>
            <a:ext cx="526537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6" name="Sisällön paikkamerkki 5" descr="Marraskuussa 2025 Vantaan asukkaista 18400 oli työttömänä. Työttömyys on kasvanut viimeiset kaksi kuukautta ja työttömiä oli 670 henkeä enemmän kuin syyskuussa.">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259231314"/>
              </p:ext>
            </p:extLst>
          </p:nvPr>
        </p:nvGraphicFramePr>
        <p:xfrm>
          <a:off x="838200" y="17053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49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Työttömät (lomautetut mukaan lukien) kuukauden lopussa vuosina 2022-2025</a:t>
            </a:r>
            <a:endParaRPr lang="fi-FI" sz="3000" dirty="0"/>
          </a:p>
        </p:txBody>
      </p:sp>
      <p:graphicFrame>
        <p:nvGraphicFramePr>
          <p:cNvPr id="5" name="Sisällön paikkamerkki 4" descr="Marraskuussa 2025 Vantaan asukkaista 18400 oli työttömänä, mikä oli 180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790274666"/>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33990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5"/>
            <a:ext cx="10515600" cy="1025143"/>
          </a:xfrm>
        </p:spPr>
        <p:txBody>
          <a:bodyPr/>
          <a:lstStyle/>
          <a:p>
            <a:r>
              <a:rPr lang="fi-FI" sz="3000" dirty="0">
                <a:cs typeface="Times New Roman" charset="0"/>
              </a:rPr>
              <a:t>Avoimet työpaikat kuukauden lopussa </a:t>
            </a:r>
            <a:br>
              <a:rPr lang="fi-FI" sz="3000" dirty="0">
                <a:cs typeface="Times New Roman" charset="0"/>
              </a:rPr>
            </a:br>
            <a:r>
              <a:rPr lang="fi-FI" sz="3000" dirty="0">
                <a:cs typeface="Times New Roman" charset="0"/>
              </a:rPr>
              <a:t>vuosina 2022-2025</a:t>
            </a:r>
            <a:endParaRPr lang="fi-FI" sz="3000" dirty="0"/>
          </a:p>
        </p:txBody>
      </p:sp>
      <p:graphicFrame>
        <p:nvGraphicFramePr>
          <p:cNvPr id="5" name="Sisällön paikkamerkki 4" descr="Marraskuussa 2025 Vantaalla oli avoinna ainoastaan 473 työpaikkaa. Vuodesta 2006 lähtien, tätä vähemmän työpaikkoja on ollut auki ainoastaan viime kesänä.">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407221120"/>
              </p:ext>
            </p:extLst>
          </p:nvPr>
        </p:nvGraphicFramePr>
        <p:xfrm>
          <a:off x="762525" y="1585761"/>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25014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38200" y="365125"/>
            <a:ext cx="10515600" cy="1047465"/>
          </a:xfrm>
        </p:spPr>
        <p:txBody>
          <a:bodyPr/>
          <a:lstStyle/>
          <a:p>
            <a:r>
              <a:rPr lang="fi-FI" sz="3000" dirty="0"/>
              <a:t>Nuorten ja pitkäaikaistyöttömien määrät Vantaalla vuoden 2015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1684064" y="6244781"/>
            <a:ext cx="528569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6" name="Sisällön paikkamerkki 5" descr="Marraskuussa 2025 alle 25-vuotiaita työttömiä oli 1900 ja pitkäaikaistyöttömiä 7799. Pitkäaikaistyöttömien määrä nousi ennätyskorkealle tasolle.">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1410963869"/>
              </p:ext>
            </p:extLst>
          </p:nvPr>
        </p:nvGraphicFramePr>
        <p:xfrm>
          <a:off x="838200" y="154463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2020 tammikuusta lähtien</a:t>
            </a:r>
            <a:br>
              <a:rPr lang="fi-FI" sz="3000" dirty="0">
                <a:cs typeface="Times New Roman" charset="0"/>
              </a:rPr>
            </a:b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1684064" y="6244781"/>
            <a:ext cx="5238104" cy="38060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6" name="Sisällön paikkamerkki 5" descr="Marraskuussa 2025 Vantaalla oli vajaat 10200 työtöntä miestä ja 8200 naista. Molempien sukupuolten työttömyys on kasvanut viimeiset kaksi kuukautta.">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2645242103"/>
              </p:ext>
            </p:extLst>
          </p:nvPr>
        </p:nvGraphicFramePr>
        <p:xfrm>
          <a:off x="838200" y="161553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786924"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2024 ja 2025</a:t>
            </a:r>
            <a:endParaRPr lang="fi-FI" sz="3000" dirty="0"/>
          </a:p>
        </p:txBody>
      </p:sp>
      <p:sp>
        <p:nvSpPr>
          <p:cNvPr id="3" name="Alatunnisteen paikkamerkki 3">
            <a:extLst>
              <a:ext uri="{FF2B5EF4-FFF2-40B4-BE49-F238E27FC236}">
                <a16:creationId xmlns:a16="http://schemas.microsoft.com/office/drawing/2014/main" id="{551BB9B9-F6FB-63B9-B2BF-182EA554CEAA}"/>
              </a:ext>
            </a:extLst>
          </p:cNvPr>
          <p:cNvSpPr txBox="1">
            <a:spLocks/>
          </p:cNvSpPr>
          <p:nvPr/>
        </p:nvSpPr>
        <p:spPr>
          <a:xfrm>
            <a:off x="1684064" y="6244781"/>
            <a:ext cx="531956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7" name="Sisällön paikkamerkki 6" descr="Kuudesta suurimmasta kaupungista työttömyysaste oli yli vuoden ajan korkein Turussa, mutta loka-marraskuussa kärkeen on noussut Tampere.">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3813476012"/>
              </p:ext>
            </p:extLst>
          </p:nvPr>
        </p:nvGraphicFramePr>
        <p:xfrm>
          <a:off x="786924" y="1596682"/>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568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427996" y="365125"/>
            <a:ext cx="10515600" cy="1325563"/>
          </a:xfrm>
        </p:spPr>
        <p:txBody>
          <a:bodyPr/>
          <a:lstStyle/>
          <a:p>
            <a:r>
              <a:rPr lang="fi-FI" sz="3000" dirty="0">
                <a:cs typeface="Times New Roman" charset="0"/>
              </a:rPr>
              <a:t>Työttömyysaste (%) Vantaalla ja muissa suurissa kaupungeissa vuoden 2020 tammikuusta lähtien</a:t>
            </a:r>
            <a:endParaRPr lang="fi-FI" sz="3000" dirty="0"/>
          </a:p>
        </p:txBody>
      </p:sp>
      <p:sp>
        <p:nvSpPr>
          <p:cNvPr id="3" name="Alatunnisteen paikkamerkki 3">
            <a:extLst>
              <a:ext uri="{FF2B5EF4-FFF2-40B4-BE49-F238E27FC236}">
                <a16:creationId xmlns:a16="http://schemas.microsoft.com/office/drawing/2014/main" id="{F2872D0D-6445-DFB4-FE2B-E9422E939909}"/>
              </a:ext>
            </a:extLst>
          </p:cNvPr>
          <p:cNvSpPr txBox="1">
            <a:spLocks/>
          </p:cNvSpPr>
          <p:nvPr/>
        </p:nvSpPr>
        <p:spPr>
          <a:xfrm>
            <a:off x="1684064" y="6244781"/>
            <a:ext cx="531278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10" name="Sisällön paikkamerkki 9" descr="Kuudesta suurimmasta kaupungista työttömyysaste nousi loka-marraskuussa eniten Tampereella, peräti prosenttiyksikön verran.">
            <a:extLst>
              <a:ext uri="{FF2B5EF4-FFF2-40B4-BE49-F238E27FC236}">
                <a16:creationId xmlns:a16="http://schemas.microsoft.com/office/drawing/2014/main" id="{750029EF-E6F9-4F75-B250-A0237310F53A}"/>
              </a:ext>
            </a:extLst>
          </p:cNvPr>
          <p:cNvGraphicFramePr>
            <a:graphicFrameLocks noGrp="1"/>
          </p:cNvGraphicFramePr>
          <p:nvPr>
            <p:ph idx="1"/>
            <p:extLst>
              <p:ext uri="{D42A27DB-BD31-4B8C-83A1-F6EECF244321}">
                <p14:modId xmlns:p14="http://schemas.microsoft.com/office/powerpoint/2010/main" val="849159232"/>
              </p:ext>
            </p:extLst>
          </p:nvPr>
        </p:nvGraphicFramePr>
        <p:xfrm>
          <a:off x="725079"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1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2024 ja 2025</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1684064" y="6244781"/>
            <a:ext cx="529924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6" name="Sisällön paikkamerkki 5" descr="Helsingin seudun kunnista työttömyysaste oli marraskuussa 2025 korkein Vantaalla (13,8 %) ja alhaisin Sipoossa (7,4 %).">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1068478398"/>
              </p:ext>
            </p:extLst>
          </p:nvPr>
        </p:nvGraphicFramePr>
        <p:xfrm>
          <a:off x="749969" y="170004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000" dirty="0"/>
              <a:t>Väestönmuutosten ennakkotiedot Vantaalla tammi-marraskuussa 2025</a:t>
            </a:r>
          </a:p>
        </p:txBody>
      </p:sp>
      <p:pic>
        <p:nvPicPr>
          <p:cNvPr id="3" name="Kuva 2" descr="Tilastokeskuksen ennakkotietojen mukaan Vantaan väestö on kasvanut tammi-marraskuun aikana vajaalla 1900 asukkaalla.">
            <a:extLst>
              <a:ext uri="{FF2B5EF4-FFF2-40B4-BE49-F238E27FC236}">
                <a16:creationId xmlns:a16="http://schemas.microsoft.com/office/drawing/2014/main" id="{53C2672E-16C4-7787-5ACD-C3C290A55304}"/>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1852351"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7.1.2026)</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Alle 25-vuotiaiden työttömien määrä isoissa kaupungeissa 2024 ja 2025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1684064" y="6244781"/>
            <a:ext cx="524505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7" name="Sisällön paikkamerkki 6" descr="Kaikissa suurissa kaupungeissa nuorisotyöttömiä oli marraskuussa 2025 selvästi enemmän kuin samaan aikaan vuosi sitten.">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2740725824"/>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Pidempään kuin vuoden työttömänä olleiden määrä isoissa kaupungeissa 2024 ja 2025 </a:t>
            </a:r>
          </a:p>
        </p:txBody>
      </p:sp>
      <p:sp>
        <p:nvSpPr>
          <p:cNvPr id="3" name="Alatunnisteen paikkamerkki 3">
            <a:extLst>
              <a:ext uri="{FF2B5EF4-FFF2-40B4-BE49-F238E27FC236}">
                <a16:creationId xmlns:a16="http://schemas.microsoft.com/office/drawing/2014/main" id="{184A95F4-DBA3-53FC-81DD-44A0D98DF883}"/>
              </a:ext>
            </a:extLst>
          </p:cNvPr>
          <p:cNvSpPr txBox="1">
            <a:spLocks/>
          </p:cNvSpPr>
          <p:nvPr/>
        </p:nvSpPr>
        <p:spPr>
          <a:xfrm>
            <a:off x="1684064" y="6244781"/>
            <a:ext cx="523828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7.1.2026)</a:t>
            </a:r>
            <a:endParaRPr lang="fi-FI" sz="1000" dirty="0">
              <a:solidFill>
                <a:srgbClr val="FF0000"/>
              </a:solidFill>
            </a:endParaRPr>
          </a:p>
          <a:p>
            <a:endParaRPr lang="fi-FI" sz="1000" dirty="0"/>
          </a:p>
        </p:txBody>
      </p:sp>
      <p:graphicFrame>
        <p:nvGraphicFramePr>
          <p:cNvPr id="6" name="Sisällön paikkamerkki 5" descr="Suurissa kaupungeissa pitkäaikaistyöttömien määrä kasvoi marraskuussa Vantaalla, Turussa, Tampereella ja Oulussa. Ainoastaan Vantaalla pitkäaikaistyöttömien määrä nousi ennätyskorkealle tasolle.">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2850322016"/>
              </p:ext>
            </p:extLst>
          </p:nvPr>
        </p:nvGraphicFramePr>
        <p:xfrm>
          <a:off x="838200" y="176421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187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kehitys päätoimialoilla Vantaalla vuodesta 2015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321931" y="6492875"/>
            <a:ext cx="668228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6" name="Sisällön paikkamerkki 5" descr="Muiden palveluiden liikevaihto kasvoi vuonna 2024 kaksi prosenttia. Teollisuuden vuoden 2024 liikevaihto pysyi edellisvuoden tasolla. Rakentamisen liikevaihto laski kyseisenä vuotena reilut kahdeksan ja kaupan reilut seitsemän prosenttia edellisvuodesta. ">
            <a:extLst>
              <a:ext uri="{FF2B5EF4-FFF2-40B4-BE49-F238E27FC236}">
                <a16:creationId xmlns:a16="http://schemas.microsoft.com/office/drawing/2014/main" id="{DF1D5B2D-AF5E-4252-A92A-6C06CF8E499D}"/>
              </a:ext>
            </a:extLst>
          </p:cNvPr>
          <p:cNvGraphicFramePr>
            <a:graphicFrameLocks noGrp="1"/>
          </p:cNvGraphicFramePr>
          <p:nvPr>
            <p:ph idx="1"/>
            <p:extLst>
              <p:ext uri="{D42A27DB-BD31-4B8C-83A1-F6EECF244321}">
                <p14:modId xmlns:p14="http://schemas.microsoft.com/office/powerpoint/2010/main" val="1512652122"/>
              </p:ext>
            </p:extLst>
          </p:nvPr>
        </p:nvGraphicFramePr>
        <p:xfrm>
          <a:off x="838200" y="1392866"/>
          <a:ext cx="10515600" cy="4796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ja palkkasumman kehitys Vantaalla ja Helsingin seudulla vuodesta 2015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278913" y="6492875"/>
            <a:ext cx="678626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7" name="Sisällön paikkamerkki 6" descr="Vantaan vuoden 2025 ensimmäisen neljänneksen palkkasumman trendiarvo oli viime vuoden lopun tasolla, kun taas koko Helsingin alueen palkkasumma oli vielä hieman kasvussa. Liikevaihdon kasvu taittui jo lievään laskuun viime vuoden viimeisellä neljänneksellä molemmilla tilastointialueilla.">
            <a:extLst>
              <a:ext uri="{FF2B5EF4-FFF2-40B4-BE49-F238E27FC236}">
                <a16:creationId xmlns:a16="http://schemas.microsoft.com/office/drawing/2014/main" id="{E7F6FE98-A977-4A40-8B67-7DD80A40EE47}"/>
              </a:ext>
            </a:extLst>
          </p:cNvPr>
          <p:cNvGraphicFramePr>
            <a:graphicFrameLocks noGrp="1"/>
          </p:cNvGraphicFramePr>
          <p:nvPr>
            <p:ph idx="1"/>
            <p:extLst>
              <p:ext uri="{D42A27DB-BD31-4B8C-83A1-F6EECF244321}">
                <p14:modId xmlns:p14="http://schemas.microsoft.com/office/powerpoint/2010/main" val="2130039042"/>
              </p:ext>
            </p:extLst>
          </p:nvPr>
        </p:nvGraphicFramePr>
        <p:xfrm>
          <a:off x="838200" y="1807536"/>
          <a:ext cx="10515600" cy="4382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9"/>
            <a:ext cx="10117975" cy="1065319"/>
          </a:xfrm>
        </p:spPr>
        <p:txBody>
          <a:bodyPr/>
          <a:lstStyle/>
          <a:p>
            <a:r>
              <a:rPr lang="fi-FI" sz="3000" dirty="0"/>
              <a:t>Väestön kuukausikertymät Vantaalla vuosina 2022-2025 </a:t>
            </a:r>
            <a:r>
              <a:rPr lang="fi-FI" sz="2000" dirty="0"/>
              <a:t>(2025* ovat ennakkotietoja)</a:t>
            </a:r>
            <a:endParaRPr lang="fi-FI" sz="2000" dirty="0">
              <a:solidFill>
                <a:srgbClr val="FF0000"/>
              </a:solidFill>
            </a:endParaRPr>
          </a:p>
        </p:txBody>
      </p:sp>
      <p:sp>
        <p:nvSpPr>
          <p:cNvPr id="3" name="Alatunnisteen paikkamerkki 3">
            <a:extLst>
              <a:ext uri="{FF2B5EF4-FFF2-40B4-BE49-F238E27FC236}">
                <a16:creationId xmlns:a16="http://schemas.microsoft.com/office/drawing/2014/main" id="{E2133100-4714-2627-2861-0381C9BEB222}"/>
              </a:ext>
            </a:extLst>
          </p:cNvPr>
          <p:cNvSpPr txBox="1">
            <a:spLocks/>
          </p:cNvSpPr>
          <p:nvPr/>
        </p:nvSpPr>
        <p:spPr>
          <a:xfrm>
            <a:off x="1792530" y="6215055"/>
            <a:ext cx="5393361"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7.1.2026)</a:t>
            </a:r>
            <a:endParaRPr lang="fi-FI" sz="1000" dirty="0">
              <a:solidFill>
                <a:srgbClr val="FF0000"/>
              </a:solidFill>
            </a:endParaRPr>
          </a:p>
          <a:p>
            <a:endParaRPr lang="fi-FI" sz="1000" dirty="0">
              <a:solidFill>
                <a:srgbClr val="FF0000"/>
              </a:solidFill>
            </a:endParaRPr>
          </a:p>
        </p:txBody>
      </p:sp>
      <p:graphicFrame>
        <p:nvGraphicFramePr>
          <p:cNvPr id="6" name="Sisällön paikkamerkki 5" descr="Vantaan väestö  on kasvanut tammi-marraskuun aikana vajaalla 1900 asukkaalla, joka oli 1900 henkilöä vähemmän kuin samaan aikaan viime vuonna.">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3728195795"/>
              </p:ext>
            </p:extLst>
          </p:nvPr>
        </p:nvGraphicFramePr>
        <p:xfrm>
          <a:off x="838200" y="153998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18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PK- ja KUUMA-seudulla sekä 10 suurimmassa kaupungissa tammi-marraskuussa 2025</a:t>
            </a:r>
            <a:endParaRPr lang="fi-FI" sz="2800" dirty="0"/>
          </a:p>
        </p:txBody>
      </p:sp>
      <p:pic>
        <p:nvPicPr>
          <p:cNvPr id="4" name="Kuva 3" descr="Marraskuussa 2025 Vantaalla oli 253150 asukasta. Vantaa on Suomen neljänneksi suurin kaupunki.">
            <a:extLst>
              <a:ext uri="{FF2B5EF4-FFF2-40B4-BE49-F238E27FC236}">
                <a16:creationId xmlns:a16="http://schemas.microsoft.com/office/drawing/2014/main" id="{4706F2D0-AEE6-8667-E577-AF49559AC3C6}"/>
              </a:ext>
            </a:extLst>
          </p:cNvPr>
          <p:cNvPicPr/>
          <p:nvPr/>
        </p:nvPicPr>
        <p:blipFill>
          <a:blip r:embed="rId2"/>
          <a:stretch>
            <a:fillRect/>
          </a:stretch>
        </p:blipFill>
        <p:spPr>
          <a:xfrm>
            <a:off x="1052513" y="1743075"/>
            <a:ext cx="10440987" cy="4398963"/>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1877988" y="6272516"/>
            <a:ext cx="5187830"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7.1.2026)</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21328" y="347816"/>
            <a:ext cx="10262937" cy="1121997"/>
          </a:xfrm>
        </p:spPr>
        <p:txBody>
          <a:bodyPr/>
          <a:lstStyle/>
          <a:p>
            <a:r>
              <a:rPr lang="fi-FI" sz="2700" dirty="0"/>
              <a:t>Väestönmuutosten ennakkotiedot kymmenessä suurimmassa kaupungissa tammi-marraskuussa 2025</a:t>
            </a:r>
            <a:br>
              <a:rPr lang="fi-FI" sz="2700" dirty="0"/>
            </a:br>
            <a:br>
              <a:rPr lang="fi-FI" sz="600" dirty="0"/>
            </a:br>
            <a:endParaRPr lang="fi-FI" sz="1600" dirty="0"/>
          </a:p>
        </p:txBody>
      </p:sp>
      <p:sp>
        <p:nvSpPr>
          <p:cNvPr id="3" name="Alatunnisteen paikkamerkki 3">
            <a:extLst>
              <a:ext uri="{FF2B5EF4-FFF2-40B4-BE49-F238E27FC236}">
                <a16:creationId xmlns:a16="http://schemas.microsoft.com/office/drawing/2014/main" id="{42A1C5A0-088E-E3C6-7BCB-8A62CE8C8831}"/>
              </a:ext>
            </a:extLst>
          </p:cNvPr>
          <p:cNvSpPr txBox="1">
            <a:spLocks/>
          </p:cNvSpPr>
          <p:nvPr/>
        </p:nvSpPr>
        <p:spPr>
          <a:xfrm>
            <a:off x="1990646"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7.1.2026, HUOM! Kuvio ei sisällä väkiluvun korjauksia.)</a:t>
            </a:r>
            <a:endParaRPr lang="fi-FI" sz="1000" dirty="0">
              <a:solidFill>
                <a:srgbClr val="FF0000"/>
              </a:solidFill>
            </a:endParaRPr>
          </a:p>
        </p:txBody>
      </p:sp>
      <p:graphicFrame>
        <p:nvGraphicFramePr>
          <p:cNvPr id="7" name="Sisällön paikkamerkki 6" descr="Tammi-marraskuun aikana Helsingin väestö on kasvanut selvästi eniten, minkä jälkeen tulivat Espoo, Turku, Tampere ja Vantaa.">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2397664731"/>
              </p:ext>
            </p:extLst>
          </p:nvPr>
        </p:nvGraphicFramePr>
        <p:xfrm>
          <a:off x="521328" y="1469813"/>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5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521328" y="347817"/>
            <a:ext cx="10262937" cy="1189670"/>
          </a:xfrm>
        </p:spPr>
        <p:txBody>
          <a:bodyPr/>
          <a:lstStyle/>
          <a:p>
            <a:r>
              <a:rPr lang="fi-FI" sz="2700" u="sng" dirty="0"/>
              <a:t>Ulkomailta</a:t>
            </a:r>
            <a:r>
              <a:rPr lang="fi-FI" sz="2700" dirty="0"/>
              <a:t> alueelle muuttaneet lähtömaanosan mukaan tammi-syyskuussa 2025, </a:t>
            </a:r>
            <a:br>
              <a:rPr lang="fi-FI" sz="2700" dirty="0"/>
            </a:br>
            <a:r>
              <a:rPr lang="fi-FI" sz="2700" dirty="0"/>
              <a:t>ennakkotiedot neljännesvuosittain</a:t>
            </a:r>
            <a:endParaRPr lang="fi-FI" sz="1600" dirty="0"/>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1741255"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endParaRPr lang="fi-FI" sz="1000" dirty="0">
              <a:solidFill>
                <a:srgbClr val="FF0000"/>
              </a:solidFill>
            </a:endParaRPr>
          </a:p>
        </p:txBody>
      </p:sp>
      <p:graphicFrame>
        <p:nvGraphicFramePr>
          <p:cNvPr id="6" name="Sisällön paikkamerkki 5" descr="Tammi-syyskuun aikana ulkomailta Vantaalle muuttaneista 37 prosenttia oli tullut Aasiasta ja 29 prosenttia Euroopasta. 28 prosentilla lähtömaanosa oli tuntematon.">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94379316"/>
              </p:ext>
            </p:extLst>
          </p:nvPr>
        </p:nvGraphicFramePr>
        <p:xfrm>
          <a:off x="668266" y="180053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45E8E-E93C-539D-4D7D-B4D0CF9DE01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01AC903-EE46-574A-E482-2D23A5D8F065}"/>
              </a:ext>
            </a:extLst>
          </p:cNvPr>
          <p:cNvSpPr>
            <a:spLocks noGrp="1"/>
          </p:cNvSpPr>
          <p:nvPr>
            <p:ph type="title"/>
          </p:nvPr>
        </p:nvSpPr>
        <p:spPr>
          <a:xfrm>
            <a:off x="521328" y="347816"/>
            <a:ext cx="10262937" cy="1121997"/>
          </a:xfrm>
        </p:spPr>
        <p:txBody>
          <a:bodyPr/>
          <a:lstStyle/>
          <a:p>
            <a:r>
              <a:rPr lang="fi-FI" sz="2700" u="sng" dirty="0"/>
              <a:t>Kotimaan nettomuuton </a:t>
            </a:r>
            <a:r>
              <a:rPr lang="fi-FI" sz="2700" dirty="0"/>
              <a:t>ennakkotiedot kielen mukaan tammi-marraskuussa 2025</a:t>
            </a:r>
            <a:br>
              <a:rPr lang="fi-FI" sz="2700" dirty="0"/>
            </a:br>
            <a:br>
              <a:rPr lang="fi-FI" sz="600" dirty="0"/>
            </a:br>
            <a:endParaRPr lang="fi-FI" sz="1600" dirty="0"/>
          </a:p>
        </p:txBody>
      </p:sp>
      <p:sp>
        <p:nvSpPr>
          <p:cNvPr id="3" name="Alatunnisteen paikkamerkki 3">
            <a:extLst>
              <a:ext uri="{FF2B5EF4-FFF2-40B4-BE49-F238E27FC236}">
                <a16:creationId xmlns:a16="http://schemas.microsoft.com/office/drawing/2014/main" id="{1E9BF3C2-E5A3-AAF3-8CB9-B8CFD5F93305}"/>
              </a:ext>
            </a:extLst>
          </p:cNvPr>
          <p:cNvSpPr txBox="1">
            <a:spLocks/>
          </p:cNvSpPr>
          <p:nvPr/>
        </p:nvSpPr>
        <p:spPr>
          <a:xfrm>
            <a:off x="1990646"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7.1.2026)</a:t>
            </a:r>
            <a:endParaRPr lang="fi-FI" sz="1000" dirty="0">
              <a:solidFill>
                <a:srgbClr val="FF0000"/>
              </a:solidFill>
            </a:endParaRPr>
          </a:p>
        </p:txBody>
      </p:sp>
      <p:graphicFrame>
        <p:nvGraphicFramePr>
          <p:cNvPr id="19" name="Sisällön paikkamerkki 18" descr="Kymmenestä suurimmasta kaupungista kotimaan nettomuutto oli tammi-marraskuun aikana miinuksella Vantaalla, Porissa, Oulussa ja Jyväskylässä. Kielen mukaan tarkasteltuna ainoastaan Vantaa ja Pori menettivät kotimaankielistä väestöä muualle Suomeen.">
            <a:extLst>
              <a:ext uri="{FF2B5EF4-FFF2-40B4-BE49-F238E27FC236}">
                <a16:creationId xmlns:a16="http://schemas.microsoft.com/office/drawing/2014/main" id="{BAAB6941-BF20-35C4-01C2-6EF828E308A1}"/>
              </a:ext>
            </a:extLst>
          </p:cNvPr>
          <p:cNvGraphicFramePr>
            <a:graphicFrameLocks noGrp="1"/>
          </p:cNvGraphicFramePr>
          <p:nvPr>
            <p:ph idx="1"/>
            <p:extLst>
              <p:ext uri="{D42A27DB-BD31-4B8C-83A1-F6EECF244321}">
                <p14:modId xmlns:p14="http://schemas.microsoft.com/office/powerpoint/2010/main" val="974105053"/>
              </p:ext>
            </p:extLst>
          </p:nvPr>
        </p:nvGraphicFramePr>
        <p:xfrm>
          <a:off x="521328" y="1469813"/>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605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521328" y="347817"/>
            <a:ext cx="10262937" cy="1141118"/>
          </a:xfrm>
        </p:spPr>
        <p:txBody>
          <a:bodyPr/>
          <a:lstStyle/>
          <a:p>
            <a:r>
              <a:rPr lang="fi-FI" sz="2700" u="sng" dirty="0"/>
              <a:t>Kotimaan nettomuuton </a:t>
            </a:r>
            <a:r>
              <a:rPr lang="fi-FI" sz="2700" dirty="0"/>
              <a:t>ennakkotiedot pääasiallisen toiminnan* mukaan tammi-elokuussa 2025</a:t>
            </a:r>
            <a:endParaRPr lang="fi-FI" sz="1600" dirty="0"/>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3130564" y="6226395"/>
            <a:ext cx="8549245"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10.12.2025, tiedot päivittyvät hieman hitaammin kuin muut muuttotiedot)</a:t>
            </a:r>
          </a:p>
          <a:p>
            <a:endParaRPr lang="fi-FI" sz="500" dirty="0"/>
          </a:p>
          <a:p>
            <a:r>
              <a:rPr lang="fi-FI" sz="1000" dirty="0"/>
              <a:t>*Tilasto pohjautuu Tilastokeskuksen kokeelliseen tilastoon väestön pääasiallisesta toiminnasta. Työvoiman ulkopuolella oleviin kuuluu: </a:t>
            </a:r>
          </a:p>
          <a:p>
            <a:r>
              <a:rPr lang="fi-FI" sz="1000" dirty="0"/>
              <a:t>0-14 -vuotiaat, opiskelijat/koululaiset, eläkeläiset sekä muut työvoiman ulkopuolella olevat.</a:t>
            </a:r>
          </a:p>
          <a:p>
            <a:endParaRPr lang="fi-FI" sz="1000" dirty="0">
              <a:solidFill>
                <a:srgbClr val="FF0000"/>
              </a:solidFill>
            </a:endParaRPr>
          </a:p>
        </p:txBody>
      </p:sp>
      <p:graphicFrame>
        <p:nvGraphicFramePr>
          <p:cNvPr id="6" name="Sisällön paikkamerkki 5" descr="Kymmenestä suurimmasta kaupungista ainoastaan Helsinki, Turku, Espoo ja Lahti olivat saaneet tammi-elokuun aikana muualta Suomesta muuttovoittoa sekä työllisistä, työttömistä että työvoiman ulkopuolella olevista.">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1062803104"/>
              </p:ext>
            </p:extLst>
          </p:nvPr>
        </p:nvGraphicFramePr>
        <p:xfrm>
          <a:off x="521328" y="1488935"/>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2900" dirty="0">
                <a:cs typeface="Times New Roman" charset="0"/>
              </a:rPr>
              <a:t>Vantaalla myönnettyjen asuntorakentamislupien (asuntoja, ennakkotieto) kuukausikertymät vuosina 2022–2025</a:t>
            </a:r>
            <a:endParaRPr lang="fi-FI" sz="12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1689981" y="6237084"/>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15.12.2025)</a:t>
            </a:r>
          </a:p>
        </p:txBody>
      </p:sp>
      <p:graphicFrame>
        <p:nvGraphicFramePr>
          <p:cNvPr id="4" name="Kaavio 3" descr="Vuoden 2025 yhdentoista ensimmäisen kuukauden aikana myönnettiin luvat reilun 370 asunnon rakentamiseen. Myönnettyjä lupia oli 140 vähemmän kuin edellisenä vuotena kyseisenä aikavälinä.">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2217915085"/>
              </p:ext>
            </p:extLst>
          </p:nvPr>
        </p:nvGraphicFramePr>
        <p:xfrm>
          <a:off x="600076" y="1690688"/>
          <a:ext cx="10844212" cy="439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51E"/>
        </a:solidFill>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antaa esityspohja_muokattu 16.1.2025" id="{FABE5EF5-CC45-4E35-9AE8-2C5DCCE76D2D}" vid="{A91F1EA7-8403-429F-BE46-D9216B3D81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Vantaa esityspohja_kaksi sivua_2025</Template>
  <TotalTime>17573</TotalTime>
  <Words>669</Words>
  <Application>Microsoft Office PowerPoint</Application>
  <PresentationFormat>Laajakuva</PresentationFormat>
  <Paragraphs>69</Paragraphs>
  <Slides>23</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Arial Black</vt:lpstr>
      <vt:lpstr>Calibri</vt:lpstr>
      <vt:lpstr>Times New Roman</vt:lpstr>
      <vt:lpstr>Vantaa_yleispohja_01</vt:lpstr>
      <vt:lpstr>TILASTOJA VANTAALTA</vt:lpstr>
      <vt:lpstr>Väestönmuutosten ennakkotiedot Vantaalla tammi-marraskuussa 2025</vt:lpstr>
      <vt:lpstr>Väestön kuukausikertymät Vantaalla vuosina 2022-2025 (2025* ovat ennakkotietoja)</vt:lpstr>
      <vt:lpstr>Väestönmuutosten ennakkotiedot koko maassa, PK- ja KUUMA-seudulla sekä 10 suurimmassa kaupungissa tammi-marraskuussa 2025</vt:lpstr>
      <vt:lpstr>Väestönmuutosten ennakkotiedot kymmenessä suurimmassa kaupungissa tammi-marraskuussa 2025  </vt:lpstr>
      <vt:lpstr>Ulkomailta alueelle muuttaneet lähtömaanosan mukaan tammi-syyskuussa 2025,  ennakkotiedot neljännesvuosittain</vt:lpstr>
      <vt:lpstr>Kotimaan nettomuuton ennakkotiedot kielen mukaan tammi-marraskuussa 2025  </vt:lpstr>
      <vt:lpstr>Kotimaan nettomuuton ennakkotiedot pääasiallisen toiminnan* mukaan tammi-elokuussa 2025</vt:lpstr>
      <vt:lpstr>Vantaalla myönnettyjen asuntorakentamislupien (asuntoja, ennakkotieto) kuukausikertymät vuosina 2022–2025</vt:lpstr>
      <vt:lpstr>Vantaalla aloitettujen asuntojen (ennakkotieto) kuukausikertymät vuosina 2022–2025</vt:lpstr>
      <vt:lpstr>Vantaalla valmistuneiden asuntojen (ennakkotieto) kuukausikertymät vuosina  2022–2025</vt:lpstr>
      <vt:lpstr>Työttömät ja lomautetut kuukausittain  Vantaalla vuoden 2015 tammikuusta lähtien</vt:lpstr>
      <vt:lpstr>Työttömät (lomautetut mukaan lukien) kuukauden lopussa vuosina 2022-2025</vt:lpstr>
      <vt:lpstr>Avoimet työpaikat kuukauden lopussa  vuosina 2022-2025</vt:lpstr>
      <vt:lpstr>Nuorten ja pitkäaikaistyöttömien määrät Vantaalla vuoden 2015 tammikuusta lähtien</vt:lpstr>
      <vt:lpstr>Työttömien miesten ja naisten määrät Vantaalla vuoden 2020 tammikuusta lähtien </vt:lpstr>
      <vt:lpstr>Työttömyysaste (%) Vantaalla ja muissa  suurissa kaupungeissa 2024 ja 2025</vt:lpstr>
      <vt:lpstr>Työttömyysaste (%) Vantaalla ja muissa suurissa kaupungeissa vuoden 2020 tammikuusta lähtien</vt:lpstr>
      <vt:lpstr>Työttömyysaste (%) Helsingin seudun kunnissa 2024 ja 2025</vt:lpstr>
      <vt:lpstr>Alle 25-vuotiaiden työttömien määrä isoissa kaupungeissa 2024 ja 2025 </vt:lpstr>
      <vt:lpstr>Pidempään kuin vuoden työttömänä olleiden määrä isoissa kaupungeissa 2024 ja 2025 </vt:lpstr>
      <vt:lpstr>Yritysten liikevaihdon kehitys päätoimialoilla Vantaalla vuodesta 2015 (2021=100)</vt:lpstr>
      <vt:lpstr>Yritysten liikevaihdon ja palkkasumman kehitys Vantaalla ja Helsingin seudulla vuodesta 2015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877</cp:revision>
  <cp:lastPrinted>2018-05-09T08:07:56Z</cp:lastPrinted>
  <dcterms:created xsi:type="dcterms:W3CDTF">2018-08-15T07:26:58Z</dcterms:created>
  <dcterms:modified xsi:type="dcterms:W3CDTF">2026-01-08T11:21:09Z</dcterms:modified>
</cp:coreProperties>
</file>