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7" r:id="rId1"/>
  </p:sldMasterIdLst>
  <p:notesMasterIdLst>
    <p:notesMasterId r:id="rId25"/>
  </p:notesMasterIdLst>
  <p:handoutMasterIdLst>
    <p:handoutMasterId r:id="rId26"/>
  </p:handoutMasterIdLst>
  <p:sldIdLst>
    <p:sldId id="405" r:id="rId2"/>
    <p:sldId id="346" r:id="rId3"/>
    <p:sldId id="362" r:id="rId4"/>
    <p:sldId id="341" r:id="rId5"/>
    <p:sldId id="350" r:id="rId6"/>
    <p:sldId id="406" r:id="rId7"/>
    <p:sldId id="409" r:id="rId8"/>
    <p:sldId id="407" r:id="rId9"/>
    <p:sldId id="325" r:id="rId10"/>
    <p:sldId id="326" r:id="rId11"/>
    <p:sldId id="327" r:id="rId12"/>
    <p:sldId id="353" r:id="rId13"/>
    <p:sldId id="329" r:id="rId14"/>
    <p:sldId id="330" r:id="rId15"/>
    <p:sldId id="408" r:id="rId16"/>
    <p:sldId id="354" r:id="rId17"/>
    <p:sldId id="332" r:id="rId18"/>
    <p:sldId id="355" r:id="rId19"/>
    <p:sldId id="359" r:id="rId20"/>
    <p:sldId id="335" r:id="rId21"/>
    <p:sldId id="360" r:id="rId22"/>
    <p:sldId id="338" r:id="rId23"/>
    <p:sldId id="361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A5"/>
    <a:srgbClr val="84CCF8"/>
    <a:srgbClr val="3C8FDE"/>
    <a:srgbClr val="54A1EA"/>
    <a:srgbClr val="AADAF8"/>
    <a:srgbClr val="D9D9D6"/>
    <a:srgbClr val="75787B"/>
    <a:srgbClr val="000000"/>
    <a:srgbClr val="C2A6E3"/>
    <a:srgbClr val="753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5" autoAdjust="0"/>
    <p:restoredTop sz="96622" autoAdjust="0"/>
  </p:normalViewPr>
  <p:slideViewPr>
    <p:cSldViewPr snapToGrid="0">
      <p:cViewPr varScale="1">
        <p:scale>
          <a:sx n="109" d="100"/>
          <a:sy n="109" d="100"/>
        </p:scale>
        <p:origin x="192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55407372222324"/>
          <c:y val="3.2118070833354578E-2"/>
          <c:w val="0.85942683498669381"/>
          <c:h val="0.80955700537432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'Vantaa_kk-kertymät_2013-'!$K$22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278C9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'Vantaa_kk-kertymät_2013-'!$K$23:$K$34</c:f>
              <c:numCache>
                <c:formatCode>General</c:formatCode>
                <c:ptCount val="12"/>
                <c:pt idx="0">
                  <c:v>313</c:v>
                </c:pt>
                <c:pt idx="1">
                  <c:v>522</c:v>
                </c:pt>
                <c:pt idx="2">
                  <c:v>832</c:v>
                </c:pt>
                <c:pt idx="3">
                  <c:v>1065</c:v>
                </c:pt>
                <c:pt idx="4">
                  <c:v>1490</c:v>
                </c:pt>
                <c:pt idx="5">
                  <c:v>1832</c:v>
                </c:pt>
                <c:pt idx="6">
                  <c:v>2280</c:v>
                </c:pt>
                <c:pt idx="7">
                  <c:v>2235</c:v>
                </c:pt>
                <c:pt idx="8">
                  <c:v>2586</c:v>
                </c:pt>
                <c:pt idx="9">
                  <c:v>2808</c:v>
                </c:pt>
                <c:pt idx="10">
                  <c:v>3262</c:v>
                </c:pt>
                <c:pt idx="11">
                  <c:v>3613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0-4D4D-A367-9B81902C667A}"/>
            </c:ext>
          </c:extLst>
        </c:ser>
        <c:ser>
          <c:idx val="1"/>
          <c:order val="1"/>
          <c:tx>
            <c:strRef>
              <c:f>'Vantaa_kk-kertymät_2013-'!$L$22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'Vantaa_kk-kertymät_2013-'!$L$23:$L$34</c:f>
              <c:numCache>
                <c:formatCode>General</c:formatCode>
                <c:ptCount val="12"/>
                <c:pt idx="0">
                  <c:v>189</c:v>
                </c:pt>
                <c:pt idx="1">
                  <c:v>498</c:v>
                </c:pt>
                <c:pt idx="2">
                  <c:v>1049</c:v>
                </c:pt>
                <c:pt idx="3">
                  <c:v>1346</c:v>
                </c:pt>
                <c:pt idx="4">
                  <c:v>1818</c:v>
                </c:pt>
                <c:pt idx="5">
                  <c:v>2190</c:v>
                </c:pt>
                <c:pt idx="6">
                  <c:v>2672</c:v>
                </c:pt>
                <c:pt idx="7">
                  <c:v>2849</c:v>
                </c:pt>
                <c:pt idx="8">
                  <c:v>3255</c:v>
                </c:pt>
                <c:pt idx="9">
                  <c:v>3478</c:v>
                </c:pt>
                <c:pt idx="10">
                  <c:v>4143</c:v>
                </c:pt>
                <c:pt idx="11">
                  <c:v>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0-4D4D-A367-9B81902C667A}"/>
            </c:ext>
          </c:extLst>
        </c:ser>
        <c:ser>
          <c:idx val="2"/>
          <c:order val="2"/>
          <c:tx>
            <c:strRef>
              <c:f>'Vantaa_kk-kertymät_2013-'!$M$22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'Vantaa_kk-kertymät_2013-'!$M$23:$M$34</c:f>
              <c:numCache>
                <c:formatCode>General</c:formatCode>
                <c:ptCount val="12"/>
                <c:pt idx="0">
                  <c:v>474</c:v>
                </c:pt>
                <c:pt idx="1">
                  <c:v>717</c:v>
                </c:pt>
                <c:pt idx="2">
                  <c:v>1087</c:v>
                </c:pt>
                <c:pt idx="3">
                  <c:v>1464</c:v>
                </c:pt>
                <c:pt idx="4">
                  <c:v>1766</c:v>
                </c:pt>
                <c:pt idx="5">
                  <c:v>2046</c:v>
                </c:pt>
                <c:pt idx="6">
                  <c:v>2484</c:v>
                </c:pt>
                <c:pt idx="7">
                  <c:v>2807</c:v>
                </c:pt>
                <c:pt idx="8">
                  <c:v>3160</c:v>
                </c:pt>
                <c:pt idx="9">
                  <c:v>3518</c:v>
                </c:pt>
                <c:pt idx="10">
                  <c:v>3777</c:v>
                </c:pt>
                <c:pt idx="11">
                  <c:v>3826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B0-4D4D-A367-9B81902C667A}"/>
            </c:ext>
          </c:extLst>
        </c:ser>
        <c:ser>
          <c:idx val="3"/>
          <c:order val="3"/>
          <c:tx>
            <c:strRef>
              <c:f>'Vantaa_kk-kertymät_2013-'!$N$22</c:f>
              <c:strCache>
                <c:ptCount val="1"/>
                <c:pt idx="0">
                  <c:v>2025*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'Vantaa_kk-kertymät_2013-'!$N$23:$N$34</c:f>
              <c:numCache>
                <c:formatCode>General</c:formatCode>
                <c:ptCount val="12"/>
                <c:pt idx="0">
                  <c:v>151</c:v>
                </c:pt>
                <c:pt idx="1">
                  <c:v>262</c:v>
                </c:pt>
                <c:pt idx="2">
                  <c:v>419</c:v>
                </c:pt>
                <c:pt idx="3">
                  <c:v>719</c:v>
                </c:pt>
                <c:pt idx="4">
                  <c:v>1013</c:v>
                </c:pt>
                <c:pt idx="5">
                  <c:v>1259</c:v>
                </c:pt>
                <c:pt idx="6">
                  <c:v>1444</c:v>
                </c:pt>
                <c:pt idx="7">
                  <c:v>1675</c:v>
                </c:pt>
                <c:pt idx="8">
                  <c:v>1776</c:v>
                </c:pt>
                <c:pt idx="9">
                  <c:v>1859</c:v>
                </c:pt>
                <c:pt idx="10">
                  <c:v>1876</c:v>
                </c:pt>
                <c:pt idx="11">
                  <c:v>2045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B0-4D4D-A367-9B81902C6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86464"/>
        <c:axId val="133488000"/>
      </c:barChart>
      <c:catAx>
        <c:axId val="13348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33488000"/>
        <c:crosses val="autoZero"/>
        <c:auto val="1"/>
        <c:lblAlgn val="ctr"/>
        <c:lblOffset val="100"/>
        <c:noMultiLvlLbl val="0"/>
      </c:catAx>
      <c:valAx>
        <c:axId val="133488000"/>
        <c:scaling>
          <c:orientation val="minMax"/>
          <c:max val="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Väestönmuutosten kuukausikertymä (henkilöä)</a:t>
                </a:r>
              </a:p>
            </c:rich>
          </c:tx>
          <c:layout>
            <c:manualLayout>
              <c:xMode val="edge"/>
              <c:yMode val="edge"/>
              <c:x val="2.1126477519776386E-3"/>
              <c:y val="3.5701937257842764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3486464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3890592886165155"/>
          <c:y val="0.94460309128025666"/>
          <c:w val="0.37238815176647166"/>
          <c:h val="5.539690871974336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0091532704214"/>
          <c:y val="4.0363485764421343E-2"/>
          <c:w val="0.86969068328072019"/>
          <c:h val="0.80258500690405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'työttömät_kk_2013-'!$K$5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278C9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'työttömät_kk_2013-'!$K$6:$K$17</c:f>
              <c:numCache>
                <c:formatCode>General</c:formatCode>
                <c:ptCount val="12"/>
                <c:pt idx="0">
                  <c:v>15763</c:v>
                </c:pt>
                <c:pt idx="1">
                  <c:v>15276</c:v>
                </c:pt>
                <c:pt idx="2">
                  <c:v>14288</c:v>
                </c:pt>
                <c:pt idx="3">
                  <c:v>13487</c:v>
                </c:pt>
                <c:pt idx="4">
                  <c:v>13415</c:v>
                </c:pt>
                <c:pt idx="5">
                  <c:v>14363</c:v>
                </c:pt>
                <c:pt idx="6">
                  <c:v>14861</c:v>
                </c:pt>
                <c:pt idx="7">
                  <c:v>13648</c:v>
                </c:pt>
                <c:pt idx="8">
                  <c:v>13235</c:v>
                </c:pt>
                <c:pt idx="9">
                  <c:v>12949</c:v>
                </c:pt>
                <c:pt idx="10">
                  <c:v>12966</c:v>
                </c:pt>
                <c:pt idx="11">
                  <c:v>13897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B-4F5D-8DE4-3768527855F7}"/>
            </c:ext>
          </c:extLst>
        </c:ser>
        <c:ser>
          <c:idx val="1"/>
          <c:order val="1"/>
          <c:tx>
            <c:strRef>
              <c:f>'työttömät_kk_2013-'!$L$5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'työttömät_kk_2013-'!$L$6:$L$17</c:f>
              <c:numCache>
                <c:formatCode>General</c:formatCode>
                <c:ptCount val="12"/>
                <c:pt idx="0">
                  <c:v>13724</c:v>
                </c:pt>
                <c:pt idx="1">
                  <c:v>13683</c:v>
                </c:pt>
                <c:pt idx="2">
                  <c:v>13727</c:v>
                </c:pt>
                <c:pt idx="3">
                  <c:v>13361</c:v>
                </c:pt>
                <c:pt idx="4">
                  <c:v>13147</c:v>
                </c:pt>
                <c:pt idx="5">
                  <c:v>14200</c:v>
                </c:pt>
                <c:pt idx="6">
                  <c:v>14889</c:v>
                </c:pt>
                <c:pt idx="7">
                  <c:v>13744</c:v>
                </c:pt>
                <c:pt idx="8">
                  <c:v>13798</c:v>
                </c:pt>
                <c:pt idx="9">
                  <c:v>14088</c:v>
                </c:pt>
                <c:pt idx="10">
                  <c:v>14592</c:v>
                </c:pt>
                <c:pt idx="11">
                  <c:v>15920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CB-4F5D-8DE4-3768527855F7}"/>
            </c:ext>
          </c:extLst>
        </c:ser>
        <c:ser>
          <c:idx val="2"/>
          <c:order val="2"/>
          <c:tx>
            <c:strRef>
              <c:f>'työttömät_kk_2013-'!$M$5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'työttömät_kk_2013-'!$M$6:$M$17</c:f>
              <c:numCache>
                <c:formatCode>General</c:formatCode>
                <c:ptCount val="12"/>
                <c:pt idx="0">
                  <c:v>15978</c:v>
                </c:pt>
                <c:pt idx="1">
                  <c:v>15983</c:v>
                </c:pt>
                <c:pt idx="2">
                  <c:v>16013</c:v>
                </c:pt>
                <c:pt idx="3">
                  <c:v>15598</c:v>
                </c:pt>
                <c:pt idx="4">
                  <c:v>15498</c:v>
                </c:pt>
                <c:pt idx="5">
                  <c:v>16859</c:v>
                </c:pt>
                <c:pt idx="6">
                  <c:v>17538</c:v>
                </c:pt>
                <c:pt idx="7">
                  <c:v>16356</c:v>
                </c:pt>
                <c:pt idx="8">
                  <c:v>16500</c:v>
                </c:pt>
                <c:pt idx="9">
                  <c:v>16551</c:v>
                </c:pt>
                <c:pt idx="10">
                  <c:v>16628</c:v>
                </c:pt>
                <c:pt idx="11">
                  <c:v>17767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CB-4F5D-8DE4-3768527855F7}"/>
            </c:ext>
          </c:extLst>
        </c:ser>
        <c:ser>
          <c:idx val="3"/>
          <c:order val="3"/>
          <c:tx>
            <c:strRef>
              <c:f>'työttömät_kk_2013-'!$N$5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'työttömät_kk_2013-'!$N$6:$N$17</c:f>
              <c:numCache>
                <c:formatCode>General</c:formatCode>
                <c:ptCount val="12"/>
                <c:pt idx="0">
                  <c:v>18556</c:v>
                </c:pt>
                <c:pt idx="1">
                  <c:v>18700</c:v>
                </c:pt>
                <c:pt idx="2">
                  <c:v>18451</c:v>
                </c:pt>
                <c:pt idx="3">
                  <c:v>18111</c:v>
                </c:pt>
                <c:pt idx="4">
                  <c:v>18055</c:v>
                </c:pt>
                <c:pt idx="5">
                  <c:v>19223</c:v>
                </c:pt>
                <c:pt idx="6">
                  <c:v>19503</c:v>
                </c:pt>
                <c:pt idx="7">
                  <c:v>18096</c:v>
                </c:pt>
                <c:pt idx="8">
                  <c:v>17739</c:v>
                </c:pt>
                <c:pt idx="9">
                  <c:v>18067</c:v>
                </c:pt>
                <c:pt idx="10">
                  <c:v>18409</c:v>
                </c:pt>
                <c:pt idx="11">
                  <c:v>19861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CB-4F5D-8DE4-376852785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228992"/>
        <c:axId val="196230528"/>
      </c:barChart>
      <c:catAx>
        <c:axId val="19622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230528"/>
        <c:crosses val="autoZero"/>
        <c:auto val="1"/>
        <c:lblAlgn val="ctr"/>
        <c:lblOffset val="100"/>
        <c:noMultiLvlLbl val="0"/>
      </c:catAx>
      <c:valAx>
        <c:axId val="196230528"/>
        <c:scaling>
          <c:orientation val="minMax"/>
          <c:max val="2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Työttömiä</a:t>
                </a:r>
              </a:p>
            </c:rich>
          </c:tx>
          <c:layout>
            <c:manualLayout>
              <c:xMode val="edge"/>
              <c:yMode val="edge"/>
              <c:x val="0"/>
              <c:y val="0.3149798989711818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6228992"/>
        <c:crosses val="autoZero"/>
        <c:crossBetween val="between"/>
        <c:majorUnit val="20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698353218008629"/>
          <c:y val="0.95177465095107261"/>
          <c:w val="0.40524252714856146"/>
          <c:h val="3.82272139840387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26805503978141"/>
          <c:y val="4.0363485764421343E-2"/>
          <c:w val="0.87792371104585398"/>
          <c:h val="0.80623928354375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'avoimet_työp_kk_2013-'!$K$5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278C9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'avoimet_työp_kk_2013-'!$K$6:$K$17</c:f>
              <c:numCache>
                <c:formatCode>General</c:formatCode>
                <c:ptCount val="12"/>
                <c:pt idx="0">
                  <c:v>5096</c:v>
                </c:pt>
                <c:pt idx="1">
                  <c:v>5569</c:v>
                </c:pt>
                <c:pt idx="2">
                  <c:v>5326</c:v>
                </c:pt>
                <c:pt idx="3">
                  <c:v>4861</c:v>
                </c:pt>
                <c:pt idx="4">
                  <c:v>4195</c:v>
                </c:pt>
                <c:pt idx="5">
                  <c:v>3528</c:v>
                </c:pt>
                <c:pt idx="6">
                  <c:v>3751</c:v>
                </c:pt>
                <c:pt idx="7">
                  <c:v>3796</c:v>
                </c:pt>
                <c:pt idx="8">
                  <c:v>4353</c:v>
                </c:pt>
                <c:pt idx="9">
                  <c:v>4275</c:v>
                </c:pt>
                <c:pt idx="10">
                  <c:v>3450</c:v>
                </c:pt>
                <c:pt idx="11">
                  <c:v>3117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5-492A-9BC7-E42692490168}"/>
            </c:ext>
          </c:extLst>
        </c:ser>
        <c:ser>
          <c:idx val="1"/>
          <c:order val="1"/>
          <c:tx>
            <c:strRef>
              <c:f>'avoimet_työp_kk_2013-'!$L$5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'avoimet_työp_kk_2013-'!$L$6:$L$17</c:f>
              <c:numCache>
                <c:formatCode>General</c:formatCode>
                <c:ptCount val="12"/>
                <c:pt idx="0">
                  <c:v>4473</c:v>
                </c:pt>
                <c:pt idx="1">
                  <c:v>4149</c:v>
                </c:pt>
                <c:pt idx="2">
                  <c:v>3798</c:v>
                </c:pt>
                <c:pt idx="3">
                  <c:v>3244</c:v>
                </c:pt>
                <c:pt idx="4">
                  <c:v>2676</c:v>
                </c:pt>
                <c:pt idx="5">
                  <c:v>1888</c:v>
                </c:pt>
                <c:pt idx="6">
                  <c:v>2354</c:v>
                </c:pt>
                <c:pt idx="7">
                  <c:v>2380</c:v>
                </c:pt>
                <c:pt idx="8">
                  <c:v>2387</c:v>
                </c:pt>
                <c:pt idx="9">
                  <c:v>1827</c:v>
                </c:pt>
                <c:pt idx="10">
                  <c:v>1563</c:v>
                </c:pt>
                <c:pt idx="11">
                  <c:v>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5-492A-9BC7-E42692490168}"/>
            </c:ext>
          </c:extLst>
        </c:ser>
        <c:ser>
          <c:idx val="2"/>
          <c:order val="2"/>
          <c:tx>
            <c:strRef>
              <c:f>'avoimet_työp_kk_2013-'!$M$5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'avoimet_työp_kk_2013-'!$M$6:$M$17</c:f>
              <c:numCache>
                <c:formatCode>General</c:formatCode>
                <c:ptCount val="12"/>
                <c:pt idx="0">
                  <c:v>3285</c:v>
                </c:pt>
                <c:pt idx="1">
                  <c:v>3218</c:v>
                </c:pt>
                <c:pt idx="2">
                  <c:v>2914</c:v>
                </c:pt>
                <c:pt idx="3">
                  <c:v>1922</c:v>
                </c:pt>
                <c:pt idx="4">
                  <c:v>1529</c:v>
                </c:pt>
                <c:pt idx="5">
                  <c:v>926</c:v>
                </c:pt>
                <c:pt idx="6">
                  <c:v>708</c:v>
                </c:pt>
                <c:pt idx="7">
                  <c:v>904</c:v>
                </c:pt>
                <c:pt idx="8">
                  <c:v>739</c:v>
                </c:pt>
                <c:pt idx="9">
                  <c:v>693</c:v>
                </c:pt>
                <c:pt idx="10">
                  <c:v>620</c:v>
                </c:pt>
                <c:pt idx="11">
                  <c:v>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65-492A-9BC7-E42692490168}"/>
            </c:ext>
          </c:extLst>
        </c:ser>
        <c:ser>
          <c:idx val="3"/>
          <c:order val="3"/>
          <c:tx>
            <c:strRef>
              <c:f>'avoimet_työp_kk_2013-'!$N$5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'avoimet_työp_kk_2013-'!$N$6:$N$17</c:f>
              <c:numCache>
                <c:formatCode>General</c:formatCode>
                <c:ptCount val="12"/>
                <c:pt idx="0">
                  <c:v>1703</c:v>
                </c:pt>
                <c:pt idx="1">
                  <c:v>1783</c:v>
                </c:pt>
                <c:pt idx="2">
                  <c:v>1469</c:v>
                </c:pt>
                <c:pt idx="3">
                  <c:v>862</c:v>
                </c:pt>
                <c:pt idx="4">
                  <c:v>871</c:v>
                </c:pt>
                <c:pt idx="5">
                  <c:v>413</c:v>
                </c:pt>
                <c:pt idx="6">
                  <c:v>418</c:v>
                </c:pt>
                <c:pt idx="7">
                  <c:v>678</c:v>
                </c:pt>
                <c:pt idx="8">
                  <c:v>570</c:v>
                </c:pt>
                <c:pt idx="9">
                  <c:v>526</c:v>
                </c:pt>
                <c:pt idx="10">
                  <c:v>473</c:v>
                </c:pt>
                <c:pt idx="11">
                  <c:v>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65-492A-9BC7-E42692490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782912"/>
        <c:axId val="195788800"/>
      </c:barChart>
      <c:catAx>
        <c:axId val="19578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788800"/>
        <c:crosses val="autoZero"/>
        <c:auto val="1"/>
        <c:lblAlgn val="ctr"/>
        <c:lblOffset val="100"/>
        <c:noMultiLvlLbl val="0"/>
      </c:catAx>
      <c:valAx>
        <c:axId val="195788800"/>
        <c:scaling>
          <c:orientation val="minMax"/>
          <c:max val="6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Avoimia työpaikkoja</a:t>
                </a:r>
              </a:p>
            </c:rich>
          </c:tx>
          <c:layout>
            <c:manualLayout>
              <c:xMode val="edge"/>
              <c:yMode val="edge"/>
              <c:x val="2.1587302774221202E-3"/>
              <c:y val="0.2530247933789179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5782912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566133895653164"/>
          <c:y val="0.95177465095107261"/>
          <c:w val="0.45954922180639879"/>
          <c:h val="4.82254062479299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5287100710482"/>
          <c:y val="3.6606756241477141E-2"/>
          <c:w val="0.83406317186646661"/>
          <c:h val="0.71414520949479854"/>
        </c:manualLayout>
      </c:layout>
      <c:lineChart>
        <c:grouping val="standard"/>
        <c:varyColors val="0"/>
        <c:ser>
          <c:idx val="0"/>
          <c:order val="0"/>
          <c:tx>
            <c:strRef>
              <c:f>nuori_pitkä_vantaa_kk!$D$117</c:f>
              <c:strCache>
                <c:ptCount val="1"/>
                <c:pt idx="0">
                  <c:v>Pitkäaikaistyöttömät (yli 1 v.)</c:v>
                </c:pt>
              </c:strCache>
            </c:strRef>
          </c:tx>
          <c:spPr>
            <a:ln w="38100" cap="rnd">
              <a:solidFill>
                <a:srgbClr val="2278C9"/>
              </a:solidFill>
              <a:round/>
            </a:ln>
            <a:effectLst/>
          </c:spPr>
          <c:marker>
            <c:symbol val="none"/>
          </c:marker>
          <c:cat>
            <c:numRef>
              <c:f>nuori_pitkä_vantaa_kk!$A$118:$A$249</c:f>
              <c:numCache>
                <c:formatCode>General</c:formatCode>
                <c:ptCount val="132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  <c:pt idx="96">
                  <c:v>2023</c:v>
                </c:pt>
                <c:pt idx="108">
                  <c:v>2024</c:v>
                </c:pt>
                <c:pt idx="120">
                  <c:v>2025</c:v>
                </c:pt>
              </c:numCache>
            </c:numRef>
          </c:cat>
          <c:val>
            <c:numRef>
              <c:f>nuori_pitkä_vantaa_kk!$D$118:$D$249</c:f>
              <c:numCache>
                <c:formatCode>General</c:formatCode>
                <c:ptCount val="132"/>
                <c:pt idx="0">
                  <c:v>3841</c:v>
                </c:pt>
                <c:pt idx="1">
                  <c:v>3891</c:v>
                </c:pt>
                <c:pt idx="2">
                  <c:v>4029</c:v>
                </c:pt>
                <c:pt idx="3">
                  <c:v>4144</c:v>
                </c:pt>
                <c:pt idx="4">
                  <c:v>4307</c:v>
                </c:pt>
                <c:pt idx="5">
                  <c:v>4536</c:v>
                </c:pt>
                <c:pt idx="6">
                  <c:v>4656</c:v>
                </c:pt>
                <c:pt idx="7">
                  <c:v>4669</c:v>
                </c:pt>
                <c:pt idx="8">
                  <c:v>4680</c:v>
                </c:pt>
                <c:pt idx="9">
                  <c:v>4749</c:v>
                </c:pt>
                <c:pt idx="10">
                  <c:v>4803</c:v>
                </c:pt>
                <c:pt idx="11">
                  <c:v>5002</c:v>
                </c:pt>
                <c:pt idx="12">
                  <c:v>5133</c:v>
                </c:pt>
                <c:pt idx="13">
                  <c:v>5255</c:v>
                </c:pt>
                <c:pt idx="14">
                  <c:v>5310</c:v>
                </c:pt>
                <c:pt idx="15">
                  <c:v>5287</c:v>
                </c:pt>
                <c:pt idx="16">
                  <c:v>5471</c:v>
                </c:pt>
                <c:pt idx="17">
                  <c:v>5491</c:v>
                </c:pt>
                <c:pt idx="18">
                  <c:v>5427</c:v>
                </c:pt>
                <c:pt idx="19">
                  <c:v>5362</c:v>
                </c:pt>
                <c:pt idx="20">
                  <c:v>5199</c:v>
                </c:pt>
                <c:pt idx="21">
                  <c:v>4992</c:v>
                </c:pt>
                <c:pt idx="22">
                  <c:v>4894</c:v>
                </c:pt>
                <c:pt idx="23">
                  <c:v>4877</c:v>
                </c:pt>
                <c:pt idx="24">
                  <c:v>4786</c:v>
                </c:pt>
                <c:pt idx="25">
                  <c:v>4524</c:v>
                </c:pt>
                <c:pt idx="26">
                  <c:v>4314</c:v>
                </c:pt>
                <c:pt idx="27">
                  <c:v>4187</c:v>
                </c:pt>
                <c:pt idx="28">
                  <c:v>4163</c:v>
                </c:pt>
                <c:pt idx="29">
                  <c:v>4217</c:v>
                </c:pt>
                <c:pt idx="30">
                  <c:v>4191</c:v>
                </c:pt>
                <c:pt idx="31">
                  <c:v>4032</c:v>
                </c:pt>
                <c:pt idx="32">
                  <c:v>3865</c:v>
                </c:pt>
                <c:pt idx="33">
                  <c:v>3688</c:v>
                </c:pt>
                <c:pt idx="34">
                  <c:v>3528</c:v>
                </c:pt>
                <c:pt idx="35">
                  <c:v>3493</c:v>
                </c:pt>
                <c:pt idx="36">
                  <c:v>3379</c:v>
                </c:pt>
                <c:pt idx="37">
                  <c:v>3225</c:v>
                </c:pt>
                <c:pt idx="38">
                  <c:v>3110</c:v>
                </c:pt>
                <c:pt idx="39">
                  <c:v>3040</c:v>
                </c:pt>
                <c:pt idx="40">
                  <c:v>2927</c:v>
                </c:pt>
                <c:pt idx="41">
                  <c:v>2931</c:v>
                </c:pt>
                <c:pt idx="42">
                  <c:v>2893</c:v>
                </c:pt>
                <c:pt idx="43">
                  <c:v>2721</c:v>
                </c:pt>
                <c:pt idx="44">
                  <c:v>2551</c:v>
                </c:pt>
                <c:pt idx="45">
                  <c:v>2430</c:v>
                </c:pt>
                <c:pt idx="46">
                  <c:v>2338</c:v>
                </c:pt>
                <c:pt idx="47">
                  <c:v>2381</c:v>
                </c:pt>
                <c:pt idx="48">
                  <c:v>2329</c:v>
                </c:pt>
                <c:pt idx="49">
                  <c:v>2278</c:v>
                </c:pt>
                <c:pt idx="50">
                  <c:v>2270</c:v>
                </c:pt>
                <c:pt idx="51">
                  <c:v>2281</c:v>
                </c:pt>
                <c:pt idx="52">
                  <c:v>2289</c:v>
                </c:pt>
                <c:pt idx="53">
                  <c:v>2363</c:v>
                </c:pt>
                <c:pt idx="54">
                  <c:v>2439</c:v>
                </c:pt>
                <c:pt idx="55">
                  <c:v>2407</c:v>
                </c:pt>
                <c:pt idx="56">
                  <c:v>2352</c:v>
                </c:pt>
                <c:pt idx="57">
                  <c:v>2290</c:v>
                </c:pt>
                <c:pt idx="58">
                  <c:v>2276</c:v>
                </c:pt>
                <c:pt idx="59">
                  <c:v>2314</c:v>
                </c:pt>
                <c:pt idx="60">
                  <c:v>2373</c:v>
                </c:pt>
                <c:pt idx="61">
                  <c:v>2415</c:v>
                </c:pt>
                <c:pt idx="62">
                  <c:v>2479</c:v>
                </c:pt>
                <c:pt idx="63">
                  <c:v>2587</c:v>
                </c:pt>
                <c:pt idx="64">
                  <c:v>2720</c:v>
                </c:pt>
                <c:pt idx="65">
                  <c:v>2968</c:v>
                </c:pt>
                <c:pt idx="66">
                  <c:v>3109</c:v>
                </c:pt>
                <c:pt idx="67">
                  <c:v>3257</c:v>
                </c:pt>
                <c:pt idx="68">
                  <c:v>3379</c:v>
                </c:pt>
                <c:pt idx="69">
                  <c:v>3540</c:v>
                </c:pt>
                <c:pt idx="70">
                  <c:v>3703</c:v>
                </c:pt>
                <c:pt idx="71" formatCode="0">
                  <c:v>4115</c:v>
                </c:pt>
                <c:pt idx="72">
                  <c:v>4274</c:v>
                </c:pt>
                <c:pt idx="73">
                  <c:v>4441</c:v>
                </c:pt>
                <c:pt idx="74">
                  <c:v>5059</c:v>
                </c:pt>
                <c:pt idx="75">
                  <c:v>5677</c:v>
                </c:pt>
                <c:pt idx="76">
                  <c:v>5964</c:v>
                </c:pt>
                <c:pt idx="77">
                  <c:v>6173</c:v>
                </c:pt>
                <c:pt idx="78">
                  <c:v>6396</c:v>
                </c:pt>
                <c:pt idx="79">
                  <c:v>6453</c:v>
                </c:pt>
                <c:pt idx="80">
                  <c:v>6555</c:v>
                </c:pt>
                <c:pt idx="81">
                  <c:v>6659</c:v>
                </c:pt>
                <c:pt idx="82">
                  <c:v>6673</c:v>
                </c:pt>
                <c:pt idx="83">
                  <c:v>6724</c:v>
                </c:pt>
                <c:pt idx="84">
                  <c:v>6728</c:v>
                </c:pt>
                <c:pt idx="85">
                  <c:v>6696</c:v>
                </c:pt>
                <c:pt idx="86">
                  <c:v>6506</c:v>
                </c:pt>
                <c:pt idx="87">
                  <c:v>6182</c:v>
                </c:pt>
                <c:pt idx="88">
                  <c:v>6048</c:v>
                </c:pt>
                <c:pt idx="89">
                  <c:v>6053</c:v>
                </c:pt>
                <c:pt idx="90">
                  <c:v>6043</c:v>
                </c:pt>
                <c:pt idx="91">
                  <c:v>5845</c:v>
                </c:pt>
                <c:pt idx="92">
                  <c:v>5662</c:v>
                </c:pt>
                <c:pt idx="93">
                  <c:v>5442</c:v>
                </c:pt>
                <c:pt idx="94">
                  <c:v>5267</c:v>
                </c:pt>
                <c:pt idx="95">
                  <c:v>5237</c:v>
                </c:pt>
                <c:pt idx="96">
                  <c:v>5125</c:v>
                </c:pt>
                <c:pt idx="97">
                  <c:v>4900</c:v>
                </c:pt>
                <c:pt idx="98">
                  <c:v>4825</c:v>
                </c:pt>
                <c:pt idx="99">
                  <c:v>4779</c:v>
                </c:pt>
                <c:pt idx="100">
                  <c:v>5012</c:v>
                </c:pt>
                <c:pt idx="101">
                  <c:v>5052</c:v>
                </c:pt>
                <c:pt idx="102">
                  <c:v>5082</c:v>
                </c:pt>
                <c:pt idx="103">
                  <c:v>4987</c:v>
                </c:pt>
                <c:pt idx="104">
                  <c:v>4906</c:v>
                </c:pt>
                <c:pt idx="105">
                  <c:v>4919</c:v>
                </c:pt>
                <c:pt idx="106">
                  <c:v>4945</c:v>
                </c:pt>
                <c:pt idx="107">
                  <c:v>5049</c:v>
                </c:pt>
                <c:pt idx="108">
                  <c:v>5122</c:v>
                </c:pt>
                <c:pt idx="109">
                  <c:v>5194</c:v>
                </c:pt>
                <c:pt idx="110">
                  <c:v>5223</c:v>
                </c:pt>
                <c:pt idx="111">
                  <c:v>5330</c:v>
                </c:pt>
                <c:pt idx="112">
                  <c:v>5460</c:v>
                </c:pt>
                <c:pt idx="113">
                  <c:v>5593</c:v>
                </c:pt>
                <c:pt idx="114">
                  <c:v>5806</c:v>
                </c:pt>
                <c:pt idx="115">
                  <c:v>5791</c:v>
                </c:pt>
                <c:pt idx="116">
                  <c:v>5910</c:v>
                </c:pt>
                <c:pt idx="117">
                  <c:v>6067</c:v>
                </c:pt>
                <c:pt idx="118">
                  <c:v>6169</c:v>
                </c:pt>
                <c:pt idx="119">
                  <c:v>6539</c:v>
                </c:pt>
                <c:pt idx="120">
                  <c:v>6844</c:v>
                </c:pt>
                <c:pt idx="121">
                  <c:v>6985</c:v>
                </c:pt>
                <c:pt idx="122">
                  <c:v>7040</c:v>
                </c:pt>
                <c:pt idx="123">
                  <c:v>7131</c:v>
                </c:pt>
                <c:pt idx="124">
                  <c:v>7290</c:v>
                </c:pt>
                <c:pt idx="125">
                  <c:v>7722</c:v>
                </c:pt>
                <c:pt idx="126">
                  <c:v>7795</c:v>
                </c:pt>
                <c:pt idx="127">
                  <c:v>7739</c:v>
                </c:pt>
                <c:pt idx="128">
                  <c:v>7729</c:v>
                </c:pt>
                <c:pt idx="129">
                  <c:v>7732</c:v>
                </c:pt>
                <c:pt idx="130">
                  <c:v>7799</c:v>
                </c:pt>
                <c:pt idx="131">
                  <c:v>8116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45-48D6-997B-F9AAC94B2EA5}"/>
            </c:ext>
          </c:extLst>
        </c:ser>
        <c:ser>
          <c:idx val="1"/>
          <c:order val="1"/>
          <c:tx>
            <c:strRef>
              <c:f>nuori_pitkä_vantaa_kk!$E$117</c:f>
              <c:strCache>
                <c:ptCount val="1"/>
                <c:pt idx="0">
                  <c:v>Alle 25-vuotiaat työttömät</c:v>
                </c:pt>
              </c:strCache>
            </c:strRef>
          </c:tx>
          <c:spPr>
            <a:ln w="38100" cap="rnd">
              <a:solidFill>
                <a:srgbClr val="F36313"/>
              </a:solidFill>
              <a:round/>
            </a:ln>
            <a:effectLst/>
          </c:spPr>
          <c:marker>
            <c:symbol val="none"/>
          </c:marker>
          <c:cat>
            <c:numRef>
              <c:f>nuori_pitkä_vantaa_kk!$A$118:$A$249</c:f>
              <c:numCache>
                <c:formatCode>General</c:formatCode>
                <c:ptCount val="132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  <c:pt idx="96">
                  <c:v>2023</c:v>
                </c:pt>
                <c:pt idx="108">
                  <c:v>2024</c:v>
                </c:pt>
                <c:pt idx="120">
                  <c:v>2025</c:v>
                </c:pt>
              </c:numCache>
            </c:numRef>
          </c:cat>
          <c:val>
            <c:numRef>
              <c:f>nuori_pitkä_vantaa_kk!$E$118:$E$249</c:f>
              <c:numCache>
                <c:formatCode>General</c:formatCode>
                <c:ptCount val="132"/>
                <c:pt idx="0">
                  <c:v>1355</c:v>
                </c:pt>
                <c:pt idx="1">
                  <c:v>1324</c:v>
                </c:pt>
                <c:pt idx="2">
                  <c:v>1215</c:v>
                </c:pt>
                <c:pt idx="3">
                  <c:v>1103</c:v>
                </c:pt>
                <c:pt idx="4">
                  <c:v>1103</c:v>
                </c:pt>
                <c:pt idx="5">
                  <c:v>1606</c:v>
                </c:pt>
                <c:pt idx="6">
                  <c:v>1759</c:v>
                </c:pt>
                <c:pt idx="7">
                  <c:v>1454</c:v>
                </c:pt>
                <c:pt idx="8">
                  <c:v>1355</c:v>
                </c:pt>
                <c:pt idx="9">
                  <c:v>1296</c:v>
                </c:pt>
                <c:pt idx="10">
                  <c:v>1212</c:v>
                </c:pt>
                <c:pt idx="11">
                  <c:v>1456</c:v>
                </c:pt>
                <c:pt idx="12">
                  <c:v>1422</c:v>
                </c:pt>
                <c:pt idx="13">
                  <c:v>1382</c:v>
                </c:pt>
                <c:pt idx="14">
                  <c:v>1346</c:v>
                </c:pt>
                <c:pt idx="15">
                  <c:v>1312</c:v>
                </c:pt>
                <c:pt idx="16">
                  <c:v>1290</c:v>
                </c:pt>
                <c:pt idx="17">
                  <c:v>1694</c:v>
                </c:pt>
                <c:pt idx="18">
                  <c:v>1799</c:v>
                </c:pt>
                <c:pt idx="19">
                  <c:v>1544</c:v>
                </c:pt>
                <c:pt idx="20">
                  <c:v>1443</c:v>
                </c:pt>
                <c:pt idx="21">
                  <c:v>1354</c:v>
                </c:pt>
                <c:pt idx="22">
                  <c:v>1309</c:v>
                </c:pt>
                <c:pt idx="23">
                  <c:v>1454</c:v>
                </c:pt>
                <c:pt idx="24">
                  <c:v>1440</c:v>
                </c:pt>
                <c:pt idx="25">
                  <c:v>1385</c:v>
                </c:pt>
                <c:pt idx="26">
                  <c:v>1364</c:v>
                </c:pt>
                <c:pt idx="27">
                  <c:v>1245</c:v>
                </c:pt>
                <c:pt idx="28">
                  <c:v>1205</c:v>
                </c:pt>
                <c:pt idx="29">
                  <c:v>1566</c:v>
                </c:pt>
                <c:pt idx="30">
                  <c:v>1617</c:v>
                </c:pt>
                <c:pt idx="31">
                  <c:v>1255</c:v>
                </c:pt>
                <c:pt idx="32">
                  <c:v>1224</c:v>
                </c:pt>
                <c:pt idx="33">
                  <c:v>1125</c:v>
                </c:pt>
                <c:pt idx="34">
                  <c:v>1069</c:v>
                </c:pt>
                <c:pt idx="35">
                  <c:v>1261</c:v>
                </c:pt>
                <c:pt idx="36">
                  <c:v>1179</c:v>
                </c:pt>
                <c:pt idx="37">
                  <c:v>1164</c:v>
                </c:pt>
                <c:pt idx="38">
                  <c:v>1122</c:v>
                </c:pt>
                <c:pt idx="39">
                  <c:v>1110</c:v>
                </c:pt>
                <c:pt idx="40">
                  <c:v>1046</c:v>
                </c:pt>
                <c:pt idx="41">
                  <c:v>1388</c:v>
                </c:pt>
                <c:pt idx="42">
                  <c:v>1524</c:v>
                </c:pt>
                <c:pt idx="43">
                  <c:v>1176</c:v>
                </c:pt>
                <c:pt idx="44">
                  <c:v>1149</c:v>
                </c:pt>
                <c:pt idx="45">
                  <c:v>1069</c:v>
                </c:pt>
                <c:pt idx="46">
                  <c:v>1037</c:v>
                </c:pt>
                <c:pt idx="47">
                  <c:v>1163</c:v>
                </c:pt>
                <c:pt idx="48">
                  <c:v>1107</c:v>
                </c:pt>
                <c:pt idx="49">
                  <c:v>1082</c:v>
                </c:pt>
                <c:pt idx="50">
                  <c:v>1040</c:v>
                </c:pt>
                <c:pt idx="51">
                  <c:v>981</c:v>
                </c:pt>
                <c:pt idx="52">
                  <c:v>1027</c:v>
                </c:pt>
                <c:pt idx="53">
                  <c:v>1347</c:v>
                </c:pt>
                <c:pt idx="54">
                  <c:v>1456</c:v>
                </c:pt>
                <c:pt idx="55">
                  <c:v>1117</c:v>
                </c:pt>
                <c:pt idx="56">
                  <c:v>1070</c:v>
                </c:pt>
                <c:pt idx="57">
                  <c:v>1029</c:v>
                </c:pt>
                <c:pt idx="58">
                  <c:v>1014</c:v>
                </c:pt>
                <c:pt idx="59">
                  <c:v>1171</c:v>
                </c:pt>
                <c:pt idx="60">
                  <c:v>1143</c:v>
                </c:pt>
                <c:pt idx="61">
                  <c:v>1095</c:v>
                </c:pt>
                <c:pt idx="62">
                  <c:v>1869</c:v>
                </c:pt>
                <c:pt idx="63">
                  <c:v>3139</c:v>
                </c:pt>
                <c:pt idx="64">
                  <c:v>3181</c:v>
                </c:pt>
                <c:pt idx="65">
                  <c:v>3145</c:v>
                </c:pt>
                <c:pt idx="66">
                  <c:v>2947</c:v>
                </c:pt>
                <c:pt idx="67">
                  <c:v>2312</c:v>
                </c:pt>
                <c:pt idx="68">
                  <c:v>2162</c:v>
                </c:pt>
                <c:pt idx="69">
                  <c:v>2027</c:v>
                </c:pt>
                <c:pt idx="70">
                  <c:v>1884</c:v>
                </c:pt>
                <c:pt idx="71" formatCode="0">
                  <c:v>2160</c:v>
                </c:pt>
                <c:pt idx="72">
                  <c:v>2128</c:v>
                </c:pt>
                <c:pt idx="73">
                  <c:v>2136</c:v>
                </c:pt>
                <c:pt idx="74">
                  <c:v>2386</c:v>
                </c:pt>
                <c:pt idx="75">
                  <c:v>2328</c:v>
                </c:pt>
                <c:pt idx="76">
                  <c:v>2287</c:v>
                </c:pt>
                <c:pt idx="77">
                  <c:v>2479</c:v>
                </c:pt>
                <c:pt idx="78">
                  <c:v>2557</c:v>
                </c:pt>
                <c:pt idx="79">
                  <c:v>2229</c:v>
                </c:pt>
                <c:pt idx="80">
                  <c:v>2058</c:v>
                </c:pt>
                <c:pt idx="81">
                  <c:v>1913</c:v>
                </c:pt>
                <c:pt idx="82">
                  <c:v>1778</c:v>
                </c:pt>
                <c:pt idx="83">
                  <c:v>1728</c:v>
                </c:pt>
                <c:pt idx="84">
                  <c:v>1743</c:v>
                </c:pt>
                <c:pt idx="85">
                  <c:v>1676</c:v>
                </c:pt>
                <c:pt idx="86">
                  <c:v>1514</c:v>
                </c:pt>
                <c:pt idx="87">
                  <c:v>1406</c:v>
                </c:pt>
                <c:pt idx="88">
                  <c:v>1415</c:v>
                </c:pt>
                <c:pt idx="89">
                  <c:v>1597</c:v>
                </c:pt>
                <c:pt idx="90">
                  <c:v>1644</c:v>
                </c:pt>
                <c:pt idx="91">
                  <c:v>1472</c:v>
                </c:pt>
                <c:pt idx="92">
                  <c:v>1320</c:v>
                </c:pt>
                <c:pt idx="93">
                  <c:v>1264</c:v>
                </c:pt>
                <c:pt idx="94">
                  <c:v>1154</c:v>
                </c:pt>
                <c:pt idx="95">
                  <c:v>1264</c:v>
                </c:pt>
                <c:pt idx="96">
                  <c:v>1280</c:v>
                </c:pt>
                <c:pt idx="97">
                  <c:v>1302</c:v>
                </c:pt>
                <c:pt idx="98">
                  <c:v>1319</c:v>
                </c:pt>
                <c:pt idx="99">
                  <c:v>1276</c:v>
                </c:pt>
                <c:pt idx="100">
                  <c:v>1224</c:v>
                </c:pt>
                <c:pt idx="101">
                  <c:v>1450</c:v>
                </c:pt>
                <c:pt idx="102">
                  <c:v>1514</c:v>
                </c:pt>
                <c:pt idx="103">
                  <c:v>1318</c:v>
                </c:pt>
                <c:pt idx="104">
                  <c:v>1309</c:v>
                </c:pt>
                <c:pt idx="105">
                  <c:v>1352</c:v>
                </c:pt>
                <c:pt idx="106">
                  <c:v>1410</c:v>
                </c:pt>
                <c:pt idx="107">
                  <c:v>1637</c:v>
                </c:pt>
                <c:pt idx="108">
                  <c:v>1662</c:v>
                </c:pt>
                <c:pt idx="109">
                  <c:v>1677</c:v>
                </c:pt>
                <c:pt idx="110">
                  <c:v>1669</c:v>
                </c:pt>
                <c:pt idx="111">
                  <c:v>1577</c:v>
                </c:pt>
                <c:pt idx="112">
                  <c:v>1554</c:v>
                </c:pt>
                <c:pt idx="113">
                  <c:v>1877</c:v>
                </c:pt>
                <c:pt idx="114">
                  <c:v>1957</c:v>
                </c:pt>
                <c:pt idx="115">
                  <c:v>1695</c:v>
                </c:pt>
                <c:pt idx="116">
                  <c:v>1717</c:v>
                </c:pt>
                <c:pt idx="117">
                  <c:v>1699</c:v>
                </c:pt>
                <c:pt idx="118">
                  <c:v>1681</c:v>
                </c:pt>
                <c:pt idx="119">
                  <c:v>1872</c:v>
                </c:pt>
                <c:pt idx="120">
                  <c:v>1970</c:v>
                </c:pt>
                <c:pt idx="121">
                  <c:v>1979</c:v>
                </c:pt>
                <c:pt idx="122">
                  <c:v>1952</c:v>
                </c:pt>
                <c:pt idx="123">
                  <c:v>1877</c:v>
                </c:pt>
                <c:pt idx="124">
                  <c:v>1900</c:v>
                </c:pt>
                <c:pt idx="125">
                  <c:v>2233</c:v>
                </c:pt>
                <c:pt idx="126">
                  <c:v>2200</c:v>
                </c:pt>
                <c:pt idx="127">
                  <c:v>1897</c:v>
                </c:pt>
                <c:pt idx="128">
                  <c:v>1874</c:v>
                </c:pt>
                <c:pt idx="129">
                  <c:v>1847</c:v>
                </c:pt>
                <c:pt idx="130">
                  <c:v>1899</c:v>
                </c:pt>
                <c:pt idx="131">
                  <c:v>2149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45-48D6-997B-F9AAC94B2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8070384"/>
        <c:axId val="648070712"/>
      </c:lineChart>
      <c:catAx>
        <c:axId val="64807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712"/>
        <c:crosses val="autoZero"/>
        <c:auto val="1"/>
        <c:lblAlgn val="ctr"/>
        <c:lblOffset val="100"/>
        <c:tickMarkSkip val="12"/>
        <c:noMultiLvlLbl val="0"/>
      </c:catAx>
      <c:valAx>
        <c:axId val="64807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i-FI"/>
                  <a:t>Työttömiä</a:t>
                </a:r>
              </a:p>
            </c:rich>
          </c:tx>
          <c:layout>
            <c:manualLayout>
              <c:xMode val="edge"/>
              <c:yMode val="edge"/>
              <c:x val="0"/>
              <c:y val="0.26441846387170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384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16343214451134785"/>
          <c:y val="0.94782430024714059"/>
          <c:w val="0.69859657248726248"/>
          <c:h val="4.1226794643370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5287100710482"/>
          <c:y val="3.6606756241477141E-2"/>
          <c:w val="0.76909389491756319"/>
          <c:h val="0.75976564745100295"/>
        </c:manualLayout>
      </c:layout>
      <c:lineChart>
        <c:grouping val="standard"/>
        <c:varyColors val="0"/>
        <c:ser>
          <c:idx val="0"/>
          <c:order val="0"/>
          <c:tx>
            <c:strRef>
              <c:f>työttömyys_sp!$B$4</c:f>
              <c:strCache>
                <c:ptCount val="1"/>
                <c:pt idx="0">
                  <c:v>Miehet</c:v>
                </c:pt>
              </c:strCache>
            </c:strRef>
          </c:tx>
          <c:spPr>
            <a:ln w="38100" cap="rnd">
              <a:solidFill>
                <a:srgbClr val="2278C9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2278C9"/>
              </a:solidFill>
              <a:ln w="9525">
                <a:solidFill>
                  <a:srgbClr val="2278C9"/>
                </a:solidFill>
              </a:ln>
              <a:effectLst/>
            </c:spPr>
          </c:marker>
          <c:cat>
            <c:strRef>
              <c:f>työttömyys_sp!$A$5:$A$76</c:f>
              <c:strCache>
                <c:ptCount val="72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  <c:pt idx="56">
                  <c:v>9/2024</c:v>
                </c:pt>
                <c:pt idx="57">
                  <c:v>10/2024</c:v>
                </c:pt>
                <c:pt idx="58">
                  <c:v>11/2024</c:v>
                </c:pt>
                <c:pt idx="59">
                  <c:v>12/2024</c:v>
                </c:pt>
                <c:pt idx="60">
                  <c:v>1/2025</c:v>
                </c:pt>
                <c:pt idx="61">
                  <c:v>2/2025</c:v>
                </c:pt>
                <c:pt idx="62">
                  <c:v>3/2025</c:v>
                </c:pt>
                <c:pt idx="63">
                  <c:v>4/2025</c:v>
                </c:pt>
                <c:pt idx="64">
                  <c:v>5/2025</c:v>
                </c:pt>
                <c:pt idx="65">
                  <c:v>6/2025</c:v>
                </c:pt>
                <c:pt idx="66">
                  <c:v>7/2025</c:v>
                </c:pt>
                <c:pt idx="67">
                  <c:v>8/2025</c:v>
                </c:pt>
                <c:pt idx="68">
                  <c:v>9/2025</c:v>
                </c:pt>
                <c:pt idx="69">
                  <c:v>10/2025</c:v>
                </c:pt>
                <c:pt idx="70">
                  <c:v>11/2025</c:v>
                </c:pt>
                <c:pt idx="71">
                  <c:v>12/2025</c:v>
                </c:pt>
              </c:strCache>
            </c:strRef>
          </c:cat>
          <c:val>
            <c:numRef>
              <c:f>työttömyys_sp!$B$5:$B$76</c:f>
              <c:numCache>
                <c:formatCode>#,##0</c:formatCode>
                <c:ptCount val="72"/>
                <c:pt idx="0">
                  <c:v>5992</c:v>
                </c:pt>
                <c:pt idx="1">
                  <c:v>5956</c:v>
                </c:pt>
                <c:pt idx="2">
                  <c:v>7576</c:v>
                </c:pt>
                <c:pt idx="3">
                  <c:v>11375</c:v>
                </c:pt>
                <c:pt idx="4">
                  <c:v>11777</c:v>
                </c:pt>
                <c:pt idx="5">
                  <c:v>10909</c:v>
                </c:pt>
                <c:pt idx="6">
                  <c:v>10232</c:v>
                </c:pt>
                <c:pt idx="7">
                  <c:v>9444</c:v>
                </c:pt>
                <c:pt idx="8">
                  <c:v>9368</c:v>
                </c:pt>
                <c:pt idx="9">
                  <c:v>9169</c:v>
                </c:pt>
                <c:pt idx="10">
                  <c:v>9179</c:v>
                </c:pt>
                <c:pt idx="11">
                  <c:v>9993</c:v>
                </c:pt>
                <c:pt idx="12">
                  <c:v>9783</c:v>
                </c:pt>
                <c:pt idx="13">
                  <c:v>9850</c:v>
                </c:pt>
                <c:pt idx="14" formatCode="General">
                  <c:v>10239</c:v>
                </c:pt>
                <c:pt idx="15" formatCode="General">
                  <c:v>9978</c:v>
                </c:pt>
                <c:pt idx="16" formatCode="General">
                  <c:v>9656</c:v>
                </c:pt>
                <c:pt idx="17" formatCode="General">
                  <c:v>9735</c:v>
                </c:pt>
                <c:pt idx="18" formatCode="General">
                  <c:v>9780</c:v>
                </c:pt>
                <c:pt idx="19" formatCode="General">
                  <c:v>9287</c:v>
                </c:pt>
                <c:pt idx="20" formatCode="General">
                  <c:v>8983</c:v>
                </c:pt>
                <c:pt idx="21" formatCode="General">
                  <c:v>8690</c:v>
                </c:pt>
                <c:pt idx="22" formatCode="General">
                  <c:v>8342</c:v>
                </c:pt>
                <c:pt idx="23" formatCode="General">
                  <c:v>8544</c:v>
                </c:pt>
                <c:pt idx="24" formatCode="General">
                  <c:v>8624</c:v>
                </c:pt>
                <c:pt idx="25" formatCode="General">
                  <c:v>8413</c:v>
                </c:pt>
                <c:pt idx="26" formatCode="General">
                  <c:v>7892</c:v>
                </c:pt>
                <c:pt idx="27" formatCode="General">
                  <c:v>7365</c:v>
                </c:pt>
                <c:pt idx="28" formatCode="General">
                  <c:v>7236</c:v>
                </c:pt>
                <c:pt idx="29" formatCode="General">
                  <c:v>7415</c:v>
                </c:pt>
                <c:pt idx="30" formatCode="General">
                  <c:v>7520</c:v>
                </c:pt>
                <c:pt idx="31" formatCode="General">
                  <c:v>7203</c:v>
                </c:pt>
                <c:pt idx="32" formatCode="General">
                  <c:v>7088</c:v>
                </c:pt>
                <c:pt idx="33" formatCode="General">
                  <c:v>6991</c:v>
                </c:pt>
                <c:pt idx="34" formatCode="General">
                  <c:v>7080</c:v>
                </c:pt>
                <c:pt idx="35" formatCode="General">
                  <c:v>7562</c:v>
                </c:pt>
                <c:pt idx="36" formatCode="General">
                  <c:v>7564</c:v>
                </c:pt>
                <c:pt idx="37" formatCode="General">
                  <c:v>7599</c:v>
                </c:pt>
                <c:pt idx="38" formatCode="General">
                  <c:v>7715</c:v>
                </c:pt>
                <c:pt idx="39" formatCode="General">
                  <c:v>7478</c:v>
                </c:pt>
                <c:pt idx="40" formatCode="General">
                  <c:v>7252</c:v>
                </c:pt>
                <c:pt idx="41" formatCode="General">
                  <c:v>7492</c:v>
                </c:pt>
                <c:pt idx="42" formatCode="General">
                  <c:v>7716</c:v>
                </c:pt>
                <c:pt idx="43" formatCode="General">
                  <c:v>7439</c:v>
                </c:pt>
                <c:pt idx="44" formatCode="General">
                  <c:v>7616</c:v>
                </c:pt>
                <c:pt idx="45" formatCode="General">
                  <c:v>7932</c:v>
                </c:pt>
                <c:pt idx="46" formatCode="General">
                  <c:v>8392</c:v>
                </c:pt>
                <c:pt idx="47" formatCode="General">
                  <c:v>9187</c:v>
                </c:pt>
                <c:pt idx="48" formatCode="General">
                  <c:v>9357</c:v>
                </c:pt>
                <c:pt idx="49" formatCode="General">
                  <c:v>9443</c:v>
                </c:pt>
                <c:pt idx="50" formatCode="General">
                  <c:v>9467</c:v>
                </c:pt>
                <c:pt idx="51" formatCode="General">
                  <c:v>9109</c:v>
                </c:pt>
                <c:pt idx="52" formatCode="General">
                  <c:v>8888</c:v>
                </c:pt>
                <c:pt idx="53" formatCode="General">
                  <c:v>9145</c:v>
                </c:pt>
                <c:pt idx="54" formatCode="General">
                  <c:v>9379</c:v>
                </c:pt>
                <c:pt idx="55" formatCode="General">
                  <c:v>9016</c:v>
                </c:pt>
                <c:pt idx="56" formatCode="General">
                  <c:v>9178</c:v>
                </c:pt>
                <c:pt idx="57" formatCode="General">
                  <c:v>9286</c:v>
                </c:pt>
                <c:pt idx="58" formatCode="General">
                  <c:v>9508</c:v>
                </c:pt>
                <c:pt idx="59" formatCode="General">
                  <c:v>10191</c:v>
                </c:pt>
                <c:pt idx="60" formatCode="General">
                  <c:v>10697</c:v>
                </c:pt>
                <c:pt idx="61" formatCode="General">
                  <c:v>10801</c:v>
                </c:pt>
                <c:pt idx="62" formatCode="General">
                  <c:v>10613</c:v>
                </c:pt>
                <c:pt idx="63" formatCode="General">
                  <c:v>10322</c:v>
                </c:pt>
                <c:pt idx="64" formatCode="General">
                  <c:v>10159</c:v>
                </c:pt>
                <c:pt idx="65" formatCode="General">
                  <c:v>10422</c:v>
                </c:pt>
                <c:pt idx="66" formatCode="General">
                  <c:v>10376</c:v>
                </c:pt>
                <c:pt idx="67" formatCode="General">
                  <c:v>9877</c:v>
                </c:pt>
                <c:pt idx="68" formatCode="General">
                  <c:v>9689</c:v>
                </c:pt>
                <c:pt idx="69" formatCode="General">
                  <c:v>9917</c:v>
                </c:pt>
                <c:pt idx="70" formatCode="General">
                  <c:v>10165</c:v>
                </c:pt>
                <c:pt idx="71" formatCode="General">
                  <c:v>10932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A3-49DD-80CC-C9F0042AFDE8}"/>
            </c:ext>
          </c:extLst>
        </c:ser>
        <c:ser>
          <c:idx val="1"/>
          <c:order val="1"/>
          <c:tx>
            <c:strRef>
              <c:f>työttömyys_sp!$C$4</c:f>
              <c:strCache>
                <c:ptCount val="1"/>
                <c:pt idx="0">
                  <c:v>Naiset</c:v>
                </c:pt>
              </c:strCache>
            </c:strRef>
          </c:tx>
          <c:spPr>
            <a:ln w="38100" cap="rnd">
              <a:solidFill>
                <a:srgbClr val="D60C0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D60C05"/>
              </a:solidFill>
              <a:ln w="9525">
                <a:solidFill>
                  <a:srgbClr val="D60C05"/>
                </a:solidFill>
              </a:ln>
              <a:effectLst/>
            </c:spPr>
          </c:marker>
          <c:cat>
            <c:strRef>
              <c:f>työttömyys_sp!$A$5:$A$76</c:f>
              <c:strCache>
                <c:ptCount val="72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  <c:pt idx="56">
                  <c:v>9/2024</c:v>
                </c:pt>
                <c:pt idx="57">
                  <c:v>10/2024</c:v>
                </c:pt>
                <c:pt idx="58">
                  <c:v>11/2024</c:v>
                </c:pt>
                <c:pt idx="59">
                  <c:v>12/2024</c:v>
                </c:pt>
                <c:pt idx="60">
                  <c:v>1/2025</c:v>
                </c:pt>
                <c:pt idx="61">
                  <c:v>2/2025</c:v>
                </c:pt>
                <c:pt idx="62">
                  <c:v>3/2025</c:v>
                </c:pt>
                <c:pt idx="63">
                  <c:v>4/2025</c:v>
                </c:pt>
                <c:pt idx="64">
                  <c:v>5/2025</c:v>
                </c:pt>
                <c:pt idx="65">
                  <c:v>6/2025</c:v>
                </c:pt>
                <c:pt idx="66">
                  <c:v>7/2025</c:v>
                </c:pt>
                <c:pt idx="67">
                  <c:v>8/2025</c:v>
                </c:pt>
                <c:pt idx="68">
                  <c:v>9/2025</c:v>
                </c:pt>
                <c:pt idx="69">
                  <c:v>10/2025</c:v>
                </c:pt>
                <c:pt idx="70">
                  <c:v>11/2025</c:v>
                </c:pt>
                <c:pt idx="71">
                  <c:v>12/2025</c:v>
                </c:pt>
              </c:strCache>
            </c:strRef>
          </c:cat>
          <c:val>
            <c:numRef>
              <c:f>työttömyys_sp!$C$5:$C$76</c:f>
              <c:numCache>
                <c:formatCode>#,##0</c:formatCode>
                <c:ptCount val="72"/>
                <c:pt idx="0">
                  <c:v>4591</c:v>
                </c:pt>
                <c:pt idx="1">
                  <c:v>4486</c:v>
                </c:pt>
                <c:pt idx="2">
                  <c:v>6637</c:v>
                </c:pt>
                <c:pt idx="3">
                  <c:v>11278</c:v>
                </c:pt>
                <c:pt idx="4">
                  <c:v>11537</c:v>
                </c:pt>
                <c:pt idx="5">
                  <c:v>10965</c:v>
                </c:pt>
                <c:pt idx="6">
                  <c:v>10200</c:v>
                </c:pt>
                <c:pt idx="7">
                  <c:v>8499</c:v>
                </c:pt>
                <c:pt idx="8">
                  <c:v>8094</c:v>
                </c:pt>
                <c:pt idx="9">
                  <c:v>7925</c:v>
                </c:pt>
                <c:pt idx="10">
                  <c:v>7730</c:v>
                </c:pt>
                <c:pt idx="11">
                  <c:v>8575</c:v>
                </c:pt>
                <c:pt idx="12">
                  <c:v>8073</c:v>
                </c:pt>
                <c:pt idx="13">
                  <c:v>8097</c:v>
                </c:pt>
                <c:pt idx="14" formatCode="General">
                  <c:v>8601</c:v>
                </c:pt>
                <c:pt idx="15" formatCode="General">
                  <c:v>8454</c:v>
                </c:pt>
                <c:pt idx="16" formatCode="General">
                  <c:v>8318</c:v>
                </c:pt>
                <c:pt idx="17" formatCode="General">
                  <c:v>8889</c:v>
                </c:pt>
                <c:pt idx="18" formatCode="General">
                  <c:v>9311</c:v>
                </c:pt>
                <c:pt idx="19" formatCode="General">
                  <c:v>8156</c:v>
                </c:pt>
                <c:pt idx="20" formatCode="General">
                  <c:v>7660</c:v>
                </c:pt>
                <c:pt idx="21" formatCode="General">
                  <c:v>7308</c:v>
                </c:pt>
                <c:pt idx="22" formatCode="General">
                  <c:v>6821</c:v>
                </c:pt>
                <c:pt idx="23" formatCode="General">
                  <c:v>7104</c:v>
                </c:pt>
                <c:pt idx="24" formatCode="General">
                  <c:v>7139</c:v>
                </c:pt>
                <c:pt idx="25" formatCode="General">
                  <c:v>6863</c:v>
                </c:pt>
                <c:pt idx="26" formatCode="General">
                  <c:v>6396</c:v>
                </c:pt>
                <c:pt idx="27" formatCode="General">
                  <c:v>6122</c:v>
                </c:pt>
                <c:pt idx="28" formatCode="General">
                  <c:v>6179</c:v>
                </c:pt>
                <c:pt idx="29" formatCode="General">
                  <c:v>6948</c:v>
                </c:pt>
                <c:pt idx="30" formatCode="General">
                  <c:v>7341</c:v>
                </c:pt>
                <c:pt idx="31" formatCode="General">
                  <c:v>6445</c:v>
                </c:pt>
                <c:pt idx="32" formatCode="General">
                  <c:v>6147</c:v>
                </c:pt>
                <c:pt idx="33" formatCode="General">
                  <c:v>5958</c:v>
                </c:pt>
                <c:pt idx="34" formatCode="General">
                  <c:v>5886</c:v>
                </c:pt>
                <c:pt idx="35" formatCode="General">
                  <c:v>6335</c:v>
                </c:pt>
                <c:pt idx="36" formatCode="General">
                  <c:v>6160</c:v>
                </c:pt>
                <c:pt idx="37" formatCode="General">
                  <c:v>6084</c:v>
                </c:pt>
                <c:pt idx="38" formatCode="General">
                  <c:v>6012</c:v>
                </c:pt>
                <c:pt idx="39" formatCode="General">
                  <c:v>5883</c:v>
                </c:pt>
                <c:pt idx="40" formatCode="General">
                  <c:v>5895</c:v>
                </c:pt>
                <c:pt idx="41" formatCode="General">
                  <c:v>6708</c:v>
                </c:pt>
                <c:pt idx="42" formatCode="General">
                  <c:v>7173</c:v>
                </c:pt>
                <c:pt idx="43" formatCode="General">
                  <c:v>6305</c:v>
                </c:pt>
                <c:pt idx="44" formatCode="General">
                  <c:v>6182</c:v>
                </c:pt>
                <c:pt idx="45" formatCode="General">
                  <c:v>6156</c:v>
                </c:pt>
                <c:pt idx="46" formatCode="General">
                  <c:v>6200</c:v>
                </c:pt>
                <c:pt idx="47" formatCode="General">
                  <c:v>6733</c:v>
                </c:pt>
                <c:pt idx="48" formatCode="General">
                  <c:v>6621</c:v>
                </c:pt>
                <c:pt idx="49" formatCode="General">
                  <c:v>6540</c:v>
                </c:pt>
                <c:pt idx="50" formatCode="General">
                  <c:v>6546</c:v>
                </c:pt>
                <c:pt idx="51" formatCode="General">
                  <c:v>6489</c:v>
                </c:pt>
                <c:pt idx="52" formatCode="General">
                  <c:v>6610</c:v>
                </c:pt>
                <c:pt idx="53" formatCode="General">
                  <c:v>7714</c:v>
                </c:pt>
                <c:pt idx="54" formatCode="General">
                  <c:v>8159</c:v>
                </c:pt>
                <c:pt idx="55" formatCode="General">
                  <c:v>7340</c:v>
                </c:pt>
                <c:pt idx="56" formatCode="General">
                  <c:v>7322</c:v>
                </c:pt>
                <c:pt idx="57" formatCode="General">
                  <c:v>7263</c:v>
                </c:pt>
                <c:pt idx="58" formatCode="General">
                  <c:v>7116</c:v>
                </c:pt>
                <c:pt idx="59" formatCode="General">
                  <c:v>7571</c:v>
                </c:pt>
                <c:pt idx="60" formatCode="General">
                  <c:v>7847</c:v>
                </c:pt>
                <c:pt idx="61" formatCode="General">
                  <c:v>7891</c:v>
                </c:pt>
                <c:pt idx="62" formatCode="General">
                  <c:v>7827</c:v>
                </c:pt>
                <c:pt idx="63" formatCode="General">
                  <c:v>7780</c:v>
                </c:pt>
                <c:pt idx="64" formatCode="General">
                  <c:v>7890</c:v>
                </c:pt>
                <c:pt idx="65" formatCode="General">
                  <c:v>8791</c:v>
                </c:pt>
                <c:pt idx="66" formatCode="General">
                  <c:v>9118</c:v>
                </c:pt>
                <c:pt idx="67" formatCode="General">
                  <c:v>8207</c:v>
                </c:pt>
                <c:pt idx="68" formatCode="General">
                  <c:v>8040</c:v>
                </c:pt>
                <c:pt idx="69" formatCode="General">
                  <c:v>8140</c:v>
                </c:pt>
                <c:pt idx="70" formatCode="General">
                  <c:v>8233</c:v>
                </c:pt>
                <c:pt idx="71" formatCode="General">
                  <c:v>8921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A3-49DD-80CC-C9F0042AF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8070384"/>
        <c:axId val="648070712"/>
      </c:lineChart>
      <c:catAx>
        <c:axId val="64807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712"/>
        <c:crosses val="autoZero"/>
        <c:auto val="1"/>
        <c:lblAlgn val="ctr"/>
        <c:lblOffset val="100"/>
        <c:tickLblSkip val="2"/>
        <c:noMultiLvlLbl val="0"/>
      </c:catAx>
      <c:valAx>
        <c:axId val="64807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i-FI"/>
                  <a:t>Työttömiä</a:t>
                </a:r>
              </a:p>
            </c:rich>
          </c:tx>
          <c:layout>
            <c:manualLayout>
              <c:xMode val="edge"/>
              <c:yMode val="edge"/>
              <c:x val="0"/>
              <c:y val="0.26441846387170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384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r"/>
      <c:layout>
        <c:manualLayout>
          <c:xMode val="edge"/>
          <c:yMode val="edge"/>
          <c:x val="0.88411343238398565"/>
          <c:y val="0.26308949079370003"/>
          <c:w val="9.8769901623232223E-2"/>
          <c:h val="0.20569978435693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85753188754217E-2"/>
          <c:y val="4.3748436524679586E-2"/>
          <c:w val="0.88562595906910979"/>
          <c:h val="0.78574802500260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taste_6_14_kuntaa!$A$9</c:f>
              <c:strCache>
                <c:ptCount val="1"/>
                <c:pt idx="0">
                  <c:v>Joulukuu 2024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404040"/>
              </a:solidFill>
            </a:ln>
          </c:spPr>
          <c:invertIfNegative val="0"/>
          <c:dLbls>
            <c:delete val="1"/>
          </c:dLbls>
          <c:cat>
            <c:strRef>
              <c:f>taste_6_14_kuntaa!$B$8:$H$8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taste_6_14_kuntaa!$B$9:$H$9</c:f>
              <c:numCache>
                <c:formatCode>0.0</c:formatCode>
                <c:ptCount val="7"/>
                <c:pt idx="0">
                  <c:v>13.5</c:v>
                </c:pt>
                <c:pt idx="1">
                  <c:v>10.9</c:v>
                </c:pt>
                <c:pt idx="2">
                  <c:v>12.5</c:v>
                </c:pt>
                <c:pt idx="4">
                  <c:v>14.8</c:v>
                </c:pt>
                <c:pt idx="5">
                  <c:v>14.1</c:v>
                </c:pt>
                <c:pt idx="6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4-4587-A79D-82936514D2BD}"/>
            </c:ext>
          </c:extLst>
        </c:ser>
        <c:ser>
          <c:idx val="1"/>
          <c:order val="1"/>
          <c:tx>
            <c:strRef>
              <c:f>taste_6_14_kuntaa!$A$10</c:f>
              <c:strCache>
                <c:ptCount val="1"/>
                <c:pt idx="0">
                  <c:v>Joulukuu 2025</c:v>
                </c:pt>
              </c:strCache>
            </c:strRef>
          </c:tx>
          <c:spPr>
            <a:solidFill>
              <a:srgbClr val="0042A5"/>
            </a:solidFill>
            <a:ln>
              <a:solidFill>
                <a:srgbClr val="404040"/>
              </a:solidFill>
            </a:ln>
          </c:spPr>
          <c:invertIfNegative val="0"/>
          <c:dLbls>
            <c:dLbl>
              <c:idx val="0"/>
              <c:layout>
                <c:manualLayout>
                  <c:x val="-2.1721707994726055E-17"/>
                  <c:y val="2.11505922165818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24-4587-A79D-82936514D2BD}"/>
                </c:ext>
              </c:extLst>
            </c:dLbl>
            <c:dLbl>
              <c:idx val="4"/>
              <c:layout>
                <c:manualLayout>
                  <c:x val="-8.6886831978904219E-17"/>
                  <c:y val="-1.26903553299492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24-4587-A79D-82936514D2BD}"/>
                </c:ext>
              </c:extLst>
            </c:dLbl>
            <c:dLbl>
              <c:idx val="6"/>
              <c:layout>
                <c:manualLayout>
                  <c:x val="-9.4786729857819908E-4"/>
                  <c:y val="5.0761421319796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24-4587-A79D-82936514D2B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taste_6_14_kuntaa!$B$8:$H$8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taste_6_14_kuntaa!$B$10:$H$10</c:f>
              <c:numCache>
                <c:formatCode>0.0</c:formatCode>
                <c:ptCount val="7"/>
                <c:pt idx="0">
                  <c:v>14.9</c:v>
                </c:pt>
                <c:pt idx="1">
                  <c:v>11.5</c:v>
                </c:pt>
                <c:pt idx="2">
                  <c:v>13.8</c:v>
                </c:pt>
                <c:pt idx="4">
                  <c:v>15.6</c:v>
                </c:pt>
                <c:pt idx="5">
                  <c:v>16.2</c:v>
                </c:pt>
                <c:pt idx="6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24-4587-A79D-82936514D2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192512"/>
        <c:axId val="196208512"/>
      </c:barChart>
      <c:catAx>
        <c:axId val="19619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208512"/>
        <c:crosses val="autoZero"/>
        <c:auto val="1"/>
        <c:lblAlgn val="ctr"/>
        <c:lblOffset val="100"/>
        <c:noMultiLvlLbl val="0"/>
      </c:catAx>
      <c:valAx>
        <c:axId val="196208512"/>
        <c:scaling>
          <c:orientation val="minMax"/>
          <c:max val="18"/>
          <c:min val="0"/>
        </c:scaling>
        <c:delete val="0"/>
        <c:axPos val="l"/>
        <c:majorGridlines>
          <c:spPr>
            <a:ln>
              <a:solidFill>
                <a:srgbClr val="8686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Työttömyysaste, %</a:t>
                </a:r>
              </a:p>
            </c:rich>
          </c:tx>
          <c:layout>
            <c:manualLayout>
              <c:xMode val="edge"/>
              <c:yMode val="edge"/>
              <c:x val="1.6189385728814277E-3"/>
              <c:y val="0.2497757057948840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96192512"/>
        <c:crosses val="autoZero"/>
        <c:crossBetween val="between"/>
        <c:majorUnit val="2"/>
      </c:valAx>
      <c:spPr>
        <a:noFill/>
        <a:ln w="9525"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76553431425172"/>
          <c:y val="0.94342547181602299"/>
          <c:w val="0.46869291388699574"/>
          <c:h val="5.110721159855018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16722616916973E-2"/>
          <c:y val="2.6977272544169897E-2"/>
          <c:w val="0.75471018218387198"/>
          <c:h val="0.77476912488736349"/>
        </c:manualLayout>
      </c:layout>
      <c:lineChart>
        <c:grouping val="standard"/>
        <c:varyColors val="0"/>
        <c:ser>
          <c:idx val="0"/>
          <c:order val="0"/>
          <c:tx>
            <c:strRef>
              <c:f>taste_6_kuntaa_viiva!$A$7</c:f>
              <c:strCache>
                <c:ptCount val="1"/>
                <c:pt idx="0">
                  <c:v>Espoo</c:v>
                </c:pt>
              </c:strCache>
            </c:strRef>
          </c:tx>
          <c:spPr>
            <a:ln w="38100" cap="rnd">
              <a:solidFill>
                <a:srgbClr val="00838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38A"/>
              </a:solidFill>
              <a:ln w="9525">
                <a:solidFill>
                  <a:srgbClr val="00838A"/>
                </a:solidFill>
              </a:ln>
              <a:effectLst/>
            </c:spPr>
          </c:marker>
          <c:cat>
            <c:strRef>
              <c:f>taste_6_kuntaa_viiva!$B$6:$BU$6</c:f>
              <c:strCache>
                <c:ptCount val="72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  <c:pt idx="56">
                  <c:v>9/2024</c:v>
                </c:pt>
                <c:pt idx="57">
                  <c:v>10/2024</c:v>
                </c:pt>
                <c:pt idx="58">
                  <c:v>11/2024</c:v>
                </c:pt>
                <c:pt idx="59">
                  <c:v>12/2024</c:v>
                </c:pt>
                <c:pt idx="60">
                  <c:v>1/2025</c:v>
                </c:pt>
                <c:pt idx="61">
                  <c:v>2/2025</c:v>
                </c:pt>
                <c:pt idx="62">
                  <c:v>3/2025</c:v>
                </c:pt>
                <c:pt idx="63">
                  <c:v>4/2025</c:v>
                </c:pt>
                <c:pt idx="64">
                  <c:v>5/2025</c:v>
                </c:pt>
                <c:pt idx="65">
                  <c:v>6/2025</c:v>
                </c:pt>
                <c:pt idx="66">
                  <c:v>7/2025</c:v>
                </c:pt>
                <c:pt idx="67">
                  <c:v>8/2025</c:v>
                </c:pt>
                <c:pt idx="68">
                  <c:v>9/2025</c:v>
                </c:pt>
                <c:pt idx="69">
                  <c:v>10/2025</c:v>
                </c:pt>
                <c:pt idx="70">
                  <c:v>11/2025</c:v>
                </c:pt>
                <c:pt idx="71">
                  <c:v>12/2025</c:v>
                </c:pt>
              </c:strCache>
            </c:strRef>
          </c:cat>
          <c:val>
            <c:numRef>
              <c:f>taste_6_kuntaa_viiva!$B$7:$BU$7</c:f>
              <c:numCache>
                <c:formatCode>General</c:formatCode>
                <c:ptCount val="72"/>
                <c:pt idx="0">
                  <c:v>7.6</c:v>
                </c:pt>
                <c:pt idx="1">
                  <c:v>7.5</c:v>
                </c:pt>
                <c:pt idx="2">
                  <c:v>9.9</c:v>
                </c:pt>
                <c:pt idx="3">
                  <c:v>15.4</c:v>
                </c:pt>
                <c:pt idx="4">
                  <c:v>15.8</c:v>
                </c:pt>
                <c:pt idx="5">
                  <c:v>15.3</c:v>
                </c:pt>
                <c:pt idx="6">
                  <c:v>14.3</c:v>
                </c:pt>
                <c:pt idx="7">
                  <c:v>12.3</c:v>
                </c:pt>
                <c:pt idx="8">
                  <c:v>11.8</c:v>
                </c:pt>
                <c:pt idx="9" formatCode="0.0">
                  <c:v>11.5</c:v>
                </c:pt>
                <c:pt idx="10">
                  <c:v>11.3</c:v>
                </c:pt>
                <c:pt idx="11">
                  <c:v>12.2</c:v>
                </c:pt>
                <c:pt idx="12" formatCode="0.0">
                  <c:v>11.3</c:v>
                </c:pt>
                <c:pt idx="13" formatCode="0.0">
                  <c:v>11.2</c:v>
                </c:pt>
                <c:pt idx="14" formatCode="0.0">
                  <c:v>11.7</c:v>
                </c:pt>
                <c:pt idx="15">
                  <c:v>11.5</c:v>
                </c:pt>
                <c:pt idx="16">
                  <c:v>11.2</c:v>
                </c:pt>
                <c:pt idx="17">
                  <c:v>11.7</c:v>
                </c:pt>
                <c:pt idx="18" formatCode="0.0">
                  <c:v>12</c:v>
                </c:pt>
                <c:pt idx="19">
                  <c:v>10.7</c:v>
                </c:pt>
                <c:pt idx="20">
                  <c:v>9.9</c:v>
                </c:pt>
                <c:pt idx="21">
                  <c:v>9.5</c:v>
                </c:pt>
                <c:pt idx="22" formatCode="0.0">
                  <c:v>9</c:v>
                </c:pt>
                <c:pt idx="23">
                  <c:v>9.4</c:v>
                </c:pt>
                <c:pt idx="24">
                  <c:v>9.1999999999999993</c:v>
                </c:pt>
                <c:pt idx="25">
                  <c:v>8.9</c:v>
                </c:pt>
                <c:pt idx="26">
                  <c:v>8.4</c:v>
                </c:pt>
                <c:pt idx="27">
                  <c:v>8.1</c:v>
                </c:pt>
                <c:pt idx="28">
                  <c:v>8.1999999999999993</c:v>
                </c:pt>
                <c:pt idx="29">
                  <c:v>9</c:v>
                </c:pt>
                <c:pt idx="30">
                  <c:v>9.5</c:v>
                </c:pt>
                <c:pt idx="31">
                  <c:v>8.5</c:v>
                </c:pt>
                <c:pt idx="32">
                  <c:v>8.1999999999999993</c:v>
                </c:pt>
                <c:pt idx="33">
                  <c:v>8.1</c:v>
                </c:pt>
                <c:pt idx="34">
                  <c:v>8.1</c:v>
                </c:pt>
                <c:pt idx="35">
                  <c:v>8.6999999999999993</c:v>
                </c:pt>
                <c:pt idx="36">
                  <c:v>8.4</c:v>
                </c:pt>
                <c:pt idx="37">
                  <c:v>8.4</c:v>
                </c:pt>
                <c:pt idx="38">
                  <c:v>8.3000000000000007</c:v>
                </c:pt>
                <c:pt idx="39">
                  <c:v>8.1</c:v>
                </c:pt>
                <c:pt idx="40">
                  <c:v>8.3000000000000007</c:v>
                </c:pt>
                <c:pt idx="41">
                  <c:v>9.1999999999999993</c:v>
                </c:pt>
                <c:pt idx="42">
                  <c:v>9.8000000000000007</c:v>
                </c:pt>
                <c:pt idx="43">
                  <c:v>8.8000000000000007</c:v>
                </c:pt>
                <c:pt idx="44">
                  <c:v>8.6999999999999993</c:v>
                </c:pt>
                <c:pt idx="45">
                  <c:v>8.8000000000000007</c:v>
                </c:pt>
                <c:pt idx="46" formatCode="0.0">
                  <c:v>9</c:v>
                </c:pt>
                <c:pt idx="47">
                  <c:v>9.8000000000000007</c:v>
                </c:pt>
                <c:pt idx="48">
                  <c:v>9.3000000000000007</c:v>
                </c:pt>
                <c:pt idx="49">
                  <c:v>9.3000000000000007</c:v>
                </c:pt>
                <c:pt idx="50">
                  <c:v>9.3000000000000007</c:v>
                </c:pt>
                <c:pt idx="51">
                  <c:v>9.1999999999999993</c:v>
                </c:pt>
                <c:pt idx="52">
                  <c:v>9.3000000000000007</c:v>
                </c:pt>
                <c:pt idx="53">
                  <c:v>10.4</c:v>
                </c:pt>
                <c:pt idx="54">
                  <c:v>11</c:v>
                </c:pt>
                <c:pt idx="55">
                  <c:v>10.199999999999999</c:v>
                </c:pt>
                <c:pt idx="56">
                  <c:v>10.199999999999999</c:v>
                </c:pt>
                <c:pt idx="57">
                  <c:v>10.199999999999999</c:v>
                </c:pt>
                <c:pt idx="58">
                  <c:v>10.199999999999999</c:v>
                </c:pt>
                <c:pt idx="59">
                  <c:v>10.9</c:v>
                </c:pt>
                <c:pt idx="60">
                  <c:v>10.9</c:v>
                </c:pt>
                <c:pt idx="61">
                  <c:v>11</c:v>
                </c:pt>
                <c:pt idx="62">
                  <c:v>10.9</c:v>
                </c:pt>
                <c:pt idx="63" formatCode="0.0_ ;[Red]\-0.0\ ">
                  <c:v>10.8</c:v>
                </c:pt>
                <c:pt idx="64">
                  <c:v>10.7</c:v>
                </c:pt>
                <c:pt idx="65">
                  <c:v>11.5</c:v>
                </c:pt>
                <c:pt idx="66">
                  <c:v>11.9</c:v>
                </c:pt>
                <c:pt idx="67">
                  <c:v>11</c:v>
                </c:pt>
                <c:pt idx="68">
                  <c:v>10.7</c:v>
                </c:pt>
                <c:pt idx="69">
                  <c:v>10.7</c:v>
                </c:pt>
                <c:pt idx="70">
                  <c:v>10.8</c:v>
                </c:pt>
                <c:pt idx="71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FE-4FDB-8643-B543331F1750}"/>
            </c:ext>
          </c:extLst>
        </c:ser>
        <c:ser>
          <c:idx val="1"/>
          <c:order val="1"/>
          <c:tx>
            <c:strRef>
              <c:f>taste_6_kuntaa_viiva!$A$8</c:f>
              <c:strCache>
                <c:ptCount val="1"/>
                <c:pt idx="0">
                  <c:v>Helsinki</c:v>
                </c:pt>
              </c:strCache>
            </c:strRef>
          </c:tx>
          <c:spPr>
            <a:ln w="38100" cap="rnd">
              <a:solidFill>
                <a:srgbClr val="FA423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A423B"/>
              </a:solidFill>
              <a:ln w="9525">
                <a:solidFill>
                  <a:srgbClr val="FA423B"/>
                </a:solidFill>
              </a:ln>
              <a:effectLst/>
            </c:spPr>
          </c:marker>
          <c:cat>
            <c:strRef>
              <c:f>taste_6_kuntaa_viiva!$B$6:$BU$6</c:f>
              <c:strCache>
                <c:ptCount val="72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  <c:pt idx="56">
                  <c:v>9/2024</c:v>
                </c:pt>
                <c:pt idx="57">
                  <c:v>10/2024</c:v>
                </c:pt>
                <c:pt idx="58">
                  <c:v>11/2024</c:v>
                </c:pt>
                <c:pt idx="59">
                  <c:v>12/2024</c:v>
                </c:pt>
                <c:pt idx="60">
                  <c:v>1/2025</c:v>
                </c:pt>
                <c:pt idx="61">
                  <c:v>2/2025</c:v>
                </c:pt>
                <c:pt idx="62">
                  <c:v>3/2025</c:v>
                </c:pt>
                <c:pt idx="63">
                  <c:v>4/2025</c:v>
                </c:pt>
                <c:pt idx="64">
                  <c:v>5/2025</c:v>
                </c:pt>
                <c:pt idx="65">
                  <c:v>6/2025</c:v>
                </c:pt>
                <c:pt idx="66">
                  <c:v>7/2025</c:v>
                </c:pt>
                <c:pt idx="67">
                  <c:v>8/2025</c:v>
                </c:pt>
                <c:pt idx="68">
                  <c:v>9/2025</c:v>
                </c:pt>
                <c:pt idx="69">
                  <c:v>10/2025</c:v>
                </c:pt>
                <c:pt idx="70">
                  <c:v>11/2025</c:v>
                </c:pt>
                <c:pt idx="71">
                  <c:v>12/2025</c:v>
                </c:pt>
              </c:strCache>
            </c:strRef>
          </c:cat>
          <c:val>
            <c:numRef>
              <c:f>taste_6_kuntaa_viiva!$B$8:$BU$8</c:f>
              <c:numCache>
                <c:formatCode>General</c:formatCode>
                <c:ptCount val="72"/>
                <c:pt idx="0">
                  <c:v>8.9</c:v>
                </c:pt>
                <c:pt idx="1">
                  <c:v>8.8000000000000007</c:v>
                </c:pt>
                <c:pt idx="2">
                  <c:v>11.9</c:v>
                </c:pt>
                <c:pt idx="3">
                  <c:v>18</c:v>
                </c:pt>
                <c:pt idx="4">
                  <c:v>18.600000000000001</c:v>
                </c:pt>
                <c:pt idx="5">
                  <c:v>17.600000000000001</c:v>
                </c:pt>
                <c:pt idx="6">
                  <c:v>16.399999999999999</c:v>
                </c:pt>
                <c:pt idx="7">
                  <c:v>14.3</c:v>
                </c:pt>
                <c:pt idx="8">
                  <c:v>13.8</c:v>
                </c:pt>
                <c:pt idx="9" formatCode="0.0">
                  <c:v>13.6</c:v>
                </c:pt>
                <c:pt idx="10">
                  <c:v>13.5</c:v>
                </c:pt>
                <c:pt idx="11">
                  <c:v>14.6</c:v>
                </c:pt>
                <c:pt idx="12" formatCode="0.0">
                  <c:v>14</c:v>
                </c:pt>
                <c:pt idx="13" formatCode="0.0">
                  <c:v>14</c:v>
                </c:pt>
                <c:pt idx="14" formatCode="0.0">
                  <c:v>14.5</c:v>
                </c:pt>
                <c:pt idx="15">
                  <c:v>14.3</c:v>
                </c:pt>
                <c:pt idx="16">
                  <c:v>13.8</c:v>
                </c:pt>
                <c:pt idx="17">
                  <c:v>14.1</c:v>
                </c:pt>
                <c:pt idx="18" formatCode="0.0">
                  <c:v>14.2</c:v>
                </c:pt>
                <c:pt idx="19">
                  <c:v>12.8</c:v>
                </c:pt>
                <c:pt idx="20">
                  <c:v>11.9</c:v>
                </c:pt>
                <c:pt idx="21">
                  <c:v>11.3</c:v>
                </c:pt>
                <c:pt idx="22">
                  <c:v>10.7</c:v>
                </c:pt>
                <c:pt idx="23">
                  <c:v>11.2</c:v>
                </c:pt>
                <c:pt idx="24">
                  <c:v>11.5</c:v>
                </c:pt>
                <c:pt idx="25">
                  <c:v>11</c:v>
                </c:pt>
                <c:pt idx="26">
                  <c:v>10.3</c:v>
                </c:pt>
                <c:pt idx="27">
                  <c:v>9.8000000000000007</c:v>
                </c:pt>
                <c:pt idx="28">
                  <c:v>10</c:v>
                </c:pt>
                <c:pt idx="29">
                  <c:v>10.8</c:v>
                </c:pt>
                <c:pt idx="30">
                  <c:v>11.4</c:v>
                </c:pt>
                <c:pt idx="31">
                  <c:v>10.3</c:v>
                </c:pt>
                <c:pt idx="32">
                  <c:v>10</c:v>
                </c:pt>
                <c:pt idx="33">
                  <c:v>9.8000000000000007</c:v>
                </c:pt>
                <c:pt idx="34">
                  <c:v>9.8000000000000007</c:v>
                </c:pt>
                <c:pt idx="35">
                  <c:v>10.4</c:v>
                </c:pt>
                <c:pt idx="36">
                  <c:v>10.3</c:v>
                </c:pt>
                <c:pt idx="37">
                  <c:v>10.3</c:v>
                </c:pt>
                <c:pt idx="38">
                  <c:v>10.199999999999999</c:v>
                </c:pt>
                <c:pt idx="39">
                  <c:v>10.1</c:v>
                </c:pt>
                <c:pt idx="40">
                  <c:v>10.199999999999999</c:v>
                </c:pt>
                <c:pt idx="41">
                  <c:v>11.1</c:v>
                </c:pt>
                <c:pt idx="42">
                  <c:v>11.7</c:v>
                </c:pt>
                <c:pt idx="43">
                  <c:v>10.8</c:v>
                </c:pt>
                <c:pt idx="44">
                  <c:v>10.6</c:v>
                </c:pt>
                <c:pt idx="45">
                  <c:v>10.7</c:v>
                </c:pt>
                <c:pt idx="46" formatCode="0.0">
                  <c:v>10.8</c:v>
                </c:pt>
                <c:pt idx="47">
                  <c:v>11.6</c:v>
                </c:pt>
                <c:pt idx="48">
                  <c:v>11.2</c:v>
                </c:pt>
                <c:pt idx="49">
                  <c:v>11.2</c:v>
                </c:pt>
                <c:pt idx="50">
                  <c:v>11.2</c:v>
                </c:pt>
                <c:pt idx="51">
                  <c:v>11</c:v>
                </c:pt>
                <c:pt idx="52">
                  <c:v>11</c:v>
                </c:pt>
                <c:pt idx="53">
                  <c:v>12</c:v>
                </c:pt>
                <c:pt idx="54">
                  <c:v>12.5</c:v>
                </c:pt>
                <c:pt idx="55">
                  <c:v>11.7</c:v>
                </c:pt>
                <c:pt idx="56">
                  <c:v>11.7</c:v>
                </c:pt>
                <c:pt idx="57">
                  <c:v>11.7</c:v>
                </c:pt>
                <c:pt idx="58">
                  <c:v>11.8</c:v>
                </c:pt>
                <c:pt idx="59">
                  <c:v>12.5</c:v>
                </c:pt>
                <c:pt idx="60">
                  <c:v>12.7</c:v>
                </c:pt>
                <c:pt idx="61">
                  <c:v>12.9</c:v>
                </c:pt>
                <c:pt idx="62">
                  <c:v>12.9</c:v>
                </c:pt>
                <c:pt idx="63" formatCode="0.0_ ;[Red]\-0.0\ ">
                  <c:v>12.9</c:v>
                </c:pt>
                <c:pt idx="64">
                  <c:v>13</c:v>
                </c:pt>
                <c:pt idx="65">
                  <c:v>13.8</c:v>
                </c:pt>
                <c:pt idx="66">
                  <c:v>14.3</c:v>
                </c:pt>
                <c:pt idx="67">
                  <c:v>13.6</c:v>
                </c:pt>
                <c:pt idx="68">
                  <c:v>13.4</c:v>
                </c:pt>
                <c:pt idx="69">
                  <c:v>13.2</c:v>
                </c:pt>
                <c:pt idx="70">
                  <c:v>13.2</c:v>
                </c:pt>
                <c:pt idx="71">
                  <c:v>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FE-4FDB-8643-B543331F1750}"/>
            </c:ext>
          </c:extLst>
        </c:ser>
        <c:ser>
          <c:idx val="2"/>
          <c:order val="2"/>
          <c:tx>
            <c:strRef>
              <c:f>taste_6_kuntaa_viiva!$A$9</c:f>
              <c:strCache>
                <c:ptCount val="1"/>
                <c:pt idx="0">
                  <c:v>Oulu</c:v>
                </c:pt>
              </c:strCache>
            </c:strRef>
          </c:tx>
          <c:spPr>
            <a:ln w="38100" cap="rnd">
              <a:solidFill>
                <a:srgbClr val="7535B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535BD"/>
              </a:solidFill>
              <a:ln w="9525">
                <a:solidFill>
                  <a:srgbClr val="7535BD"/>
                </a:solidFill>
              </a:ln>
              <a:effectLst/>
            </c:spPr>
          </c:marker>
          <c:cat>
            <c:strRef>
              <c:f>taste_6_kuntaa_viiva!$B$6:$BU$6</c:f>
              <c:strCache>
                <c:ptCount val="72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  <c:pt idx="56">
                  <c:v>9/2024</c:v>
                </c:pt>
                <c:pt idx="57">
                  <c:v>10/2024</c:v>
                </c:pt>
                <c:pt idx="58">
                  <c:v>11/2024</c:v>
                </c:pt>
                <c:pt idx="59">
                  <c:v>12/2024</c:v>
                </c:pt>
                <c:pt idx="60">
                  <c:v>1/2025</c:v>
                </c:pt>
                <c:pt idx="61">
                  <c:v>2/2025</c:v>
                </c:pt>
                <c:pt idx="62">
                  <c:v>3/2025</c:v>
                </c:pt>
                <c:pt idx="63">
                  <c:v>4/2025</c:v>
                </c:pt>
                <c:pt idx="64">
                  <c:v>5/2025</c:v>
                </c:pt>
                <c:pt idx="65">
                  <c:v>6/2025</c:v>
                </c:pt>
                <c:pt idx="66">
                  <c:v>7/2025</c:v>
                </c:pt>
                <c:pt idx="67">
                  <c:v>8/2025</c:v>
                </c:pt>
                <c:pt idx="68">
                  <c:v>9/2025</c:v>
                </c:pt>
                <c:pt idx="69">
                  <c:v>10/2025</c:v>
                </c:pt>
                <c:pt idx="70">
                  <c:v>11/2025</c:v>
                </c:pt>
                <c:pt idx="71">
                  <c:v>12/2025</c:v>
                </c:pt>
              </c:strCache>
            </c:strRef>
          </c:cat>
          <c:val>
            <c:numRef>
              <c:f>taste_6_kuntaa_viiva!$B$9:$BU$9</c:f>
              <c:numCache>
                <c:formatCode>General</c:formatCode>
                <c:ptCount val="72"/>
                <c:pt idx="0">
                  <c:v>11.7</c:v>
                </c:pt>
                <c:pt idx="1">
                  <c:v>11.4</c:v>
                </c:pt>
                <c:pt idx="2">
                  <c:v>14</c:v>
                </c:pt>
                <c:pt idx="3">
                  <c:v>18.600000000000001</c:v>
                </c:pt>
                <c:pt idx="4">
                  <c:v>18</c:v>
                </c:pt>
                <c:pt idx="5">
                  <c:v>17.7</c:v>
                </c:pt>
                <c:pt idx="6">
                  <c:v>16.600000000000001</c:v>
                </c:pt>
                <c:pt idx="7">
                  <c:v>13.6</c:v>
                </c:pt>
                <c:pt idx="8">
                  <c:v>12.9</c:v>
                </c:pt>
                <c:pt idx="9" formatCode="0.0">
                  <c:v>12.5</c:v>
                </c:pt>
                <c:pt idx="10">
                  <c:v>12.6</c:v>
                </c:pt>
                <c:pt idx="11">
                  <c:v>14.5</c:v>
                </c:pt>
                <c:pt idx="12" formatCode="0.0">
                  <c:v>14</c:v>
                </c:pt>
                <c:pt idx="13" formatCode="0.0">
                  <c:v>13.8</c:v>
                </c:pt>
                <c:pt idx="14" formatCode="0.0">
                  <c:v>13.9</c:v>
                </c:pt>
                <c:pt idx="15">
                  <c:v>13.5</c:v>
                </c:pt>
                <c:pt idx="16">
                  <c:v>13</c:v>
                </c:pt>
                <c:pt idx="17">
                  <c:v>14.2</c:v>
                </c:pt>
                <c:pt idx="18" formatCode="0.0">
                  <c:v>14.7</c:v>
                </c:pt>
                <c:pt idx="19">
                  <c:v>12.3</c:v>
                </c:pt>
                <c:pt idx="20">
                  <c:v>11.5</c:v>
                </c:pt>
                <c:pt idx="21">
                  <c:v>11.4</c:v>
                </c:pt>
                <c:pt idx="22" formatCode="0.00">
                  <c:v>11</c:v>
                </c:pt>
                <c:pt idx="23">
                  <c:v>12.2</c:v>
                </c:pt>
                <c:pt idx="24">
                  <c:v>11.8</c:v>
                </c:pt>
                <c:pt idx="25">
                  <c:v>11.4</c:v>
                </c:pt>
                <c:pt idx="26">
                  <c:v>11.1</c:v>
                </c:pt>
                <c:pt idx="27">
                  <c:v>10.7</c:v>
                </c:pt>
                <c:pt idx="28">
                  <c:v>10.6</c:v>
                </c:pt>
                <c:pt idx="29">
                  <c:v>12.1</c:v>
                </c:pt>
                <c:pt idx="30">
                  <c:v>12.9</c:v>
                </c:pt>
                <c:pt idx="31">
                  <c:v>10.9</c:v>
                </c:pt>
                <c:pt idx="32">
                  <c:v>10.8</c:v>
                </c:pt>
                <c:pt idx="33">
                  <c:v>10.6</c:v>
                </c:pt>
                <c:pt idx="34">
                  <c:v>10.8</c:v>
                </c:pt>
                <c:pt idx="35">
                  <c:v>12.3</c:v>
                </c:pt>
                <c:pt idx="36">
                  <c:v>12.3</c:v>
                </c:pt>
                <c:pt idx="37">
                  <c:v>12.1</c:v>
                </c:pt>
                <c:pt idx="38">
                  <c:v>12.2</c:v>
                </c:pt>
                <c:pt idx="39">
                  <c:v>11.8</c:v>
                </c:pt>
                <c:pt idx="40">
                  <c:v>11.7</c:v>
                </c:pt>
                <c:pt idx="41">
                  <c:v>13.2</c:v>
                </c:pt>
                <c:pt idx="42">
                  <c:v>13.8</c:v>
                </c:pt>
                <c:pt idx="43">
                  <c:v>12.1</c:v>
                </c:pt>
                <c:pt idx="44">
                  <c:v>12.1</c:v>
                </c:pt>
                <c:pt idx="45">
                  <c:v>12.1</c:v>
                </c:pt>
                <c:pt idx="46" formatCode="0.0">
                  <c:v>12.3</c:v>
                </c:pt>
                <c:pt idx="47">
                  <c:v>13.7</c:v>
                </c:pt>
                <c:pt idx="48">
                  <c:v>13</c:v>
                </c:pt>
                <c:pt idx="49">
                  <c:v>13.1</c:v>
                </c:pt>
                <c:pt idx="50">
                  <c:v>13</c:v>
                </c:pt>
                <c:pt idx="51">
                  <c:v>12.6</c:v>
                </c:pt>
                <c:pt idx="52">
                  <c:v>12.3</c:v>
                </c:pt>
                <c:pt idx="53">
                  <c:v>13.7</c:v>
                </c:pt>
                <c:pt idx="54">
                  <c:v>14.3</c:v>
                </c:pt>
                <c:pt idx="55">
                  <c:v>12.6</c:v>
                </c:pt>
                <c:pt idx="56">
                  <c:v>12.4</c:v>
                </c:pt>
                <c:pt idx="57">
                  <c:v>12.6</c:v>
                </c:pt>
                <c:pt idx="58">
                  <c:v>12.8</c:v>
                </c:pt>
                <c:pt idx="59">
                  <c:v>14.1</c:v>
                </c:pt>
                <c:pt idx="60">
                  <c:v>14</c:v>
                </c:pt>
                <c:pt idx="61">
                  <c:v>14</c:v>
                </c:pt>
                <c:pt idx="62">
                  <c:v>13.9</c:v>
                </c:pt>
                <c:pt idx="63" formatCode="0.0_ ;[Red]\-0.0\ ">
                  <c:v>13.6</c:v>
                </c:pt>
                <c:pt idx="64">
                  <c:v>13.3</c:v>
                </c:pt>
                <c:pt idx="65">
                  <c:v>14.5</c:v>
                </c:pt>
                <c:pt idx="66">
                  <c:v>14.9</c:v>
                </c:pt>
                <c:pt idx="67">
                  <c:v>13.5</c:v>
                </c:pt>
                <c:pt idx="68">
                  <c:v>13.1</c:v>
                </c:pt>
                <c:pt idx="69">
                  <c:v>13.4</c:v>
                </c:pt>
                <c:pt idx="70">
                  <c:v>13.6</c:v>
                </c:pt>
                <c:pt idx="71">
                  <c:v>15.1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FE-4FDB-8643-B543331F1750}"/>
            </c:ext>
          </c:extLst>
        </c:ser>
        <c:ser>
          <c:idx val="3"/>
          <c:order val="3"/>
          <c:tx>
            <c:strRef>
              <c:f>taste_6_kuntaa_viiva!$A$10</c:f>
              <c:strCache>
                <c:ptCount val="1"/>
                <c:pt idx="0">
                  <c:v>Tampere</c:v>
                </c:pt>
              </c:strCache>
            </c:strRef>
          </c:tx>
          <c:spPr>
            <a:ln w="38100" cap="rnd">
              <a:solidFill>
                <a:srgbClr val="84CCF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4CCF8"/>
              </a:solidFill>
              <a:ln w="9525">
                <a:solidFill>
                  <a:srgbClr val="84CCF8"/>
                </a:solidFill>
              </a:ln>
              <a:effectLst/>
            </c:spPr>
          </c:marker>
          <c:cat>
            <c:strRef>
              <c:f>taste_6_kuntaa_viiva!$B$6:$BU$6</c:f>
              <c:strCache>
                <c:ptCount val="72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  <c:pt idx="56">
                  <c:v>9/2024</c:v>
                </c:pt>
                <c:pt idx="57">
                  <c:v>10/2024</c:v>
                </c:pt>
                <c:pt idx="58">
                  <c:v>11/2024</c:v>
                </c:pt>
                <c:pt idx="59">
                  <c:v>12/2024</c:v>
                </c:pt>
                <c:pt idx="60">
                  <c:v>1/2025</c:v>
                </c:pt>
                <c:pt idx="61">
                  <c:v>2/2025</c:v>
                </c:pt>
                <c:pt idx="62">
                  <c:v>3/2025</c:v>
                </c:pt>
                <c:pt idx="63">
                  <c:v>4/2025</c:v>
                </c:pt>
                <c:pt idx="64">
                  <c:v>5/2025</c:v>
                </c:pt>
                <c:pt idx="65">
                  <c:v>6/2025</c:v>
                </c:pt>
                <c:pt idx="66">
                  <c:v>7/2025</c:v>
                </c:pt>
                <c:pt idx="67">
                  <c:v>8/2025</c:v>
                </c:pt>
                <c:pt idx="68">
                  <c:v>9/2025</c:v>
                </c:pt>
                <c:pt idx="69">
                  <c:v>10/2025</c:v>
                </c:pt>
                <c:pt idx="70">
                  <c:v>11/2025</c:v>
                </c:pt>
                <c:pt idx="71">
                  <c:v>12/2025</c:v>
                </c:pt>
              </c:strCache>
            </c:strRef>
          </c:cat>
          <c:val>
            <c:numRef>
              <c:f>taste_6_kuntaa_viiva!$B$10:$BU$10</c:f>
              <c:numCache>
                <c:formatCode>General</c:formatCode>
                <c:ptCount val="72"/>
                <c:pt idx="0">
                  <c:v>11.5</c:v>
                </c:pt>
                <c:pt idx="1">
                  <c:v>11.3</c:v>
                </c:pt>
                <c:pt idx="2">
                  <c:v>13.8</c:v>
                </c:pt>
                <c:pt idx="3">
                  <c:v>19.100000000000001</c:v>
                </c:pt>
                <c:pt idx="4">
                  <c:v>19.899999999999999</c:v>
                </c:pt>
                <c:pt idx="5">
                  <c:v>19.5</c:v>
                </c:pt>
                <c:pt idx="6">
                  <c:v>18.8</c:v>
                </c:pt>
                <c:pt idx="7">
                  <c:v>15.7</c:v>
                </c:pt>
                <c:pt idx="8">
                  <c:v>14.6</c:v>
                </c:pt>
                <c:pt idx="9" formatCode="0.0">
                  <c:v>14.1</c:v>
                </c:pt>
                <c:pt idx="10">
                  <c:v>13.6</c:v>
                </c:pt>
                <c:pt idx="11">
                  <c:v>15.3</c:v>
                </c:pt>
                <c:pt idx="12" formatCode="0.0">
                  <c:v>14.2</c:v>
                </c:pt>
                <c:pt idx="13" formatCode="0.0">
                  <c:v>13.7</c:v>
                </c:pt>
                <c:pt idx="14" formatCode="0.0">
                  <c:v>14.2</c:v>
                </c:pt>
                <c:pt idx="15">
                  <c:v>13.7</c:v>
                </c:pt>
                <c:pt idx="16">
                  <c:v>13</c:v>
                </c:pt>
                <c:pt idx="17">
                  <c:v>13.9</c:v>
                </c:pt>
                <c:pt idx="18" formatCode="0.0">
                  <c:v>14.1</c:v>
                </c:pt>
                <c:pt idx="19">
                  <c:v>12.3</c:v>
                </c:pt>
                <c:pt idx="20">
                  <c:v>11.4</c:v>
                </c:pt>
                <c:pt idx="21">
                  <c:v>10.9</c:v>
                </c:pt>
                <c:pt idx="22">
                  <c:v>10.4</c:v>
                </c:pt>
                <c:pt idx="23">
                  <c:v>11.4</c:v>
                </c:pt>
                <c:pt idx="24">
                  <c:v>11.4</c:v>
                </c:pt>
                <c:pt idx="25">
                  <c:v>10.9</c:v>
                </c:pt>
                <c:pt idx="26">
                  <c:v>10.1</c:v>
                </c:pt>
                <c:pt idx="27">
                  <c:v>9.6</c:v>
                </c:pt>
                <c:pt idx="28">
                  <c:v>9.6999999999999993</c:v>
                </c:pt>
                <c:pt idx="29">
                  <c:v>10.9</c:v>
                </c:pt>
                <c:pt idx="30">
                  <c:v>11.3</c:v>
                </c:pt>
                <c:pt idx="31">
                  <c:v>9.9</c:v>
                </c:pt>
                <c:pt idx="32">
                  <c:v>9.5</c:v>
                </c:pt>
                <c:pt idx="33">
                  <c:v>9.1999999999999993</c:v>
                </c:pt>
                <c:pt idx="34">
                  <c:v>9.1999999999999993</c:v>
                </c:pt>
                <c:pt idx="35">
                  <c:v>10.199999999999999</c:v>
                </c:pt>
                <c:pt idx="36">
                  <c:v>10</c:v>
                </c:pt>
                <c:pt idx="37">
                  <c:v>10.1</c:v>
                </c:pt>
                <c:pt idx="38">
                  <c:v>10.1</c:v>
                </c:pt>
                <c:pt idx="39">
                  <c:v>9.9</c:v>
                </c:pt>
                <c:pt idx="40">
                  <c:v>9.9</c:v>
                </c:pt>
                <c:pt idx="41">
                  <c:v>11.3</c:v>
                </c:pt>
                <c:pt idx="42">
                  <c:v>11.9</c:v>
                </c:pt>
                <c:pt idx="43">
                  <c:v>10.8</c:v>
                </c:pt>
                <c:pt idx="44">
                  <c:v>10.8</c:v>
                </c:pt>
                <c:pt idx="45">
                  <c:v>11</c:v>
                </c:pt>
                <c:pt idx="46" formatCode="0.0">
                  <c:v>11.5</c:v>
                </c:pt>
                <c:pt idx="47">
                  <c:v>13</c:v>
                </c:pt>
                <c:pt idx="48">
                  <c:v>12.6</c:v>
                </c:pt>
                <c:pt idx="49">
                  <c:v>12.6</c:v>
                </c:pt>
                <c:pt idx="50">
                  <c:v>12.4</c:v>
                </c:pt>
                <c:pt idx="51">
                  <c:v>12</c:v>
                </c:pt>
                <c:pt idx="52">
                  <c:v>11.9</c:v>
                </c:pt>
                <c:pt idx="53">
                  <c:v>13.2</c:v>
                </c:pt>
                <c:pt idx="54">
                  <c:v>13.8</c:v>
                </c:pt>
                <c:pt idx="55">
                  <c:v>12.7</c:v>
                </c:pt>
                <c:pt idx="56">
                  <c:v>12.7</c:v>
                </c:pt>
                <c:pt idx="57">
                  <c:v>12.9</c:v>
                </c:pt>
                <c:pt idx="58">
                  <c:v>13.2</c:v>
                </c:pt>
                <c:pt idx="59">
                  <c:v>14.1</c:v>
                </c:pt>
                <c:pt idx="60">
                  <c:v>13.8</c:v>
                </c:pt>
                <c:pt idx="61">
                  <c:v>13.7</c:v>
                </c:pt>
                <c:pt idx="62">
                  <c:v>13.5</c:v>
                </c:pt>
                <c:pt idx="63" formatCode="0.0_ ;[Red]\-0.0\ ">
                  <c:v>13.1</c:v>
                </c:pt>
                <c:pt idx="64">
                  <c:v>13.2</c:v>
                </c:pt>
                <c:pt idx="65">
                  <c:v>14.5</c:v>
                </c:pt>
                <c:pt idx="66">
                  <c:v>14.8</c:v>
                </c:pt>
                <c:pt idx="67">
                  <c:v>13.7</c:v>
                </c:pt>
                <c:pt idx="68">
                  <c:v>14</c:v>
                </c:pt>
                <c:pt idx="69">
                  <c:v>14.7</c:v>
                </c:pt>
                <c:pt idx="70">
                  <c:v>15</c:v>
                </c:pt>
                <c:pt idx="71">
                  <c:v>16.2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FE-4FDB-8643-B543331F1750}"/>
            </c:ext>
          </c:extLst>
        </c:ser>
        <c:ser>
          <c:idx val="4"/>
          <c:order val="4"/>
          <c:tx>
            <c:strRef>
              <c:f>taste_6_kuntaa_viiva!$A$11</c:f>
              <c:strCache>
                <c:ptCount val="1"/>
                <c:pt idx="0">
                  <c:v>Turku</c:v>
                </c:pt>
              </c:strCache>
            </c:strRef>
          </c:tx>
          <c:spPr>
            <a:ln w="38100" cap="rnd">
              <a:solidFill>
                <a:srgbClr val="FF8F1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8F1C"/>
              </a:solidFill>
              <a:ln w="9525">
                <a:solidFill>
                  <a:srgbClr val="FF8F1C"/>
                </a:solidFill>
              </a:ln>
              <a:effectLst/>
            </c:spPr>
          </c:marker>
          <c:cat>
            <c:strRef>
              <c:f>taste_6_kuntaa_viiva!$B$6:$BU$6</c:f>
              <c:strCache>
                <c:ptCount val="72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  <c:pt idx="56">
                  <c:v>9/2024</c:v>
                </c:pt>
                <c:pt idx="57">
                  <c:v>10/2024</c:v>
                </c:pt>
                <c:pt idx="58">
                  <c:v>11/2024</c:v>
                </c:pt>
                <c:pt idx="59">
                  <c:v>12/2024</c:v>
                </c:pt>
                <c:pt idx="60">
                  <c:v>1/2025</c:v>
                </c:pt>
                <c:pt idx="61">
                  <c:v>2/2025</c:v>
                </c:pt>
                <c:pt idx="62">
                  <c:v>3/2025</c:v>
                </c:pt>
                <c:pt idx="63">
                  <c:v>4/2025</c:v>
                </c:pt>
                <c:pt idx="64">
                  <c:v>5/2025</c:v>
                </c:pt>
                <c:pt idx="65">
                  <c:v>6/2025</c:v>
                </c:pt>
                <c:pt idx="66">
                  <c:v>7/2025</c:v>
                </c:pt>
                <c:pt idx="67">
                  <c:v>8/2025</c:v>
                </c:pt>
                <c:pt idx="68">
                  <c:v>9/2025</c:v>
                </c:pt>
                <c:pt idx="69">
                  <c:v>10/2025</c:v>
                </c:pt>
                <c:pt idx="70">
                  <c:v>11/2025</c:v>
                </c:pt>
                <c:pt idx="71">
                  <c:v>12/2025</c:v>
                </c:pt>
              </c:strCache>
            </c:strRef>
          </c:cat>
          <c:val>
            <c:numRef>
              <c:f>taste_6_kuntaa_viiva!$B$11:$BU$11</c:f>
              <c:numCache>
                <c:formatCode>General</c:formatCode>
                <c:ptCount val="72"/>
                <c:pt idx="0">
                  <c:v>11.2</c:v>
                </c:pt>
                <c:pt idx="1">
                  <c:v>10.8</c:v>
                </c:pt>
                <c:pt idx="2">
                  <c:v>13.6</c:v>
                </c:pt>
                <c:pt idx="3">
                  <c:v>19.3</c:v>
                </c:pt>
                <c:pt idx="4">
                  <c:v>19.3</c:v>
                </c:pt>
                <c:pt idx="5">
                  <c:v>18.899999999999999</c:v>
                </c:pt>
                <c:pt idx="6">
                  <c:v>18</c:v>
                </c:pt>
                <c:pt idx="7">
                  <c:v>15.3</c:v>
                </c:pt>
                <c:pt idx="8">
                  <c:v>14.5</c:v>
                </c:pt>
                <c:pt idx="9" formatCode="0.0">
                  <c:v>14</c:v>
                </c:pt>
                <c:pt idx="10">
                  <c:v>13.8</c:v>
                </c:pt>
                <c:pt idx="11">
                  <c:v>16.5</c:v>
                </c:pt>
                <c:pt idx="12" formatCode="0.0">
                  <c:v>14.5</c:v>
                </c:pt>
                <c:pt idx="13" formatCode="0.0">
                  <c:v>14.1</c:v>
                </c:pt>
                <c:pt idx="14" formatCode="0.0">
                  <c:v>14.6</c:v>
                </c:pt>
                <c:pt idx="15">
                  <c:v>14.3</c:v>
                </c:pt>
                <c:pt idx="16">
                  <c:v>14</c:v>
                </c:pt>
                <c:pt idx="17">
                  <c:v>14.8</c:v>
                </c:pt>
                <c:pt idx="18" formatCode="0.0">
                  <c:v>15.3</c:v>
                </c:pt>
                <c:pt idx="19">
                  <c:v>13.5</c:v>
                </c:pt>
                <c:pt idx="20">
                  <c:v>12.8</c:v>
                </c:pt>
                <c:pt idx="21">
                  <c:v>12.4</c:v>
                </c:pt>
                <c:pt idx="22">
                  <c:v>12.2</c:v>
                </c:pt>
                <c:pt idx="23">
                  <c:v>13.2</c:v>
                </c:pt>
                <c:pt idx="24">
                  <c:v>13.2</c:v>
                </c:pt>
                <c:pt idx="25">
                  <c:v>12.9</c:v>
                </c:pt>
                <c:pt idx="26">
                  <c:v>12.3</c:v>
                </c:pt>
                <c:pt idx="27">
                  <c:v>11.7</c:v>
                </c:pt>
                <c:pt idx="28">
                  <c:v>11.9</c:v>
                </c:pt>
                <c:pt idx="29">
                  <c:v>13.1</c:v>
                </c:pt>
                <c:pt idx="30">
                  <c:v>13.8</c:v>
                </c:pt>
                <c:pt idx="31">
                  <c:v>12.1</c:v>
                </c:pt>
                <c:pt idx="32">
                  <c:v>11.7</c:v>
                </c:pt>
                <c:pt idx="33">
                  <c:v>11.4</c:v>
                </c:pt>
                <c:pt idx="34">
                  <c:v>11.4</c:v>
                </c:pt>
                <c:pt idx="35">
                  <c:v>12.3</c:v>
                </c:pt>
                <c:pt idx="36">
                  <c:v>12</c:v>
                </c:pt>
                <c:pt idx="37">
                  <c:v>11.8</c:v>
                </c:pt>
                <c:pt idx="38">
                  <c:v>11.6</c:v>
                </c:pt>
                <c:pt idx="39">
                  <c:v>11.3</c:v>
                </c:pt>
                <c:pt idx="40">
                  <c:v>11.4</c:v>
                </c:pt>
                <c:pt idx="41">
                  <c:v>12.5</c:v>
                </c:pt>
                <c:pt idx="42">
                  <c:v>13.1</c:v>
                </c:pt>
                <c:pt idx="43">
                  <c:v>11.9</c:v>
                </c:pt>
                <c:pt idx="44">
                  <c:v>11.5</c:v>
                </c:pt>
                <c:pt idx="45">
                  <c:v>11.5</c:v>
                </c:pt>
                <c:pt idx="46" formatCode="0.0">
                  <c:v>11.8</c:v>
                </c:pt>
                <c:pt idx="47">
                  <c:v>13</c:v>
                </c:pt>
                <c:pt idx="48">
                  <c:v>12.6</c:v>
                </c:pt>
                <c:pt idx="49">
                  <c:v>12.3</c:v>
                </c:pt>
                <c:pt idx="50">
                  <c:v>12.3</c:v>
                </c:pt>
                <c:pt idx="51">
                  <c:v>12</c:v>
                </c:pt>
                <c:pt idx="52">
                  <c:v>12</c:v>
                </c:pt>
                <c:pt idx="53">
                  <c:v>13.5</c:v>
                </c:pt>
                <c:pt idx="54">
                  <c:v>14.2</c:v>
                </c:pt>
                <c:pt idx="55">
                  <c:v>13.2</c:v>
                </c:pt>
                <c:pt idx="56">
                  <c:v>13</c:v>
                </c:pt>
                <c:pt idx="57">
                  <c:v>13.3</c:v>
                </c:pt>
                <c:pt idx="58">
                  <c:v>13.6</c:v>
                </c:pt>
                <c:pt idx="59">
                  <c:v>14.8</c:v>
                </c:pt>
                <c:pt idx="60">
                  <c:v>14.6</c:v>
                </c:pt>
                <c:pt idx="61">
                  <c:v>14.5</c:v>
                </c:pt>
                <c:pt idx="62">
                  <c:v>14.2</c:v>
                </c:pt>
                <c:pt idx="63" formatCode="0.0_ ;[Red]\-0.0\ ">
                  <c:v>14</c:v>
                </c:pt>
                <c:pt idx="64">
                  <c:v>14</c:v>
                </c:pt>
                <c:pt idx="65">
                  <c:v>15.4</c:v>
                </c:pt>
                <c:pt idx="66">
                  <c:v>16</c:v>
                </c:pt>
                <c:pt idx="67">
                  <c:v>14.7</c:v>
                </c:pt>
                <c:pt idx="68">
                  <c:v>14.2</c:v>
                </c:pt>
                <c:pt idx="69">
                  <c:v>14.4</c:v>
                </c:pt>
                <c:pt idx="70">
                  <c:v>14.5</c:v>
                </c:pt>
                <c:pt idx="71">
                  <c:v>15.6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FE-4FDB-8643-B543331F1750}"/>
            </c:ext>
          </c:extLst>
        </c:ser>
        <c:ser>
          <c:idx val="5"/>
          <c:order val="5"/>
          <c:tx>
            <c:strRef>
              <c:f>taste_6_kuntaa_viiva!$A$12</c:f>
              <c:strCache>
                <c:ptCount val="1"/>
                <c:pt idx="0">
                  <c:v>Vantaa</c:v>
                </c:pt>
              </c:strCache>
            </c:strRef>
          </c:tx>
          <c:spPr>
            <a:ln w="38100" cap="rnd">
              <a:solidFill>
                <a:srgbClr val="0042A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42A5"/>
              </a:solidFill>
              <a:ln w="9525">
                <a:solidFill>
                  <a:srgbClr val="0042A5"/>
                </a:solidFill>
              </a:ln>
              <a:effectLst/>
            </c:spPr>
          </c:marker>
          <c:cat>
            <c:strRef>
              <c:f>taste_6_kuntaa_viiva!$B$6:$BU$6</c:f>
              <c:strCache>
                <c:ptCount val="72"/>
                <c:pt idx="0">
                  <c:v>1/2020</c:v>
                </c:pt>
                <c:pt idx="1">
                  <c:v>2/2020</c:v>
                </c:pt>
                <c:pt idx="2">
                  <c:v>3/2020</c:v>
                </c:pt>
                <c:pt idx="3">
                  <c:v>4/2020</c:v>
                </c:pt>
                <c:pt idx="4">
                  <c:v>5/2020</c:v>
                </c:pt>
                <c:pt idx="5">
                  <c:v>6/2020</c:v>
                </c:pt>
                <c:pt idx="6">
                  <c:v>7/2020</c:v>
                </c:pt>
                <c:pt idx="7">
                  <c:v>8/2020</c:v>
                </c:pt>
                <c:pt idx="8">
                  <c:v>9/2020</c:v>
                </c:pt>
                <c:pt idx="9">
                  <c:v>10/2020</c:v>
                </c:pt>
                <c:pt idx="10">
                  <c:v>11/2020</c:v>
                </c:pt>
                <c:pt idx="11">
                  <c:v>12/2020</c:v>
                </c:pt>
                <c:pt idx="12">
                  <c:v>1/2021</c:v>
                </c:pt>
                <c:pt idx="13">
                  <c:v>2/2021</c:v>
                </c:pt>
                <c:pt idx="14">
                  <c:v>3/2021</c:v>
                </c:pt>
                <c:pt idx="15">
                  <c:v>4/2021</c:v>
                </c:pt>
                <c:pt idx="16">
                  <c:v>5/2021</c:v>
                </c:pt>
                <c:pt idx="17">
                  <c:v>6/2021</c:v>
                </c:pt>
                <c:pt idx="18">
                  <c:v>7/2021</c:v>
                </c:pt>
                <c:pt idx="19">
                  <c:v>8/2021</c:v>
                </c:pt>
                <c:pt idx="20">
                  <c:v>9/2021</c:v>
                </c:pt>
                <c:pt idx="21">
                  <c:v>10/2021</c:v>
                </c:pt>
                <c:pt idx="22">
                  <c:v>11/2021</c:v>
                </c:pt>
                <c:pt idx="23">
                  <c:v>12/2021</c:v>
                </c:pt>
                <c:pt idx="24">
                  <c:v>1/2022</c:v>
                </c:pt>
                <c:pt idx="25">
                  <c:v>2/2022</c:v>
                </c:pt>
                <c:pt idx="26">
                  <c:v>3/2022</c:v>
                </c:pt>
                <c:pt idx="27">
                  <c:v>4/2022</c:v>
                </c:pt>
                <c:pt idx="28">
                  <c:v>5/2022</c:v>
                </c:pt>
                <c:pt idx="29">
                  <c:v>6/2022</c:v>
                </c:pt>
                <c:pt idx="30">
                  <c:v>7/2022</c:v>
                </c:pt>
                <c:pt idx="31">
                  <c:v>8/2022</c:v>
                </c:pt>
                <c:pt idx="32">
                  <c:v>9/2022</c:v>
                </c:pt>
                <c:pt idx="33">
                  <c:v>10/2022</c:v>
                </c:pt>
                <c:pt idx="34">
                  <c:v>11/2022</c:v>
                </c:pt>
                <c:pt idx="35">
                  <c:v>12/2022</c:v>
                </c:pt>
                <c:pt idx="36">
                  <c:v>1/2023</c:v>
                </c:pt>
                <c:pt idx="37">
                  <c:v>2/2023</c:v>
                </c:pt>
                <c:pt idx="38">
                  <c:v>3/2023</c:v>
                </c:pt>
                <c:pt idx="39">
                  <c:v>4/2023</c:v>
                </c:pt>
                <c:pt idx="40">
                  <c:v>5/2023</c:v>
                </c:pt>
                <c:pt idx="41">
                  <c:v>6/2023</c:v>
                </c:pt>
                <c:pt idx="42">
                  <c:v>7/2023</c:v>
                </c:pt>
                <c:pt idx="43">
                  <c:v>8/2023</c:v>
                </c:pt>
                <c:pt idx="44">
                  <c:v>9/2023</c:v>
                </c:pt>
                <c:pt idx="45">
                  <c:v>10/2023</c:v>
                </c:pt>
                <c:pt idx="46">
                  <c:v>11/2023</c:v>
                </c:pt>
                <c:pt idx="47">
                  <c:v>12/2023</c:v>
                </c:pt>
                <c:pt idx="48">
                  <c:v>1/2024</c:v>
                </c:pt>
                <c:pt idx="49">
                  <c:v>2/2024</c:v>
                </c:pt>
                <c:pt idx="50">
                  <c:v>3/2024</c:v>
                </c:pt>
                <c:pt idx="51">
                  <c:v>4/2024</c:v>
                </c:pt>
                <c:pt idx="52">
                  <c:v>5/2024</c:v>
                </c:pt>
                <c:pt idx="53">
                  <c:v>6/2024</c:v>
                </c:pt>
                <c:pt idx="54">
                  <c:v>7/2024</c:v>
                </c:pt>
                <c:pt idx="55">
                  <c:v>8/2024</c:v>
                </c:pt>
                <c:pt idx="56">
                  <c:v>9/2024</c:v>
                </c:pt>
                <c:pt idx="57">
                  <c:v>10/2024</c:v>
                </c:pt>
                <c:pt idx="58">
                  <c:v>11/2024</c:v>
                </c:pt>
                <c:pt idx="59">
                  <c:v>12/2024</c:v>
                </c:pt>
                <c:pt idx="60">
                  <c:v>1/2025</c:v>
                </c:pt>
                <c:pt idx="61">
                  <c:v>2/2025</c:v>
                </c:pt>
                <c:pt idx="62">
                  <c:v>3/2025</c:v>
                </c:pt>
                <c:pt idx="63">
                  <c:v>4/2025</c:v>
                </c:pt>
                <c:pt idx="64">
                  <c:v>5/2025</c:v>
                </c:pt>
                <c:pt idx="65">
                  <c:v>6/2025</c:v>
                </c:pt>
                <c:pt idx="66">
                  <c:v>7/2025</c:v>
                </c:pt>
                <c:pt idx="67">
                  <c:v>8/2025</c:v>
                </c:pt>
                <c:pt idx="68">
                  <c:v>9/2025</c:v>
                </c:pt>
                <c:pt idx="69">
                  <c:v>10/2025</c:v>
                </c:pt>
                <c:pt idx="70">
                  <c:v>11/2025</c:v>
                </c:pt>
                <c:pt idx="71">
                  <c:v>12/2025</c:v>
                </c:pt>
              </c:strCache>
            </c:strRef>
          </c:cat>
          <c:val>
            <c:numRef>
              <c:f>taste_6_kuntaa_viiva!$B$12:$BU$12</c:f>
              <c:numCache>
                <c:formatCode>0.0</c:formatCode>
                <c:ptCount val="72"/>
                <c:pt idx="0">
                  <c:v>8.6999999999999993</c:v>
                </c:pt>
                <c:pt idx="1">
                  <c:v>8.6</c:v>
                </c:pt>
                <c:pt idx="2" formatCode="General">
                  <c:v>11.7</c:v>
                </c:pt>
                <c:pt idx="3" formatCode="General">
                  <c:v>18.600000000000001</c:v>
                </c:pt>
                <c:pt idx="4" formatCode="General">
                  <c:v>19.2</c:v>
                </c:pt>
                <c:pt idx="5" formatCode="General">
                  <c:v>18</c:v>
                </c:pt>
                <c:pt idx="6" formatCode="General">
                  <c:v>16.8</c:v>
                </c:pt>
                <c:pt idx="7" formatCode="General">
                  <c:v>14.7</c:v>
                </c:pt>
                <c:pt idx="8" formatCode="General">
                  <c:v>14.3</c:v>
                </c:pt>
                <c:pt idx="9">
                  <c:v>14</c:v>
                </c:pt>
                <c:pt idx="10" formatCode="General">
                  <c:v>13.9</c:v>
                </c:pt>
                <c:pt idx="11" formatCode="General">
                  <c:v>15.3</c:v>
                </c:pt>
                <c:pt idx="12">
                  <c:v>14.2</c:v>
                </c:pt>
                <c:pt idx="13">
                  <c:v>14.3</c:v>
                </c:pt>
                <c:pt idx="14">
                  <c:v>15</c:v>
                </c:pt>
                <c:pt idx="15" formatCode="General">
                  <c:v>14.7</c:v>
                </c:pt>
                <c:pt idx="16" formatCode="General">
                  <c:v>14.3</c:v>
                </c:pt>
                <c:pt idx="17" formatCode="General">
                  <c:v>14.8</c:v>
                </c:pt>
                <c:pt idx="18">
                  <c:v>15.2</c:v>
                </c:pt>
                <c:pt idx="19" formatCode="General">
                  <c:v>13.9</c:v>
                </c:pt>
                <c:pt idx="20" formatCode="General">
                  <c:v>13.3</c:v>
                </c:pt>
                <c:pt idx="21" formatCode="General">
                  <c:v>12.8</c:v>
                </c:pt>
                <c:pt idx="22" formatCode="General">
                  <c:v>12.1</c:v>
                </c:pt>
                <c:pt idx="23" formatCode="General">
                  <c:v>12.5</c:v>
                </c:pt>
                <c:pt idx="24" formatCode="General">
                  <c:v>12.5</c:v>
                </c:pt>
                <c:pt idx="25" formatCode="General">
                  <c:v>12.1</c:v>
                </c:pt>
                <c:pt idx="26" formatCode="General">
                  <c:v>11.3</c:v>
                </c:pt>
                <c:pt idx="27" formatCode="General">
                  <c:v>10.7</c:v>
                </c:pt>
                <c:pt idx="28" formatCode="General">
                  <c:v>10.6</c:v>
                </c:pt>
                <c:pt idx="29" formatCode="General">
                  <c:v>11.4</c:v>
                </c:pt>
                <c:pt idx="30" formatCode="General">
                  <c:v>11.8</c:v>
                </c:pt>
                <c:pt idx="31" formatCode="General">
                  <c:v>10.8</c:v>
                </c:pt>
                <c:pt idx="32" formatCode="General">
                  <c:v>10.5</c:v>
                </c:pt>
                <c:pt idx="33" formatCode="General">
                  <c:v>10.3</c:v>
                </c:pt>
                <c:pt idx="34" formatCode="General">
                  <c:v>10.3</c:v>
                </c:pt>
                <c:pt idx="35" formatCode="General">
                  <c:v>11</c:v>
                </c:pt>
                <c:pt idx="36" formatCode="General">
                  <c:v>10.7</c:v>
                </c:pt>
                <c:pt idx="37" formatCode="General">
                  <c:v>10.7</c:v>
                </c:pt>
                <c:pt idx="38" formatCode="General">
                  <c:v>10.7</c:v>
                </c:pt>
                <c:pt idx="39" formatCode="General">
                  <c:v>10.4</c:v>
                </c:pt>
                <c:pt idx="40" formatCode="General">
                  <c:v>10.199999999999999</c:v>
                </c:pt>
                <c:pt idx="41" formatCode="General">
                  <c:v>11.1</c:v>
                </c:pt>
                <c:pt idx="42" formatCode="General">
                  <c:v>11.6</c:v>
                </c:pt>
                <c:pt idx="43" formatCode="General">
                  <c:v>10.7</c:v>
                </c:pt>
                <c:pt idx="44" formatCode="General">
                  <c:v>10.7</c:v>
                </c:pt>
                <c:pt idx="45" formatCode="General">
                  <c:v>11</c:v>
                </c:pt>
                <c:pt idx="46">
                  <c:v>11.4</c:v>
                </c:pt>
                <c:pt idx="47" formatCode="General">
                  <c:v>12.4</c:v>
                </c:pt>
                <c:pt idx="48" formatCode="General">
                  <c:v>12.2</c:v>
                </c:pt>
                <c:pt idx="49" formatCode="General">
                  <c:v>12.2</c:v>
                </c:pt>
                <c:pt idx="50" formatCode="General">
                  <c:v>12.2</c:v>
                </c:pt>
                <c:pt idx="51" formatCode="General">
                  <c:v>11.9</c:v>
                </c:pt>
                <c:pt idx="52" formatCode="General">
                  <c:v>11.8</c:v>
                </c:pt>
                <c:pt idx="53" formatCode="General">
                  <c:v>12.8</c:v>
                </c:pt>
                <c:pt idx="54" formatCode="General">
                  <c:v>13.3</c:v>
                </c:pt>
                <c:pt idx="55" formatCode="General">
                  <c:v>12.4</c:v>
                </c:pt>
                <c:pt idx="56" formatCode="General">
                  <c:v>12.6</c:v>
                </c:pt>
                <c:pt idx="57" formatCode="General">
                  <c:v>12.6</c:v>
                </c:pt>
                <c:pt idx="58" formatCode="General">
                  <c:v>12.7</c:v>
                </c:pt>
                <c:pt idx="59" formatCode="General">
                  <c:v>13.5</c:v>
                </c:pt>
                <c:pt idx="60" formatCode="General">
                  <c:v>13.9</c:v>
                </c:pt>
                <c:pt idx="61" formatCode="General">
                  <c:v>14</c:v>
                </c:pt>
                <c:pt idx="62" formatCode="General">
                  <c:v>13.8</c:v>
                </c:pt>
                <c:pt idx="63" formatCode="0.0_ ;[Red]\-0.0\ ">
                  <c:v>13.6</c:v>
                </c:pt>
                <c:pt idx="64" formatCode="General">
                  <c:v>13.5</c:v>
                </c:pt>
                <c:pt idx="65" formatCode="General">
                  <c:v>14.4</c:v>
                </c:pt>
                <c:pt idx="66" formatCode="General">
                  <c:v>14.6</c:v>
                </c:pt>
                <c:pt idx="67" formatCode="General">
                  <c:v>13.6</c:v>
                </c:pt>
                <c:pt idx="68" formatCode="General">
                  <c:v>13.3</c:v>
                </c:pt>
                <c:pt idx="69" formatCode="General">
                  <c:v>13.6</c:v>
                </c:pt>
                <c:pt idx="70" formatCode="General">
                  <c:v>13.8</c:v>
                </c:pt>
                <c:pt idx="71" formatCode="General">
                  <c:v>14.9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4FE-4FDB-8643-B543331F1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720"/>
        <c:axId val="670710048"/>
      </c:lineChart>
      <c:catAx>
        <c:axId val="670709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70710048"/>
        <c:crosses val="autoZero"/>
        <c:auto val="1"/>
        <c:lblAlgn val="ctr"/>
        <c:lblOffset val="100"/>
        <c:tickLblSkip val="2"/>
        <c:noMultiLvlLbl val="0"/>
      </c:catAx>
      <c:valAx>
        <c:axId val="670710048"/>
        <c:scaling>
          <c:orientation val="minMax"/>
          <c:max val="22"/>
          <c:min val="0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i-FI"/>
                  <a:t>Työttömyysaste, %</a:t>
                </a:r>
              </a:p>
            </c:rich>
          </c:tx>
          <c:layout>
            <c:manualLayout>
              <c:xMode val="edge"/>
              <c:yMode val="edge"/>
              <c:x val="0"/>
              <c:y val="0.206692888751761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70709720"/>
        <c:crosses val="autoZero"/>
        <c:crossBetween val="between"/>
        <c:majorUnit val="2"/>
      </c:valAx>
      <c:spPr>
        <a:noFill/>
        <a:ln>
          <a:solidFill>
            <a:srgbClr val="868686"/>
          </a:solidFill>
        </a:ln>
        <a:effectLst/>
      </c:spPr>
    </c:plotArea>
    <c:legend>
      <c:legendPos val="r"/>
      <c:layout>
        <c:manualLayout>
          <c:xMode val="edge"/>
          <c:yMode val="edge"/>
          <c:x val="0.85507272188390715"/>
          <c:y val="0.14323646895919948"/>
          <c:w val="0.14089729191827477"/>
          <c:h val="0.44513044699020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9945010345548"/>
          <c:y val="3.7028173561599778E-2"/>
          <c:w val="0.8863496241267107"/>
          <c:h val="0.6447450068741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taste_6_14_kuntaa!$A$23</c:f>
              <c:strCache>
                <c:ptCount val="1"/>
                <c:pt idx="0">
                  <c:v>Joulukuu 2024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404040"/>
              </a:solidFill>
            </a:ln>
          </c:spPr>
          <c:invertIfNegative val="0"/>
          <c:dLbls>
            <c:delete val="1"/>
          </c:dLbls>
          <c:cat>
            <c:strRef>
              <c:f>taste_6_14_kuntaa!$B$22:$O$22</c:f>
              <c:strCache>
                <c:ptCount val="14"/>
                <c:pt idx="0">
                  <c:v>Sipoo</c:v>
                </c:pt>
                <c:pt idx="1">
                  <c:v>Pornainen</c:v>
                </c:pt>
                <c:pt idx="2">
                  <c:v>Kauniainen</c:v>
                </c:pt>
                <c:pt idx="3">
                  <c:v>Mäntsälä</c:v>
                </c:pt>
                <c:pt idx="4">
                  <c:v>Nurmijärvi</c:v>
                </c:pt>
                <c:pt idx="5">
                  <c:v>Tuusula</c:v>
                </c:pt>
                <c:pt idx="6">
                  <c:v>Vihti</c:v>
                </c:pt>
                <c:pt idx="7">
                  <c:v>Kirkkonummi</c:v>
                </c:pt>
                <c:pt idx="8">
                  <c:v>Espoo</c:v>
                </c:pt>
                <c:pt idx="9">
                  <c:v>Järvenpää</c:v>
                </c:pt>
                <c:pt idx="10">
                  <c:v>Kerava</c:v>
                </c:pt>
                <c:pt idx="11">
                  <c:v>Hyvinkää</c:v>
                </c:pt>
                <c:pt idx="12">
                  <c:v>Helsinki</c:v>
                </c:pt>
                <c:pt idx="13">
                  <c:v>Vantaa</c:v>
                </c:pt>
              </c:strCache>
            </c:strRef>
          </c:cat>
          <c:val>
            <c:numRef>
              <c:f>taste_6_14_kuntaa!$B$23:$O$23</c:f>
              <c:numCache>
                <c:formatCode>0.0</c:formatCode>
                <c:ptCount val="14"/>
                <c:pt idx="0">
                  <c:v>7.7</c:v>
                </c:pt>
                <c:pt idx="1">
                  <c:v>8.1</c:v>
                </c:pt>
                <c:pt idx="2" formatCode="General">
                  <c:v>7.4</c:v>
                </c:pt>
                <c:pt idx="3" formatCode="General">
                  <c:v>8.6999999999999993</c:v>
                </c:pt>
                <c:pt idx="4">
                  <c:v>8.6999999999999993</c:v>
                </c:pt>
                <c:pt idx="5">
                  <c:v>9.5</c:v>
                </c:pt>
                <c:pt idx="6">
                  <c:v>9.1999999999999993</c:v>
                </c:pt>
                <c:pt idx="7">
                  <c:v>9.6999999999999993</c:v>
                </c:pt>
                <c:pt idx="8">
                  <c:v>10.9</c:v>
                </c:pt>
                <c:pt idx="9">
                  <c:v>12.3</c:v>
                </c:pt>
                <c:pt idx="10">
                  <c:v>12.5</c:v>
                </c:pt>
                <c:pt idx="11" formatCode="General">
                  <c:v>11.6</c:v>
                </c:pt>
                <c:pt idx="12">
                  <c:v>12.5</c:v>
                </c:pt>
                <c:pt idx="13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A-4783-BE32-2D1B68007C38}"/>
            </c:ext>
          </c:extLst>
        </c:ser>
        <c:ser>
          <c:idx val="1"/>
          <c:order val="1"/>
          <c:tx>
            <c:strRef>
              <c:f>taste_6_14_kuntaa!$A$24</c:f>
              <c:strCache>
                <c:ptCount val="1"/>
                <c:pt idx="0">
                  <c:v>Joulukuu 2025</c:v>
                </c:pt>
              </c:strCache>
            </c:strRef>
          </c:tx>
          <c:spPr>
            <a:solidFill>
              <a:srgbClr val="0042A5"/>
            </a:solidFill>
            <a:ln>
              <a:solidFill>
                <a:srgbClr val="404040"/>
              </a:solidFill>
            </a:ln>
          </c:spPr>
          <c:invertIfNegative val="0"/>
          <c:dLbls>
            <c:dLbl>
              <c:idx val="13"/>
              <c:layout>
                <c:manualLayout>
                  <c:x val="0"/>
                  <c:y val="1.52322924600152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FA-4783-BE32-2D1B68007C3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taste_6_14_kuntaa!$B$22:$O$22</c:f>
              <c:strCache>
                <c:ptCount val="14"/>
                <c:pt idx="0">
                  <c:v>Sipoo</c:v>
                </c:pt>
                <c:pt idx="1">
                  <c:v>Pornainen</c:v>
                </c:pt>
                <c:pt idx="2">
                  <c:v>Kauniainen</c:v>
                </c:pt>
                <c:pt idx="3">
                  <c:v>Mäntsälä</c:v>
                </c:pt>
                <c:pt idx="4">
                  <c:v>Nurmijärvi</c:v>
                </c:pt>
                <c:pt idx="5">
                  <c:v>Tuusula</c:v>
                </c:pt>
                <c:pt idx="6">
                  <c:v>Vihti</c:v>
                </c:pt>
                <c:pt idx="7">
                  <c:v>Kirkkonummi</c:v>
                </c:pt>
                <c:pt idx="8">
                  <c:v>Espoo</c:v>
                </c:pt>
                <c:pt idx="9">
                  <c:v>Järvenpää</c:v>
                </c:pt>
                <c:pt idx="10">
                  <c:v>Kerava</c:v>
                </c:pt>
                <c:pt idx="11">
                  <c:v>Hyvinkää</c:v>
                </c:pt>
                <c:pt idx="12">
                  <c:v>Helsinki</c:v>
                </c:pt>
                <c:pt idx="13">
                  <c:v>Vantaa</c:v>
                </c:pt>
              </c:strCache>
            </c:strRef>
          </c:cat>
          <c:val>
            <c:numRef>
              <c:f>taste_6_14_kuntaa!$B$24:$O$24</c:f>
              <c:numCache>
                <c:formatCode>0.0</c:formatCode>
                <c:ptCount val="14"/>
                <c:pt idx="0">
                  <c:v>8</c:v>
                </c:pt>
                <c:pt idx="1">
                  <c:v>8.3000000000000007</c:v>
                </c:pt>
                <c:pt idx="2">
                  <c:v>8.6</c:v>
                </c:pt>
                <c:pt idx="3">
                  <c:v>9.6999999999999993</c:v>
                </c:pt>
                <c:pt idx="4">
                  <c:v>9.8000000000000007</c:v>
                </c:pt>
                <c:pt idx="5">
                  <c:v>9.8000000000000007</c:v>
                </c:pt>
                <c:pt idx="6">
                  <c:v>10.1</c:v>
                </c:pt>
                <c:pt idx="7">
                  <c:v>10.6</c:v>
                </c:pt>
                <c:pt idx="8">
                  <c:v>11.5</c:v>
                </c:pt>
                <c:pt idx="9">
                  <c:v>13</c:v>
                </c:pt>
                <c:pt idx="10">
                  <c:v>13.2</c:v>
                </c:pt>
                <c:pt idx="11">
                  <c:v>13.8</c:v>
                </c:pt>
                <c:pt idx="12">
                  <c:v>13.8</c:v>
                </c:pt>
                <c:pt idx="13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FA-4783-BE32-2D1B68007C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603264"/>
        <c:axId val="196605056"/>
      </c:barChart>
      <c:catAx>
        <c:axId val="19660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605056"/>
        <c:crosses val="autoZero"/>
        <c:auto val="1"/>
        <c:lblAlgn val="ctr"/>
        <c:lblOffset val="100"/>
        <c:noMultiLvlLbl val="0"/>
      </c:catAx>
      <c:valAx>
        <c:axId val="196605056"/>
        <c:scaling>
          <c:orientation val="minMax"/>
          <c:max val="1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Työttömyysaste, %</a:t>
                </a:r>
              </a:p>
            </c:rich>
          </c:tx>
          <c:layout>
            <c:manualLayout>
              <c:xMode val="edge"/>
              <c:yMode val="edge"/>
              <c:x val="1.6188896077977434E-3"/>
              <c:y val="0.171045619297587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96603264"/>
        <c:crosses val="autoZero"/>
        <c:crossBetween val="between"/>
        <c:majorUnit val="2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28207722821399461"/>
          <c:y val="0.950326152187708"/>
          <c:w val="0.54269548938218504"/>
          <c:h val="4.420640749564542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37448221815874"/>
          <c:y val="3.4287008540176134E-2"/>
          <c:w val="0.87875483890776562"/>
          <c:h val="0.80423387076615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'nuori_pitkä_6 isoa_kk'!$A$5</c:f>
              <c:strCache>
                <c:ptCount val="1"/>
                <c:pt idx="0">
                  <c:v>Joulukuu 2024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404040"/>
              </a:solidFill>
            </a:ln>
          </c:spPr>
          <c:invertIfNegative val="0"/>
          <c:dLbls>
            <c:delete val="1"/>
          </c:dLbls>
          <c:cat>
            <c:strRef>
              <c:f>'nuori_pitkä_6 isoa_kk'!$B$4:$H$4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isoa_kk'!$B$5:$H$5</c:f>
              <c:numCache>
                <c:formatCode>General</c:formatCode>
                <c:ptCount val="7"/>
                <c:pt idx="0">
                  <c:v>1872</c:v>
                </c:pt>
                <c:pt idx="1">
                  <c:v>1465</c:v>
                </c:pt>
                <c:pt idx="2">
                  <c:v>3340</c:v>
                </c:pt>
                <c:pt idx="4">
                  <c:v>1917</c:v>
                </c:pt>
                <c:pt idx="5">
                  <c:v>2536</c:v>
                </c:pt>
                <c:pt idx="6">
                  <c:v>2401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BB-4609-8F9D-F7AE22ED14A4}"/>
            </c:ext>
          </c:extLst>
        </c:ser>
        <c:ser>
          <c:idx val="1"/>
          <c:order val="1"/>
          <c:tx>
            <c:strRef>
              <c:f>'nuori_pitkä_6 isoa_kk'!$A$6</c:f>
              <c:strCache>
                <c:ptCount val="1"/>
                <c:pt idx="0">
                  <c:v>Joulukuu 2025</c:v>
                </c:pt>
              </c:strCache>
            </c:strRef>
          </c:tx>
          <c:spPr>
            <a:solidFill>
              <a:srgbClr val="0042A5"/>
            </a:solidFill>
            <a:ln>
              <a:solidFill>
                <a:srgbClr val="404040"/>
              </a:solidFill>
            </a:ln>
          </c:spPr>
          <c:invertIfNegative val="0"/>
          <c:dLbls>
            <c:dLbl>
              <c:idx val="0"/>
              <c:layout>
                <c:manualLayout>
                  <c:x val="-9.4786729857819908E-4"/>
                  <c:y val="4.231783844278348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BB-4609-8F9D-F7AE22ED14A4}"/>
                </c:ext>
              </c:extLst>
            </c:dLbl>
            <c:dLbl>
              <c:idx val="1"/>
              <c:layout>
                <c:manualLayout>
                  <c:x val="0"/>
                  <c:y val="-2.32656514382402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BB-4609-8F9D-F7AE22ED14A4}"/>
                </c:ext>
              </c:extLst>
            </c:dLbl>
            <c:dLbl>
              <c:idx val="2"/>
              <c:layout>
                <c:manualLayout>
                  <c:x val="1.4218009478672985E-3"/>
                  <c:y val="-3.38409475465313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BB-4609-8F9D-F7AE22ED14A4}"/>
                </c:ext>
              </c:extLst>
            </c:dLbl>
            <c:dLbl>
              <c:idx val="4"/>
              <c:layout>
                <c:manualLayout>
                  <c:x val="0"/>
                  <c:y val="-7.6142131979695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BB-4609-8F9D-F7AE22ED14A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'nuori_pitkä_6 isoa_kk'!$B$4:$H$4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isoa_kk'!$B$6:$H$6</c:f>
              <c:numCache>
                <c:formatCode>General</c:formatCode>
                <c:ptCount val="7"/>
                <c:pt idx="0">
                  <c:v>2149</c:v>
                </c:pt>
                <c:pt idx="1">
                  <c:v>1830</c:v>
                </c:pt>
                <c:pt idx="2">
                  <c:v>3922</c:v>
                </c:pt>
                <c:pt idx="4">
                  <c:v>2081</c:v>
                </c:pt>
                <c:pt idx="5">
                  <c:v>2990</c:v>
                </c:pt>
                <c:pt idx="6">
                  <c:v>2728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BB-4609-8F9D-F7AE22ED1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819008"/>
        <c:axId val="197824896"/>
      </c:barChart>
      <c:catAx>
        <c:axId val="19781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7824896"/>
        <c:crosses val="autoZero"/>
        <c:auto val="1"/>
        <c:lblAlgn val="ctr"/>
        <c:lblOffset val="100"/>
        <c:noMultiLvlLbl val="0"/>
      </c:catAx>
      <c:valAx>
        <c:axId val="197824896"/>
        <c:scaling>
          <c:orientation val="minMax"/>
          <c:max val="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Alle 25-vuotiaita työttömiä</a:t>
                </a:r>
              </a:p>
            </c:rich>
          </c:tx>
          <c:layout>
            <c:manualLayout>
              <c:xMode val="edge"/>
              <c:yMode val="edge"/>
              <c:x val="2.698448165389178E-3"/>
              <c:y val="0.1620823397075365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7819008"/>
        <c:crosses val="autoZero"/>
        <c:crossBetween val="between"/>
        <c:majorUnit val="10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310416227309267"/>
          <c:y val="0.94819427571553561"/>
          <c:w val="0.52166856282060081"/>
          <c:h val="4.63384076990376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42155114433879"/>
          <c:y val="2.9210800116474325E-2"/>
          <c:w val="0.87270778700804952"/>
          <c:h val="0.80382392200974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'nuori_pitkä_6 isoa_kk'!$A$21</c:f>
              <c:strCache>
                <c:ptCount val="1"/>
                <c:pt idx="0">
                  <c:v>Joulukuu 2024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404040"/>
              </a:solidFill>
            </a:ln>
          </c:spPr>
          <c:invertIfNegative val="0"/>
          <c:dLbls>
            <c:delete val="1"/>
          </c:dLbls>
          <c:cat>
            <c:strRef>
              <c:f>'nuori_pitkä_6 isoa_kk'!$B$20:$H$20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isoa_kk'!$B$21:$H$21</c:f>
              <c:numCache>
                <c:formatCode>#,##0</c:formatCode>
                <c:ptCount val="7"/>
                <c:pt idx="0">
                  <c:v>6539</c:v>
                </c:pt>
                <c:pt idx="1">
                  <c:v>6263</c:v>
                </c:pt>
                <c:pt idx="2">
                  <c:v>18688</c:v>
                </c:pt>
                <c:pt idx="4">
                  <c:v>5181</c:v>
                </c:pt>
                <c:pt idx="5">
                  <c:v>6173</c:v>
                </c:pt>
                <c:pt idx="6">
                  <c:v>5969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6C-49BE-AD33-8C9288128625}"/>
            </c:ext>
          </c:extLst>
        </c:ser>
        <c:ser>
          <c:idx val="1"/>
          <c:order val="1"/>
          <c:tx>
            <c:strRef>
              <c:f>'nuori_pitkä_6 isoa_kk'!$A$22</c:f>
              <c:strCache>
                <c:ptCount val="1"/>
                <c:pt idx="0">
                  <c:v>Joulukuu 2025</c:v>
                </c:pt>
              </c:strCache>
            </c:strRef>
          </c:tx>
          <c:spPr>
            <a:solidFill>
              <a:srgbClr val="0042A5"/>
            </a:solidFill>
            <a:ln>
              <a:solidFill>
                <a:srgbClr val="404040"/>
              </a:solidFill>
            </a:ln>
          </c:spPr>
          <c:invertIfNegative val="0"/>
          <c:dLbls>
            <c:dLbl>
              <c:idx val="2"/>
              <c:layout>
                <c:manualLayout>
                  <c:x val="0"/>
                  <c:y val="9.13937547600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6C-49BE-AD33-8C928812862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'nuori_pitkä_6 isoa_kk'!$B$20:$H$20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isoa_kk'!$B$22:$H$22</c:f>
              <c:numCache>
                <c:formatCode>#,##0</c:formatCode>
                <c:ptCount val="7"/>
                <c:pt idx="0">
                  <c:v>8116</c:v>
                </c:pt>
                <c:pt idx="1">
                  <c:v>7875</c:v>
                </c:pt>
                <c:pt idx="2">
                  <c:v>24242</c:v>
                </c:pt>
                <c:pt idx="4">
                  <c:v>6801</c:v>
                </c:pt>
                <c:pt idx="5">
                  <c:v>7879</c:v>
                </c:pt>
                <c:pt idx="6">
                  <c:v>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6C-49BE-AD33-8C92881286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024192"/>
        <c:axId val="196025728"/>
      </c:barChart>
      <c:catAx>
        <c:axId val="19602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025728"/>
        <c:crosses val="autoZero"/>
        <c:auto val="1"/>
        <c:lblAlgn val="ctr"/>
        <c:lblOffset val="100"/>
        <c:noMultiLvlLbl val="0"/>
      </c:catAx>
      <c:valAx>
        <c:axId val="196025728"/>
        <c:scaling>
          <c:orientation val="minMax"/>
          <c:max val="26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Pitkäaikaistyöttömiä</a:t>
                </a:r>
              </a:p>
            </c:rich>
          </c:tx>
          <c:layout>
            <c:manualLayout>
              <c:xMode val="edge"/>
              <c:yMode val="edge"/>
              <c:x val="2.1591171151828692E-3"/>
              <c:y val="0.200174178227721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6024192"/>
        <c:crosses val="autoZero"/>
        <c:crossBetween val="between"/>
        <c:majorUnit val="20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310417210881813"/>
          <c:y val="0.94621587593428991"/>
          <c:w val="0.51918278206473134"/>
          <c:h val="4.298702554263571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12216470204342"/>
          <c:y val="4.0437585760801142E-2"/>
          <c:w val="0.88097738036834972"/>
          <c:h val="0.70212144904457341"/>
        </c:manualLayout>
      </c:layout>
      <c:lineChart>
        <c:grouping val="standard"/>
        <c:varyColors val="0"/>
        <c:ser>
          <c:idx val="0"/>
          <c:order val="0"/>
          <c:tx>
            <c:strRef>
              <c:f>'yritysten liikev_vantaa'!$C$4</c:f>
              <c:strCache>
                <c:ptCount val="1"/>
                <c:pt idx="0">
                  <c:v>Teollisuus</c:v>
                </c:pt>
              </c:strCache>
            </c:strRef>
          </c:tx>
          <c:spPr>
            <a:ln w="38100" cap="rnd">
              <a:solidFill>
                <a:srgbClr val="0042A5"/>
              </a:solidFill>
              <a:round/>
            </a:ln>
            <a:effectLst/>
          </c:spPr>
          <c:marker>
            <c:symbol val="none"/>
          </c:marker>
          <c:cat>
            <c:multiLvlStrRef>
              <c:f>'yritysten liikev_vantaa'!$A$25:$B$67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'yritysten liikev_vantaa'!$C$25:$C$67</c:f>
              <c:numCache>
                <c:formatCode>General</c:formatCode>
                <c:ptCount val="43"/>
                <c:pt idx="0">
                  <c:v>84.7</c:v>
                </c:pt>
                <c:pt idx="1">
                  <c:v>85.2</c:v>
                </c:pt>
                <c:pt idx="2">
                  <c:v>84.8</c:v>
                </c:pt>
                <c:pt idx="3">
                  <c:v>83.8</c:v>
                </c:pt>
                <c:pt idx="4">
                  <c:v>81.2</c:v>
                </c:pt>
                <c:pt idx="5">
                  <c:v>81.3</c:v>
                </c:pt>
                <c:pt idx="6">
                  <c:v>82.2</c:v>
                </c:pt>
                <c:pt idx="7">
                  <c:v>82.7</c:v>
                </c:pt>
                <c:pt idx="8">
                  <c:v>86.6</c:v>
                </c:pt>
                <c:pt idx="9">
                  <c:v>89.8</c:v>
                </c:pt>
                <c:pt idx="10">
                  <c:v>89.8</c:v>
                </c:pt>
                <c:pt idx="11">
                  <c:v>89.1</c:v>
                </c:pt>
                <c:pt idx="12">
                  <c:v>89.1</c:v>
                </c:pt>
                <c:pt idx="13">
                  <c:v>91.6</c:v>
                </c:pt>
                <c:pt idx="14">
                  <c:v>93</c:v>
                </c:pt>
                <c:pt idx="15">
                  <c:v>94.7</c:v>
                </c:pt>
                <c:pt idx="16">
                  <c:v>96.4</c:v>
                </c:pt>
                <c:pt idx="17">
                  <c:v>97.5</c:v>
                </c:pt>
                <c:pt idx="18">
                  <c:v>95.5</c:v>
                </c:pt>
                <c:pt idx="19">
                  <c:v>92.7</c:v>
                </c:pt>
                <c:pt idx="20">
                  <c:v>91.2</c:v>
                </c:pt>
                <c:pt idx="21">
                  <c:v>88.8</c:v>
                </c:pt>
                <c:pt idx="22">
                  <c:v>89.3</c:v>
                </c:pt>
                <c:pt idx="23">
                  <c:v>90.4</c:v>
                </c:pt>
                <c:pt idx="24">
                  <c:v>94</c:v>
                </c:pt>
                <c:pt idx="25">
                  <c:v>95.1</c:v>
                </c:pt>
                <c:pt idx="26">
                  <c:v>97.9</c:v>
                </c:pt>
                <c:pt idx="27">
                  <c:v>102.9</c:v>
                </c:pt>
                <c:pt idx="28">
                  <c:v>105.4</c:v>
                </c:pt>
                <c:pt idx="29">
                  <c:v>111.1</c:v>
                </c:pt>
                <c:pt idx="30">
                  <c:v>117.2</c:v>
                </c:pt>
                <c:pt idx="31">
                  <c:v>116.5</c:v>
                </c:pt>
                <c:pt idx="32">
                  <c:v>111.5</c:v>
                </c:pt>
                <c:pt idx="33">
                  <c:v>106.5</c:v>
                </c:pt>
                <c:pt idx="34">
                  <c:v>103.8</c:v>
                </c:pt>
                <c:pt idx="35">
                  <c:v>105.1</c:v>
                </c:pt>
                <c:pt idx="36">
                  <c:v>106</c:v>
                </c:pt>
                <c:pt idx="37">
                  <c:v>105.4</c:v>
                </c:pt>
                <c:pt idx="38">
                  <c:v>106.1</c:v>
                </c:pt>
                <c:pt idx="39">
                  <c:v>107</c:v>
                </c:pt>
                <c:pt idx="40">
                  <c:v>109.5</c:v>
                </c:pt>
                <c:pt idx="41">
                  <c:v>110.7</c:v>
                </c:pt>
                <c:pt idx="42">
                  <c:v>112.1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04-4C4A-A8B9-CF242795E0DE}"/>
            </c:ext>
          </c:extLst>
        </c:ser>
        <c:ser>
          <c:idx val="1"/>
          <c:order val="1"/>
          <c:tx>
            <c:strRef>
              <c:f>'yritysten liikev_vantaa'!$D$4</c:f>
              <c:strCache>
                <c:ptCount val="1"/>
                <c:pt idx="0">
                  <c:v>Rakentaminen</c:v>
                </c:pt>
              </c:strCache>
            </c:strRef>
          </c:tx>
          <c:spPr>
            <a:ln w="38100" cap="rnd">
              <a:solidFill>
                <a:srgbClr val="C6249B"/>
              </a:solidFill>
              <a:round/>
            </a:ln>
            <a:effectLst/>
          </c:spPr>
          <c:marker>
            <c:symbol val="none"/>
          </c:marker>
          <c:cat>
            <c:multiLvlStrRef>
              <c:f>'yritysten liikev_vantaa'!$A$25:$B$67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'yritysten liikev_vantaa'!$D$25:$D$67</c:f>
              <c:numCache>
                <c:formatCode>General</c:formatCode>
                <c:ptCount val="43"/>
                <c:pt idx="0">
                  <c:v>61.2</c:v>
                </c:pt>
                <c:pt idx="1">
                  <c:v>64.2</c:v>
                </c:pt>
                <c:pt idx="2">
                  <c:v>66.8</c:v>
                </c:pt>
                <c:pt idx="3">
                  <c:v>68.099999999999994</c:v>
                </c:pt>
                <c:pt idx="4">
                  <c:v>69.5</c:v>
                </c:pt>
                <c:pt idx="5">
                  <c:v>73</c:v>
                </c:pt>
                <c:pt idx="6">
                  <c:v>75.400000000000006</c:v>
                </c:pt>
                <c:pt idx="7">
                  <c:v>78</c:v>
                </c:pt>
                <c:pt idx="8">
                  <c:v>81.400000000000006</c:v>
                </c:pt>
                <c:pt idx="9">
                  <c:v>82.9</c:v>
                </c:pt>
                <c:pt idx="10">
                  <c:v>81.8</c:v>
                </c:pt>
                <c:pt idx="11">
                  <c:v>83.6</c:v>
                </c:pt>
                <c:pt idx="12">
                  <c:v>85.4</c:v>
                </c:pt>
                <c:pt idx="13">
                  <c:v>89.6</c:v>
                </c:pt>
                <c:pt idx="14">
                  <c:v>91.8</c:v>
                </c:pt>
                <c:pt idx="15">
                  <c:v>95.5</c:v>
                </c:pt>
                <c:pt idx="16">
                  <c:v>98.9</c:v>
                </c:pt>
                <c:pt idx="17">
                  <c:v>99.7</c:v>
                </c:pt>
                <c:pt idx="18">
                  <c:v>100.2</c:v>
                </c:pt>
                <c:pt idx="19">
                  <c:v>102.9</c:v>
                </c:pt>
                <c:pt idx="20">
                  <c:v>105.6</c:v>
                </c:pt>
                <c:pt idx="21">
                  <c:v>101.5</c:v>
                </c:pt>
                <c:pt idx="22">
                  <c:v>98.2</c:v>
                </c:pt>
                <c:pt idx="23">
                  <c:v>94.8</c:v>
                </c:pt>
                <c:pt idx="24">
                  <c:v>93.7</c:v>
                </c:pt>
                <c:pt idx="25">
                  <c:v>97.3</c:v>
                </c:pt>
                <c:pt idx="26">
                  <c:v>99.9</c:v>
                </c:pt>
                <c:pt idx="27">
                  <c:v>105.2</c:v>
                </c:pt>
                <c:pt idx="28">
                  <c:v>111.3</c:v>
                </c:pt>
                <c:pt idx="29">
                  <c:v>114.9</c:v>
                </c:pt>
                <c:pt idx="30">
                  <c:v>116.7</c:v>
                </c:pt>
                <c:pt idx="31">
                  <c:v>116.8</c:v>
                </c:pt>
                <c:pt idx="32">
                  <c:v>114.6</c:v>
                </c:pt>
                <c:pt idx="33">
                  <c:v>109.5</c:v>
                </c:pt>
                <c:pt idx="34">
                  <c:v>103.7</c:v>
                </c:pt>
                <c:pt idx="35">
                  <c:v>99.5</c:v>
                </c:pt>
                <c:pt idx="36">
                  <c:v>95.2</c:v>
                </c:pt>
                <c:pt idx="37">
                  <c:v>96.4</c:v>
                </c:pt>
                <c:pt idx="38">
                  <c:v>100</c:v>
                </c:pt>
                <c:pt idx="39">
                  <c:v>96.9</c:v>
                </c:pt>
                <c:pt idx="40">
                  <c:v>97.2</c:v>
                </c:pt>
                <c:pt idx="41">
                  <c:v>97.2</c:v>
                </c:pt>
                <c:pt idx="42">
                  <c:v>97.2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04-4C4A-A8B9-CF242795E0DE}"/>
            </c:ext>
          </c:extLst>
        </c:ser>
        <c:ser>
          <c:idx val="2"/>
          <c:order val="2"/>
          <c:tx>
            <c:strRef>
              <c:f>'yritysten liikev_vantaa'!$E$4</c:f>
              <c:strCache>
                <c:ptCount val="1"/>
                <c:pt idx="0">
                  <c:v>Tukku- ja vähittäiskauppa</c:v>
                </c:pt>
              </c:strCache>
            </c:strRef>
          </c:tx>
          <c:spPr>
            <a:ln w="38100" cap="rnd">
              <a:solidFill>
                <a:srgbClr val="F36313"/>
              </a:solidFill>
              <a:round/>
            </a:ln>
            <a:effectLst/>
          </c:spPr>
          <c:marker>
            <c:symbol val="none"/>
          </c:marker>
          <c:cat>
            <c:multiLvlStrRef>
              <c:f>'yritysten liikev_vantaa'!$A$25:$B$67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'yritysten liikev_vantaa'!$E$25:$E$67</c:f>
              <c:numCache>
                <c:formatCode>General</c:formatCode>
                <c:ptCount val="43"/>
                <c:pt idx="0">
                  <c:v>91.4</c:v>
                </c:pt>
                <c:pt idx="1">
                  <c:v>91.9</c:v>
                </c:pt>
                <c:pt idx="2">
                  <c:v>91.7</c:v>
                </c:pt>
                <c:pt idx="3">
                  <c:v>90.6</c:v>
                </c:pt>
                <c:pt idx="4">
                  <c:v>90.4</c:v>
                </c:pt>
                <c:pt idx="5">
                  <c:v>91.7</c:v>
                </c:pt>
                <c:pt idx="6">
                  <c:v>91.4</c:v>
                </c:pt>
                <c:pt idx="7">
                  <c:v>95.5</c:v>
                </c:pt>
                <c:pt idx="8">
                  <c:v>98.2</c:v>
                </c:pt>
                <c:pt idx="9">
                  <c:v>98.5</c:v>
                </c:pt>
                <c:pt idx="10">
                  <c:v>99.9</c:v>
                </c:pt>
                <c:pt idx="11">
                  <c:v>102.4</c:v>
                </c:pt>
                <c:pt idx="12">
                  <c:v>101.2</c:v>
                </c:pt>
                <c:pt idx="13">
                  <c:v>100.9</c:v>
                </c:pt>
                <c:pt idx="14">
                  <c:v>100.7</c:v>
                </c:pt>
                <c:pt idx="15">
                  <c:v>100.7</c:v>
                </c:pt>
                <c:pt idx="16">
                  <c:v>98.8</c:v>
                </c:pt>
                <c:pt idx="17">
                  <c:v>97.7</c:v>
                </c:pt>
                <c:pt idx="18">
                  <c:v>99.6</c:v>
                </c:pt>
                <c:pt idx="19">
                  <c:v>98</c:v>
                </c:pt>
                <c:pt idx="20">
                  <c:v>97.6</c:v>
                </c:pt>
                <c:pt idx="21">
                  <c:v>94.9</c:v>
                </c:pt>
                <c:pt idx="22">
                  <c:v>94.9</c:v>
                </c:pt>
                <c:pt idx="23">
                  <c:v>94.9</c:v>
                </c:pt>
                <c:pt idx="24">
                  <c:v>96.8</c:v>
                </c:pt>
                <c:pt idx="25">
                  <c:v>100.1</c:v>
                </c:pt>
                <c:pt idx="26">
                  <c:v>100.2</c:v>
                </c:pt>
                <c:pt idx="27">
                  <c:v>102</c:v>
                </c:pt>
                <c:pt idx="28">
                  <c:v>104.8</c:v>
                </c:pt>
                <c:pt idx="29">
                  <c:v>106</c:v>
                </c:pt>
                <c:pt idx="30">
                  <c:v>107.5</c:v>
                </c:pt>
                <c:pt idx="31">
                  <c:v>109.2</c:v>
                </c:pt>
                <c:pt idx="32">
                  <c:v>107.5</c:v>
                </c:pt>
                <c:pt idx="33">
                  <c:v>107.9</c:v>
                </c:pt>
                <c:pt idx="34">
                  <c:v>106.4</c:v>
                </c:pt>
                <c:pt idx="35">
                  <c:v>104.6</c:v>
                </c:pt>
                <c:pt idx="36">
                  <c:v>101.7</c:v>
                </c:pt>
                <c:pt idx="37">
                  <c:v>99.7</c:v>
                </c:pt>
                <c:pt idx="38">
                  <c:v>97.8</c:v>
                </c:pt>
                <c:pt idx="39">
                  <c:v>96.8</c:v>
                </c:pt>
                <c:pt idx="40">
                  <c:v>97.3</c:v>
                </c:pt>
                <c:pt idx="41">
                  <c:v>98.6</c:v>
                </c:pt>
                <c:pt idx="42">
                  <c:v>100.3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04-4C4A-A8B9-CF242795E0DE}"/>
            </c:ext>
          </c:extLst>
        </c:ser>
        <c:ser>
          <c:idx val="3"/>
          <c:order val="3"/>
          <c:tx>
            <c:strRef>
              <c:f>'yritysten liikev_vantaa'!$F$4</c:f>
              <c:strCache>
                <c:ptCount val="1"/>
                <c:pt idx="0">
                  <c:v>Muut palvelut </c:v>
                </c:pt>
              </c:strCache>
            </c:strRef>
          </c:tx>
          <c:spPr>
            <a:ln w="38100" cap="rnd">
              <a:solidFill>
                <a:srgbClr val="84CCF8"/>
              </a:solidFill>
              <a:round/>
            </a:ln>
            <a:effectLst/>
          </c:spPr>
          <c:marker>
            <c:symbol val="none"/>
          </c:marker>
          <c:cat>
            <c:multiLvlStrRef>
              <c:f>'yritysten liikev_vantaa'!$A$25:$B$67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'yritysten liikev_vantaa'!$F$25:$F$67</c:f>
              <c:numCache>
                <c:formatCode>General</c:formatCode>
                <c:ptCount val="43"/>
                <c:pt idx="0">
                  <c:v>112.6</c:v>
                </c:pt>
                <c:pt idx="1">
                  <c:v>112.6</c:v>
                </c:pt>
                <c:pt idx="2">
                  <c:v>111.8</c:v>
                </c:pt>
                <c:pt idx="3">
                  <c:v>113.1</c:v>
                </c:pt>
                <c:pt idx="4">
                  <c:v>113</c:v>
                </c:pt>
                <c:pt idx="5">
                  <c:v>111.7</c:v>
                </c:pt>
                <c:pt idx="6">
                  <c:v>114</c:v>
                </c:pt>
                <c:pt idx="7">
                  <c:v>115.7</c:v>
                </c:pt>
                <c:pt idx="8">
                  <c:v>118.1</c:v>
                </c:pt>
                <c:pt idx="9">
                  <c:v>122.3</c:v>
                </c:pt>
                <c:pt idx="10">
                  <c:v>125.8</c:v>
                </c:pt>
                <c:pt idx="11">
                  <c:v>128.69999999999999</c:v>
                </c:pt>
                <c:pt idx="12">
                  <c:v>132.5</c:v>
                </c:pt>
                <c:pt idx="13">
                  <c:v>134.30000000000001</c:v>
                </c:pt>
                <c:pt idx="14">
                  <c:v>135.9</c:v>
                </c:pt>
                <c:pt idx="15">
                  <c:v>137</c:v>
                </c:pt>
                <c:pt idx="16">
                  <c:v>137.5</c:v>
                </c:pt>
                <c:pt idx="17">
                  <c:v>140.5</c:v>
                </c:pt>
                <c:pt idx="18">
                  <c:v>139.5</c:v>
                </c:pt>
                <c:pt idx="19">
                  <c:v>138.1</c:v>
                </c:pt>
                <c:pt idx="20">
                  <c:v>127.3</c:v>
                </c:pt>
                <c:pt idx="21">
                  <c:v>79.400000000000006</c:v>
                </c:pt>
                <c:pt idx="22">
                  <c:v>83</c:v>
                </c:pt>
                <c:pt idx="23">
                  <c:v>86.4</c:v>
                </c:pt>
                <c:pt idx="24">
                  <c:v>89.3</c:v>
                </c:pt>
                <c:pt idx="25">
                  <c:v>91.7</c:v>
                </c:pt>
                <c:pt idx="26">
                  <c:v>99.6</c:v>
                </c:pt>
                <c:pt idx="27">
                  <c:v>117.3</c:v>
                </c:pt>
                <c:pt idx="28">
                  <c:v>128.9</c:v>
                </c:pt>
                <c:pt idx="29">
                  <c:v>140.69999999999999</c:v>
                </c:pt>
                <c:pt idx="30">
                  <c:v>149.19999999999999</c:v>
                </c:pt>
                <c:pt idx="31">
                  <c:v>149.19999999999999</c:v>
                </c:pt>
                <c:pt idx="32">
                  <c:v>154.4</c:v>
                </c:pt>
                <c:pt idx="33">
                  <c:v>155</c:v>
                </c:pt>
                <c:pt idx="34">
                  <c:v>153.9</c:v>
                </c:pt>
                <c:pt idx="35">
                  <c:v>150.30000000000001</c:v>
                </c:pt>
                <c:pt idx="36">
                  <c:v>152.30000000000001</c:v>
                </c:pt>
                <c:pt idx="37">
                  <c:v>157.80000000000001</c:v>
                </c:pt>
                <c:pt idx="38">
                  <c:v>158.5</c:v>
                </c:pt>
                <c:pt idx="39">
                  <c:v>157.30000000000001</c:v>
                </c:pt>
                <c:pt idx="40">
                  <c:v>157.69999999999999</c:v>
                </c:pt>
                <c:pt idx="41">
                  <c:v>158.6</c:v>
                </c:pt>
                <c:pt idx="42">
                  <c:v>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04-4C4A-A8B9-CF242795E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5803192"/>
        <c:axId val="585801880"/>
      </c:lineChart>
      <c:catAx>
        <c:axId val="58580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5801880"/>
        <c:crosses val="autoZero"/>
        <c:auto val="1"/>
        <c:lblAlgn val="ctr"/>
        <c:lblOffset val="100"/>
        <c:noMultiLvlLbl val="0"/>
      </c:catAx>
      <c:valAx>
        <c:axId val="585801880"/>
        <c:scaling>
          <c:orientation val="minMax"/>
          <c:max val="160"/>
          <c:min val="60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/>
                  <a:t>Trendi (indeksi 2021=100)</a:t>
                </a:r>
              </a:p>
            </c:rich>
          </c:tx>
          <c:layout>
            <c:manualLayout>
              <c:xMode val="edge"/>
              <c:yMode val="edge"/>
              <c:x val="6.3424345401365164E-5"/>
              <c:y val="0.11715815523059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5803192"/>
        <c:crosses val="autoZero"/>
        <c:crossBetween val="between"/>
        <c:majorUnit val="10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12384880891096367"/>
          <c:y val="0.94157768043449974"/>
          <c:w val="0.83704896157762121"/>
          <c:h val="4.1989886759792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24613059731169"/>
          <c:y val="3.0070871531202338E-2"/>
          <c:w val="0.82884275829157716"/>
          <c:h val="0.73882110732051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vmuutokset_10_tiedot!$D$4</c:f>
              <c:strCache>
                <c:ptCount val="1"/>
                <c:pt idx="0">
                  <c:v>Luonnollinen väestönlisäys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Pori</c:v>
                </c:pt>
                <c:pt idx="1">
                  <c:v>Lahti</c:v>
                </c:pt>
                <c:pt idx="2">
                  <c:v>Jyväskylä</c:v>
                </c:pt>
                <c:pt idx="3">
                  <c:v>Kuopio</c:v>
                </c:pt>
                <c:pt idx="4">
                  <c:v>Oulu</c:v>
                </c:pt>
                <c:pt idx="5">
                  <c:v>Vantaa</c:v>
                </c:pt>
                <c:pt idx="6">
                  <c:v>Tampere</c:v>
                </c:pt>
                <c:pt idx="7">
                  <c:v>Turku</c:v>
                </c:pt>
                <c:pt idx="8">
                  <c:v>Espoo</c:v>
                </c:pt>
                <c:pt idx="9">
                  <c:v>Helsinki</c:v>
                </c:pt>
              </c:strCache>
            </c:strRef>
          </c:cat>
          <c:val>
            <c:numRef>
              <c:f>vmuutokset_10_tiedot!$D$5:$D$14</c:f>
              <c:numCache>
                <c:formatCode>0</c:formatCode>
                <c:ptCount val="10"/>
                <c:pt idx="0">
                  <c:v>-494</c:v>
                </c:pt>
                <c:pt idx="1">
                  <c:v>-579</c:v>
                </c:pt>
                <c:pt idx="2">
                  <c:v>117</c:v>
                </c:pt>
                <c:pt idx="3">
                  <c:v>-80</c:v>
                </c:pt>
                <c:pt idx="4">
                  <c:v>473</c:v>
                </c:pt>
                <c:pt idx="5">
                  <c:v>808</c:v>
                </c:pt>
                <c:pt idx="6">
                  <c:v>16</c:v>
                </c:pt>
                <c:pt idx="7">
                  <c:v>-291</c:v>
                </c:pt>
                <c:pt idx="8">
                  <c:v>1628</c:v>
                </c:pt>
                <c:pt idx="9">
                  <c:v>1313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3-4D47-927D-A129194F82D8}"/>
            </c:ext>
          </c:extLst>
        </c:ser>
        <c:ser>
          <c:idx val="1"/>
          <c:order val="1"/>
          <c:tx>
            <c:strRef>
              <c:f>vmuutokset_10_tiedot!$G$4</c:f>
              <c:strCache>
                <c:ptCount val="1"/>
                <c:pt idx="0">
                  <c:v>Kuntien välinen nettomuutto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Pori</c:v>
                </c:pt>
                <c:pt idx="1">
                  <c:v>Lahti</c:v>
                </c:pt>
                <c:pt idx="2">
                  <c:v>Jyväskylä</c:v>
                </c:pt>
                <c:pt idx="3">
                  <c:v>Kuopio</c:v>
                </c:pt>
                <c:pt idx="4">
                  <c:v>Oulu</c:v>
                </c:pt>
                <c:pt idx="5">
                  <c:v>Vantaa</c:v>
                </c:pt>
                <c:pt idx="6">
                  <c:v>Tampere</c:v>
                </c:pt>
                <c:pt idx="7">
                  <c:v>Turku</c:v>
                </c:pt>
                <c:pt idx="8">
                  <c:v>Espoo</c:v>
                </c:pt>
                <c:pt idx="9">
                  <c:v>Helsinki</c:v>
                </c:pt>
              </c:strCache>
            </c:strRef>
          </c:cat>
          <c:val>
            <c:numRef>
              <c:f>vmuutokset_10_tiedot!$G$5:$G$14</c:f>
              <c:numCache>
                <c:formatCode>0</c:formatCode>
                <c:ptCount val="10"/>
                <c:pt idx="0">
                  <c:v>-323</c:v>
                </c:pt>
                <c:pt idx="1">
                  <c:v>205</c:v>
                </c:pt>
                <c:pt idx="2">
                  <c:v>-285</c:v>
                </c:pt>
                <c:pt idx="3">
                  <c:v>87</c:v>
                </c:pt>
                <c:pt idx="4">
                  <c:v>-281</c:v>
                </c:pt>
                <c:pt idx="5">
                  <c:v>-728</c:v>
                </c:pt>
                <c:pt idx="6">
                  <c:v>1386</c:v>
                </c:pt>
                <c:pt idx="7">
                  <c:v>1689</c:v>
                </c:pt>
                <c:pt idx="8">
                  <c:v>1390</c:v>
                </c:pt>
                <c:pt idx="9">
                  <c:v>5983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43-4D47-927D-A129194F82D8}"/>
            </c:ext>
          </c:extLst>
        </c:ser>
        <c:ser>
          <c:idx val="2"/>
          <c:order val="2"/>
          <c:tx>
            <c:strRef>
              <c:f>vmuutokset_10_tiedot!$J$4</c:f>
              <c:strCache>
                <c:ptCount val="1"/>
                <c:pt idx="0">
                  <c:v>Nettomaahanmuutto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Pori</c:v>
                </c:pt>
                <c:pt idx="1">
                  <c:v>Lahti</c:v>
                </c:pt>
                <c:pt idx="2">
                  <c:v>Jyväskylä</c:v>
                </c:pt>
                <c:pt idx="3">
                  <c:v>Kuopio</c:v>
                </c:pt>
                <c:pt idx="4">
                  <c:v>Oulu</c:v>
                </c:pt>
                <c:pt idx="5">
                  <c:v>Vantaa</c:v>
                </c:pt>
                <c:pt idx="6">
                  <c:v>Tampere</c:v>
                </c:pt>
                <c:pt idx="7">
                  <c:v>Turku</c:v>
                </c:pt>
                <c:pt idx="8">
                  <c:v>Espoo</c:v>
                </c:pt>
                <c:pt idx="9">
                  <c:v>Helsinki</c:v>
                </c:pt>
              </c:strCache>
            </c:strRef>
          </c:cat>
          <c:val>
            <c:numRef>
              <c:f>vmuutokset_10_tiedot!$J$5:$J$14</c:f>
              <c:numCache>
                <c:formatCode>0</c:formatCode>
                <c:ptCount val="10"/>
                <c:pt idx="0">
                  <c:v>564</c:v>
                </c:pt>
                <c:pt idx="1">
                  <c:v>948</c:v>
                </c:pt>
                <c:pt idx="2">
                  <c:v>948</c:v>
                </c:pt>
                <c:pt idx="3">
                  <c:v>968</c:v>
                </c:pt>
                <c:pt idx="4">
                  <c:v>1214</c:v>
                </c:pt>
                <c:pt idx="5">
                  <c:v>2150</c:v>
                </c:pt>
                <c:pt idx="6">
                  <c:v>1972</c:v>
                </c:pt>
                <c:pt idx="7">
                  <c:v>2374</c:v>
                </c:pt>
                <c:pt idx="8">
                  <c:v>2427</c:v>
                </c:pt>
                <c:pt idx="9">
                  <c:v>4420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43-4D47-927D-A129194F8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86869504"/>
        <c:axId val="86871040"/>
      </c:barChart>
      <c:catAx>
        <c:axId val="86869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86871040"/>
        <c:crosses val="autoZero"/>
        <c:auto val="1"/>
        <c:lblAlgn val="ctr"/>
        <c:lblOffset val="100"/>
        <c:noMultiLvlLbl val="0"/>
      </c:catAx>
      <c:valAx>
        <c:axId val="86871040"/>
        <c:scaling>
          <c:orientation val="minMax"/>
          <c:max val="12000"/>
          <c:min val="-1000"/>
        </c:scaling>
        <c:delete val="0"/>
        <c:axPos val="b"/>
        <c:majorGridlines>
          <c:spPr>
            <a:ln>
              <a:solidFill>
                <a:srgbClr val="8686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fi-FI" b="0"/>
                  <a:t>väestönmuutos, henkilöä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/>
        </c:spPr>
        <c:crossAx val="86869504"/>
        <c:crosses val="autoZero"/>
        <c:crossBetween val="between"/>
        <c:majorUnit val="1000"/>
        <c:min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7.1897578336688486E-2"/>
          <c:y val="0.9444379247114657"/>
          <c:w val="0.90475498815075295"/>
          <c:h val="4.736087441124654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05996074633489"/>
          <c:y val="2.9210800116474325E-2"/>
          <c:w val="0.88148616858286466"/>
          <c:h val="0.66411920812226521"/>
        </c:manualLayout>
      </c:layout>
      <c:lineChart>
        <c:grouping val="standard"/>
        <c:varyColors val="0"/>
        <c:ser>
          <c:idx val="0"/>
          <c:order val="0"/>
          <c:tx>
            <c:strRef>
              <c:f>yr_liikev_vant_helseutu!$C$4</c:f>
              <c:strCache>
                <c:ptCount val="1"/>
                <c:pt idx="0">
                  <c:v>Liikevaihto - Vantaa</c:v>
                </c:pt>
              </c:strCache>
            </c:strRef>
          </c:tx>
          <c:spPr>
            <a:ln w="38100" cap="rnd">
              <a:solidFill>
                <a:srgbClr val="C6249B"/>
              </a:solidFill>
              <a:round/>
            </a:ln>
            <a:effectLst/>
          </c:spPr>
          <c:marker>
            <c:symbol val="none"/>
          </c:marker>
          <c:cat>
            <c:multiLvlStrRef>
              <c:f>yr_liikev_vant_helseutu!$A$25:$B$67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yr_liikev_vant_helseutu!$C$25:$C$67</c:f>
              <c:numCache>
                <c:formatCode>General</c:formatCode>
                <c:ptCount val="43"/>
                <c:pt idx="0">
                  <c:v>92.2</c:v>
                </c:pt>
                <c:pt idx="1">
                  <c:v>93</c:v>
                </c:pt>
                <c:pt idx="2">
                  <c:v>92.7</c:v>
                </c:pt>
                <c:pt idx="3">
                  <c:v>92.4</c:v>
                </c:pt>
                <c:pt idx="4">
                  <c:v>92.6</c:v>
                </c:pt>
                <c:pt idx="5">
                  <c:v>92.2</c:v>
                </c:pt>
                <c:pt idx="6">
                  <c:v>93.8</c:v>
                </c:pt>
                <c:pt idx="7">
                  <c:v>96.1</c:v>
                </c:pt>
                <c:pt idx="8">
                  <c:v>98.8</c:v>
                </c:pt>
                <c:pt idx="9">
                  <c:v>101.3</c:v>
                </c:pt>
                <c:pt idx="10">
                  <c:v>102.5</c:v>
                </c:pt>
                <c:pt idx="11">
                  <c:v>104.5</c:v>
                </c:pt>
                <c:pt idx="12">
                  <c:v>105</c:v>
                </c:pt>
                <c:pt idx="13">
                  <c:v>105.9</c:v>
                </c:pt>
                <c:pt idx="14">
                  <c:v>106.6</c:v>
                </c:pt>
                <c:pt idx="15">
                  <c:v>107.8</c:v>
                </c:pt>
                <c:pt idx="16">
                  <c:v>106.9</c:v>
                </c:pt>
                <c:pt idx="17">
                  <c:v>107.5</c:v>
                </c:pt>
                <c:pt idx="18">
                  <c:v>108.1</c:v>
                </c:pt>
                <c:pt idx="19">
                  <c:v>107.5</c:v>
                </c:pt>
                <c:pt idx="20">
                  <c:v>104.5</c:v>
                </c:pt>
                <c:pt idx="21">
                  <c:v>94.3</c:v>
                </c:pt>
                <c:pt idx="22">
                  <c:v>94.3</c:v>
                </c:pt>
                <c:pt idx="23">
                  <c:v>93.3</c:v>
                </c:pt>
                <c:pt idx="24">
                  <c:v>94.9</c:v>
                </c:pt>
                <c:pt idx="25" formatCode="0.0">
                  <c:v>97</c:v>
                </c:pt>
                <c:pt idx="26" formatCode="0.0">
                  <c:v>99.6</c:v>
                </c:pt>
                <c:pt idx="27" formatCode="0.0">
                  <c:v>106.5</c:v>
                </c:pt>
                <c:pt idx="28" formatCode="0.0">
                  <c:v>110.5</c:v>
                </c:pt>
                <c:pt idx="29" formatCode="0.0">
                  <c:v>114.9</c:v>
                </c:pt>
                <c:pt idx="30" formatCode="0.0">
                  <c:v>119.3</c:v>
                </c:pt>
                <c:pt idx="31" formatCode="0.0">
                  <c:v>119.9</c:v>
                </c:pt>
                <c:pt idx="32" formatCode="0.0">
                  <c:v>119</c:v>
                </c:pt>
                <c:pt idx="33" formatCode="0.0">
                  <c:v>118.4</c:v>
                </c:pt>
                <c:pt idx="34" formatCode="0.0">
                  <c:v>116.3</c:v>
                </c:pt>
                <c:pt idx="35" formatCode="0.0">
                  <c:v>114.3</c:v>
                </c:pt>
                <c:pt idx="36" formatCode="0.0">
                  <c:v>113.5</c:v>
                </c:pt>
                <c:pt idx="37" formatCode="0.0">
                  <c:v>113.3</c:v>
                </c:pt>
                <c:pt idx="38" formatCode="0.0">
                  <c:v>113.2</c:v>
                </c:pt>
                <c:pt idx="39" formatCode="0.0">
                  <c:v>112.6</c:v>
                </c:pt>
                <c:pt idx="40" formatCode="0.0">
                  <c:v>113.2</c:v>
                </c:pt>
                <c:pt idx="41" formatCode="0.0">
                  <c:v>114.1</c:v>
                </c:pt>
                <c:pt idx="42" formatCode="0.0">
                  <c:v>115.5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A-4209-A5A3-9D3272C5C38F}"/>
            </c:ext>
          </c:extLst>
        </c:ser>
        <c:ser>
          <c:idx val="1"/>
          <c:order val="1"/>
          <c:tx>
            <c:strRef>
              <c:f>yr_liikev_vant_helseutu!$D$4</c:f>
              <c:strCache>
                <c:ptCount val="1"/>
                <c:pt idx="0">
                  <c:v>Palkkasumma - Vantaa</c:v>
                </c:pt>
              </c:strCache>
            </c:strRef>
          </c:tx>
          <c:spPr>
            <a:ln w="38100" cap="rnd">
              <a:solidFill>
                <a:srgbClr val="84CCF8"/>
              </a:solidFill>
              <a:round/>
            </a:ln>
            <a:effectLst/>
          </c:spPr>
          <c:marker>
            <c:symbol val="none"/>
          </c:marker>
          <c:cat>
            <c:multiLvlStrRef>
              <c:f>yr_liikev_vant_helseutu!$A$25:$B$67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yr_liikev_vant_helseutu!$D$25:$D$67</c:f>
              <c:numCache>
                <c:formatCode>General</c:formatCode>
                <c:ptCount val="43"/>
                <c:pt idx="0">
                  <c:v>86.5</c:v>
                </c:pt>
                <c:pt idx="1">
                  <c:v>87.2</c:v>
                </c:pt>
                <c:pt idx="2">
                  <c:v>87.4</c:v>
                </c:pt>
                <c:pt idx="3">
                  <c:v>87.8</c:v>
                </c:pt>
                <c:pt idx="4">
                  <c:v>88.3</c:v>
                </c:pt>
                <c:pt idx="5">
                  <c:v>88.7</c:v>
                </c:pt>
                <c:pt idx="6">
                  <c:v>89.3</c:v>
                </c:pt>
                <c:pt idx="7">
                  <c:v>89.7</c:v>
                </c:pt>
                <c:pt idx="8">
                  <c:v>90.2</c:v>
                </c:pt>
                <c:pt idx="9">
                  <c:v>91.3</c:v>
                </c:pt>
                <c:pt idx="10">
                  <c:v>92.2</c:v>
                </c:pt>
                <c:pt idx="11">
                  <c:v>93.8</c:v>
                </c:pt>
                <c:pt idx="12">
                  <c:v>96.4</c:v>
                </c:pt>
                <c:pt idx="13">
                  <c:v>97.1</c:v>
                </c:pt>
                <c:pt idx="14">
                  <c:v>98.5</c:v>
                </c:pt>
                <c:pt idx="15">
                  <c:v>99.6</c:v>
                </c:pt>
                <c:pt idx="16">
                  <c:v>100.2</c:v>
                </c:pt>
                <c:pt idx="17">
                  <c:v>101.8</c:v>
                </c:pt>
                <c:pt idx="18">
                  <c:v>101.6</c:v>
                </c:pt>
                <c:pt idx="19">
                  <c:v>103</c:v>
                </c:pt>
                <c:pt idx="20">
                  <c:v>103.5</c:v>
                </c:pt>
                <c:pt idx="21">
                  <c:v>95.1</c:v>
                </c:pt>
                <c:pt idx="22">
                  <c:v>97.1</c:v>
                </c:pt>
                <c:pt idx="23">
                  <c:v>97.5</c:v>
                </c:pt>
                <c:pt idx="24">
                  <c:v>98</c:v>
                </c:pt>
                <c:pt idx="25" formatCode="0.0">
                  <c:v>98.7</c:v>
                </c:pt>
                <c:pt idx="26" formatCode="0.0">
                  <c:v>101</c:v>
                </c:pt>
                <c:pt idx="27" formatCode="0.0">
                  <c:v>104.4</c:v>
                </c:pt>
                <c:pt idx="28" formatCode="0.0">
                  <c:v>109</c:v>
                </c:pt>
                <c:pt idx="29" formatCode="0.0">
                  <c:v>110.9</c:v>
                </c:pt>
                <c:pt idx="30" formatCode="0.0">
                  <c:v>113.4</c:v>
                </c:pt>
                <c:pt idx="31" formatCode="0.0">
                  <c:v>116</c:v>
                </c:pt>
                <c:pt idx="32" formatCode="0.0">
                  <c:v>117.9</c:v>
                </c:pt>
                <c:pt idx="33" formatCode="0.0">
                  <c:v>120.1</c:v>
                </c:pt>
                <c:pt idx="34" formatCode="0.0">
                  <c:v>120.4</c:v>
                </c:pt>
                <c:pt idx="35" formatCode="0.0">
                  <c:v>119.9</c:v>
                </c:pt>
                <c:pt idx="36" formatCode="0.0">
                  <c:v>120</c:v>
                </c:pt>
                <c:pt idx="37" formatCode="0.0">
                  <c:v>120.5</c:v>
                </c:pt>
                <c:pt idx="38" formatCode="0.0">
                  <c:v>121.1</c:v>
                </c:pt>
                <c:pt idx="39" formatCode="0.0">
                  <c:v>121.5</c:v>
                </c:pt>
                <c:pt idx="40" formatCode="0.0">
                  <c:v>121.6</c:v>
                </c:pt>
                <c:pt idx="41" formatCode="0.0">
                  <c:v>122.3</c:v>
                </c:pt>
                <c:pt idx="42" formatCode="0.0">
                  <c:v>122.7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FA-4209-A5A3-9D3272C5C38F}"/>
            </c:ext>
          </c:extLst>
        </c:ser>
        <c:ser>
          <c:idx val="2"/>
          <c:order val="2"/>
          <c:tx>
            <c:strRef>
              <c:f>yr_liikev_vant_helseutu!$E$4</c:f>
              <c:strCache>
                <c:ptCount val="1"/>
                <c:pt idx="0">
                  <c:v>Liikevaihto - Helsingin seutu</c:v>
                </c:pt>
              </c:strCache>
            </c:strRef>
          </c:tx>
          <c:spPr>
            <a:ln w="38100" cap="rnd">
              <a:solidFill>
                <a:srgbClr val="0042A5"/>
              </a:solidFill>
              <a:round/>
            </a:ln>
            <a:effectLst/>
          </c:spPr>
          <c:marker>
            <c:symbol val="none"/>
          </c:marker>
          <c:cat>
            <c:multiLvlStrRef>
              <c:f>yr_liikev_vant_helseutu!$A$25:$B$67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yr_liikev_vant_helseutu!$E$25:$E$67</c:f>
              <c:numCache>
                <c:formatCode>0.0</c:formatCode>
                <c:ptCount val="43"/>
                <c:pt idx="0">
                  <c:v>79.8</c:v>
                </c:pt>
                <c:pt idx="1">
                  <c:v>80.2</c:v>
                </c:pt>
                <c:pt idx="2">
                  <c:v>79.900000000000006</c:v>
                </c:pt>
                <c:pt idx="3">
                  <c:v>79.599999999999994</c:v>
                </c:pt>
                <c:pt idx="4">
                  <c:v>80.2</c:v>
                </c:pt>
                <c:pt idx="5">
                  <c:v>81</c:v>
                </c:pt>
                <c:pt idx="6">
                  <c:v>82</c:v>
                </c:pt>
                <c:pt idx="7">
                  <c:v>83.5</c:v>
                </c:pt>
                <c:pt idx="8">
                  <c:v>85.3</c:v>
                </c:pt>
                <c:pt idx="9">
                  <c:v>86.4</c:v>
                </c:pt>
                <c:pt idx="10">
                  <c:v>87.3</c:v>
                </c:pt>
                <c:pt idx="11">
                  <c:v>88.7</c:v>
                </c:pt>
                <c:pt idx="12">
                  <c:v>90.1</c:v>
                </c:pt>
                <c:pt idx="13">
                  <c:v>91.4</c:v>
                </c:pt>
                <c:pt idx="14">
                  <c:v>92.3</c:v>
                </c:pt>
                <c:pt idx="15">
                  <c:v>93.2</c:v>
                </c:pt>
                <c:pt idx="16">
                  <c:v>94</c:v>
                </c:pt>
                <c:pt idx="17">
                  <c:v>95.1</c:v>
                </c:pt>
                <c:pt idx="18">
                  <c:v>96.3</c:v>
                </c:pt>
                <c:pt idx="19">
                  <c:v>96.5</c:v>
                </c:pt>
                <c:pt idx="20">
                  <c:v>94.9</c:v>
                </c:pt>
                <c:pt idx="21">
                  <c:v>93.3</c:v>
                </c:pt>
                <c:pt idx="22">
                  <c:v>93</c:v>
                </c:pt>
                <c:pt idx="23" formatCode="General">
                  <c:v>93.2</c:v>
                </c:pt>
                <c:pt idx="24" formatCode="General">
                  <c:v>94.6</c:v>
                </c:pt>
                <c:pt idx="25" formatCode="General">
                  <c:v>97.3</c:v>
                </c:pt>
                <c:pt idx="26" formatCode="General">
                  <c:v>100.5</c:v>
                </c:pt>
                <c:pt idx="27" formatCode="General">
                  <c:v>104.7</c:v>
                </c:pt>
                <c:pt idx="28" formatCode="General">
                  <c:v>109.6</c:v>
                </c:pt>
                <c:pt idx="29" formatCode="General">
                  <c:v>114.4</c:v>
                </c:pt>
                <c:pt idx="30" formatCode="General">
                  <c:v>118.3</c:v>
                </c:pt>
                <c:pt idx="31" formatCode="General">
                  <c:v>118.6</c:v>
                </c:pt>
                <c:pt idx="32" formatCode="General">
                  <c:v>116.6</c:v>
                </c:pt>
                <c:pt idx="33" formatCode="General">
                  <c:v>113.9</c:v>
                </c:pt>
                <c:pt idx="34" formatCode="General">
                  <c:v>111.7</c:v>
                </c:pt>
                <c:pt idx="35" formatCode="General">
                  <c:v>111.1</c:v>
                </c:pt>
                <c:pt idx="36" formatCode="General">
                  <c:v>110.8</c:v>
                </c:pt>
                <c:pt idx="37" formatCode="General">
                  <c:v>110.8</c:v>
                </c:pt>
                <c:pt idx="38" formatCode="General">
                  <c:v>110.7</c:v>
                </c:pt>
                <c:pt idx="39" formatCode="General">
                  <c:v>110.4</c:v>
                </c:pt>
                <c:pt idx="40" formatCode="General">
                  <c:v>111.5</c:v>
                </c:pt>
                <c:pt idx="41" formatCode="General">
                  <c:v>111.7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FA-4209-A5A3-9D3272C5C38F}"/>
            </c:ext>
          </c:extLst>
        </c:ser>
        <c:ser>
          <c:idx val="3"/>
          <c:order val="3"/>
          <c:tx>
            <c:strRef>
              <c:f>yr_liikev_vant_helseutu!$F$4</c:f>
              <c:strCache>
                <c:ptCount val="1"/>
                <c:pt idx="0">
                  <c:v>Palkkasumma - Helsingin seutu</c:v>
                </c:pt>
              </c:strCache>
            </c:strRef>
          </c:tx>
          <c:spPr>
            <a:ln w="38100" cap="rnd">
              <a:solidFill>
                <a:srgbClr val="F36313"/>
              </a:solidFill>
              <a:round/>
            </a:ln>
            <a:effectLst/>
          </c:spPr>
          <c:marker>
            <c:symbol val="none"/>
          </c:marker>
          <c:cat>
            <c:multiLvlStrRef>
              <c:f>yr_liikev_vant_helseutu!$A$25:$B$67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yr_liikev_vant_helseutu!$F$25:$F$67</c:f>
              <c:numCache>
                <c:formatCode>0.0</c:formatCode>
                <c:ptCount val="43"/>
                <c:pt idx="0">
                  <c:v>80.900000000000006</c:v>
                </c:pt>
                <c:pt idx="1">
                  <c:v>81.400000000000006</c:v>
                </c:pt>
                <c:pt idx="2">
                  <c:v>81.5</c:v>
                </c:pt>
                <c:pt idx="3">
                  <c:v>82</c:v>
                </c:pt>
                <c:pt idx="4">
                  <c:v>82.8</c:v>
                </c:pt>
                <c:pt idx="5">
                  <c:v>83.4</c:v>
                </c:pt>
                <c:pt idx="6">
                  <c:v>84</c:v>
                </c:pt>
                <c:pt idx="7">
                  <c:v>84.4</c:v>
                </c:pt>
                <c:pt idx="8">
                  <c:v>84.8</c:v>
                </c:pt>
                <c:pt idx="9">
                  <c:v>85.4</c:v>
                </c:pt>
                <c:pt idx="10">
                  <c:v>86.3</c:v>
                </c:pt>
                <c:pt idx="11">
                  <c:v>87.4</c:v>
                </c:pt>
                <c:pt idx="12">
                  <c:v>88.9</c:v>
                </c:pt>
                <c:pt idx="13">
                  <c:v>90.1</c:v>
                </c:pt>
                <c:pt idx="14">
                  <c:v>91.2</c:v>
                </c:pt>
                <c:pt idx="15">
                  <c:v>92.5</c:v>
                </c:pt>
                <c:pt idx="16">
                  <c:v>93.4</c:v>
                </c:pt>
                <c:pt idx="17">
                  <c:v>94.5</c:v>
                </c:pt>
                <c:pt idx="18">
                  <c:v>95.5</c:v>
                </c:pt>
                <c:pt idx="19">
                  <c:v>96.3</c:v>
                </c:pt>
                <c:pt idx="20">
                  <c:v>96.7</c:v>
                </c:pt>
                <c:pt idx="21">
                  <c:v>96.4</c:v>
                </c:pt>
                <c:pt idx="22">
                  <c:v>96.1</c:v>
                </c:pt>
                <c:pt idx="23" formatCode="General">
                  <c:v>97</c:v>
                </c:pt>
                <c:pt idx="24" formatCode="General">
                  <c:v>97.5</c:v>
                </c:pt>
                <c:pt idx="25" formatCode="General">
                  <c:v>98.9</c:v>
                </c:pt>
                <c:pt idx="26" formatCode="General">
                  <c:v>101.2</c:v>
                </c:pt>
                <c:pt idx="27" formatCode="General">
                  <c:v>103.2</c:v>
                </c:pt>
                <c:pt idx="28" formatCode="General">
                  <c:v>105.6</c:v>
                </c:pt>
                <c:pt idx="29" formatCode="General">
                  <c:v>106.9</c:v>
                </c:pt>
                <c:pt idx="30" formatCode="General">
                  <c:v>108.6</c:v>
                </c:pt>
                <c:pt idx="31" formatCode="General">
                  <c:v>110</c:v>
                </c:pt>
                <c:pt idx="32" formatCode="General">
                  <c:v>111.6</c:v>
                </c:pt>
                <c:pt idx="33" formatCode="General">
                  <c:v>113.5</c:v>
                </c:pt>
                <c:pt idx="34" formatCode="General">
                  <c:v>114.2</c:v>
                </c:pt>
                <c:pt idx="35" formatCode="General">
                  <c:v>114.4</c:v>
                </c:pt>
                <c:pt idx="36" formatCode="General">
                  <c:v>114.7</c:v>
                </c:pt>
                <c:pt idx="37" formatCode="General">
                  <c:v>115.4</c:v>
                </c:pt>
                <c:pt idx="38" formatCode="General">
                  <c:v>116.3</c:v>
                </c:pt>
                <c:pt idx="39" formatCode="General">
                  <c:v>116.8</c:v>
                </c:pt>
                <c:pt idx="40" formatCode="General">
                  <c:v>117.3</c:v>
                </c:pt>
                <c:pt idx="41" formatCode="General">
                  <c:v>117.5</c:v>
                </c:pt>
                <c:pt idx="42" formatCode="General">
                  <c:v>117.8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FA-4209-A5A3-9D3272C5C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2235160"/>
        <c:axId val="589550768"/>
      </c:lineChart>
      <c:catAx>
        <c:axId val="652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9550768"/>
        <c:crosses val="autoZero"/>
        <c:auto val="1"/>
        <c:lblAlgn val="ctr"/>
        <c:lblOffset val="100"/>
        <c:noMultiLvlLbl val="0"/>
      </c:catAx>
      <c:valAx>
        <c:axId val="58955076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/>
                  <a:t>Trendi (Indeksi 2021=100)</a:t>
                </a:r>
              </a:p>
            </c:rich>
          </c:tx>
          <c:layout>
            <c:manualLayout>
              <c:xMode val="edge"/>
              <c:yMode val="edge"/>
              <c:x val="2.704369206522212E-3"/>
              <c:y val="0.13311345466084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52235160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12962221497877555"/>
          <c:y val="0.88297596012829171"/>
          <c:w val="0.8228157179083323"/>
          <c:h val="0.11155414785492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5088653486658"/>
          <c:y val="3.3618581907090467E-2"/>
          <c:w val="0.82258154421344809"/>
          <c:h val="0.773363273910739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maahanmuutto_10_tiedot!$B$6</c:f>
              <c:strCache>
                <c:ptCount val="1"/>
                <c:pt idx="0">
                  <c:v>Eurooppa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maahanmuutto_10_tiedot!$B$7:$B$16</c:f>
              <c:numCache>
                <c:formatCode>0</c:formatCode>
                <c:ptCount val="10"/>
                <c:pt idx="0">
                  <c:v>32.06</c:v>
                </c:pt>
                <c:pt idx="1">
                  <c:v>37.799999999999997</c:v>
                </c:pt>
                <c:pt idx="2">
                  <c:v>23.43</c:v>
                </c:pt>
                <c:pt idx="3">
                  <c:v>25.37</c:v>
                </c:pt>
                <c:pt idx="4">
                  <c:v>31.01</c:v>
                </c:pt>
                <c:pt idx="5">
                  <c:v>26.27</c:v>
                </c:pt>
                <c:pt idx="6">
                  <c:v>21.78</c:v>
                </c:pt>
                <c:pt idx="7">
                  <c:v>26.14</c:v>
                </c:pt>
                <c:pt idx="8">
                  <c:v>27.33</c:v>
                </c:pt>
                <c:pt idx="9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B3-4FE9-AEDC-22EBEC3BADEC}"/>
            </c:ext>
          </c:extLst>
        </c:ser>
        <c:ser>
          <c:idx val="1"/>
          <c:order val="1"/>
          <c:tx>
            <c:strRef>
              <c:f>maahanmuutto_10_tiedot!$C$6</c:f>
              <c:strCache>
                <c:ptCount val="1"/>
                <c:pt idx="0">
                  <c:v>Afrikka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maahanmuutto_10_tiedot!$C$7:$C$16</c:f>
              <c:numCache>
                <c:formatCode>0</c:formatCode>
                <c:ptCount val="10"/>
                <c:pt idx="0">
                  <c:v>5.5</c:v>
                </c:pt>
                <c:pt idx="1">
                  <c:v>5.77</c:v>
                </c:pt>
                <c:pt idx="2">
                  <c:v>7.73</c:v>
                </c:pt>
                <c:pt idx="3">
                  <c:v>11.11</c:v>
                </c:pt>
                <c:pt idx="4">
                  <c:v>3.66</c:v>
                </c:pt>
                <c:pt idx="5">
                  <c:v>8.8800000000000008</c:v>
                </c:pt>
                <c:pt idx="6">
                  <c:v>1.9</c:v>
                </c:pt>
                <c:pt idx="7">
                  <c:v>3.87</c:v>
                </c:pt>
                <c:pt idx="8">
                  <c:v>6.91</c:v>
                </c:pt>
                <c:pt idx="9">
                  <c:v>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B3-4FE9-AEDC-22EBEC3BADEC}"/>
            </c:ext>
          </c:extLst>
        </c:ser>
        <c:ser>
          <c:idx val="2"/>
          <c:order val="2"/>
          <c:tx>
            <c:strRef>
              <c:f>maahanmuutto_10_tiedot!$D$6</c:f>
              <c:strCache>
                <c:ptCount val="1"/>
                <c:pt idx="0">
                  <c:v>Amerikka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maahanmuutto_10_tiedot!$D$7:$D$16</c:f>
              <c:numCache>
                <c:formatCode>0</c:formatCode>
                <c:ptCount val="10"/>
                <c:pt idx="0">
                  <c:v>3.84</c:v>
                </c:pt>
                <c:pt idx="1">
                  <c:v>7.09</c:v>
                </c:pt>
                <c:pt idx="2">
                  <c:v>3.51</c:v>
                </c:pt>
                <c:pt idx="3">
                  <c:v>3.67</c:v>
                </c:pt>
                <c:pt idx="4">
                  <c:v>2.61</c:v>
                </c:pt>
                <c:pt idx="5">
                  <c:v>4.82</c:v>
                </c:pt>
                <c:pt idx="6">
                  <c:v>1.46</c:v>
                </c:pt>
                <c:pt idx="7">
                  <c:v>4.34</c:v>
                </c:pt>
                <c:pt idx="8">
                  <c:v>2.9</c:v>
                </c:pt>
                <c:pt idx="9">
                  <c:v>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B3-4FE9-AEDC-22EBEC3BADEC}"/>
            </c:ext>
          </c:extLst>
        </c:ser>
        <c:ser>
          <c:idx val="3"/>
          <c:order val="3"/>
          <c:tx>
            <c:strRef>
              <c:f>maahanmuutto_10_tiedot!$E$6</c:f>
              <c:strCache>
                <c:ptCount val="1"/>
                <c:pt idx="0">
                  <c:v>Aasia</c:v>
                </c:pt>
              </c:strCache>
            </c:strRef>
          </c:tx>
          <c:spPr>
            <a:solidFill>
              <a:srgbClr val="2278C9"/>
            </a:solidFill>
            <a:ln>
              <a:solidFill>
                <a:srgbClr val="2278C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maahanmuutto_10_tiedot!$E$7:$E$16</c:f>
              <c:numCache>
                <c:formatCode>0</c:formatCode>
                <c:ptCount val="10"/>
                <c:pt idx="0">
                  <c:v>43.13</c:v>
                </c:pt>
                <c:pt idx="1">
                  <c:v>34.74</c:v>
                </c:pt>
                <c:pt idx="2">
                  <c:v>43.19</c:v>
                </c:pt>
                <c:pt idx="3">
                  <c:v>37.619999999999997</c:v>
                </c:pt>
                <c:pt idx="4">
                  <c:v>43.12</c:v>
                </c:pt>
                <c:pt idx="5">
                  <c:v>43.65</c:v>
                </c:pt>
                <c:pt idx="6">
                  <c:v>59.94</c:v>
                </c:pt>
                <c:pt idx="7">
                  <c:v>48.84</c:v>
                </c:pt>
                <c:pt idx="8">
                  <c:v>44.21</c:v>
                </c:pt>
                <c:pt idx="9">
                  <c:v>39.549999999999997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B3-4FE9-AEDC-22EBEC3BADEC}"/>
            </c:ext>
          </c:extLst>
        </c:ser>
        <c:ser>
          <c:idx val="4"/>
          <c:order val="4"/>
          <c:tx>
            <c:strRef>
              <c:f>maahanmuutto_10_tiedot!$F$6</c:f>
              <c:strCache>
                <c:ptCount val="1"/>
                <c:pt idx="0">
                  <c:v>Muu / tuntematon</c:v>
                </c:pt>
              </c:strCache>
            </c:strRef>
          </c:tx>
          <c:spPr>
            <a:solidFill>
              <a:srgbClr val="D9D9D6"/>
            </a:solidFill>
            <a:ln>
              <a:solidFill>
                <a:srgbClr val="86868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maahanmuutto_10_tiedot!$F$7:$F$16</c:f>
              <c:numCache>
                <c:formatCode>0</c:formatCode>
                <c:ptCount val="10"/>
                <c:pt idx="0">
                  <c:v>15.47</c:v>
                </c:pt>
                <c:pt idx="1">
                  <c:v>14.59</c:v>
                </c:pt>
                <c:pt idx="2">
                  <c:v>22.15</c:v>
                </c:pt>
                <c:pt idx="3">
                  <c:v>22.22</c:v>
                </c:pt>
                <c:pt idx="4">
                  <c:v>19.600000000000001</c:v>
                </c:pt>
                <c:pt idx="5">
                  <c:v>16.39</c:v>
                </c:pt>
                <c:pt idx="6">
                  <c:v>14.91</c:v>
                </c:pt>
                <c:pt idx="7">
                  <c:v>16.8</c:v>
                </c:pt>
                <c:pt idx="8">
                  <c:v>18.649999999999999</c:v>
                </c:pt>
                <c:pt idx="9">
                  <c:v>23.08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B3-4FE9-AEDC-22EBEC3BAD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824844256"/>
        <c:axId val="824845696"/>
      </c:barChart>
      <c:catAx>
        <c:axId val="82484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824845696"/>
        <c:crosses val="autoZero"/>
        <c:auto val="1"/>
        <c:lblAlgn val="ctr"/>
        <c:lblOffset val="100"/>
        <c:noMultiLvlLbl val="0"/>
      </c:catAx>
      <c:valAx>
        <c:axId val="824845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824844256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22774589681995283"/>
          <c:y val="0.94049960011339051"/>
          <c:w val="0.64152962926924195"/>
          <c:h val="5.3286991960255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24613059731169"/>
          <c:y val="3.0070871531202338E-2"/>
          <c:w val="0.82884275829157716"/>
          <c:h val="0.73882110732051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kotimaan_nettomuutto_kieli!$C$4</c:f>
              <c:strCache>
                <c:ptCount val="1"/>
                <c:pt idx="0">
                  <c:v>Kotimaankieliset</c:v>
                </c:pt>
              </c:strCache>
            </c:strRef>
          </c:tx>
          <c:spPr>
            <a:solidFill>
              <a:srgbClr val="0042A5"/>
            </a:solidFill>
            <a:ln>
              <a:solidFill>
                <a:srgbClr val="0042A5"/>
              </a:solidFill>
            </a:ln>
          </c:spPr>
          <c:invertIfNegative val="0"/>
          <c:cat>
            <c:strRef>
              <c:f>kotimaan_nettomuutto_kieli!$A$5:$A$14</c:f>
              <c:strCache>
                <c:ptCount val="10"/>
                <c:pt idx="0">
                  <c:v>Vantaa</c:v>
                </c:pt>
                <c:pt idx="1">
                  <c:v>Pori</c:v>
                </c:pt>
                <c:pt idx="2">
                  <c:v>Jyväskylä</c:v>
                </c:pt>
                <c:pt idx="3">
                  <c:v>Oulu</c:v>
                </c:pt>
                <c:pt idx="4">
                  <c:v>Kuopio</c:v>
                </c:pt>
                <c:pt idx="5">
                  <c:v>Lahti</c:v>
                </c:pt>
                <c:pt idx="6">
                  <c:v>Tampere</c:v>
                </c:pt>
                <c:pt idx="7">
                  <c:v>Espoo</c:v>
                </c:pt>
                <c:pt idx="8">
                  <c:v>Turku</c:v>
                </c:pt>
                <c:pt idx="9">
                  <c:v>Helsinki</c:v>
                </c:pt>
              </c:strCache>
            </c:strRef>
          </c:cat>
          <c:val>
            <c:numRef>
              <c:f>kotimaan_nettomuutto_kieli!$C$5:$C$14</c:f>
              <c:numCache>
                <c:formatCode>General</c:formatCode>
                <c:ptCount val="10"/>
                <c:pt idx="0">
                  <c:v>-1884</c:v>
                </c:pt>
                <c:pt idx="1">
                  <c:v>-110</c:v>
                </c:pt>
                <c:pt idx="2">
                  <c:v>0</c:v>
                </c:pt>
                <c:pt idx="3">
                  <c:v>35</c:v>
                </c:pt>
                <c:pt idx="4">
                  <c:v>273</c:v>
                </c:pt>
                <c:pt idx="5">
                  <c:v>191</c:v>
                </c:pt>
                <c:pt idx="6">
                  <c:v>1613</c:v>
                </c:pt>
                <c:pt idx="7">
                  <c:v>177</c:v>
                </c:pt>
                <c:pt idx="8">
                  <c:v>1194</c:v>
                </c:pt>
                <c:pt idx="9">
                  <c:v>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6-4B80-96F8-1FB60539B488}"/>
            </c:ext>
          </c:extLst>
        </c:ser>
        <c:ser>
          <c:idx val="1"/>
          <c:order val="1"/>
          <c:tx>
            <c:strRef>
              <c:f>kotimaan_nettomuutto_kieli!$D$4</c:f>
              <c:strCache>
                <c:ptCount val="1"/>
                <c:pt idx="0">
                  <c:v>Vieraskieliset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0042A5"/>
              </a:solidFill>
            </a:ln>
          </c:spPr>
          <c:invertIfNegative val="0"/>
          <c:cat>
            <c:strRef>
              <c:f>kotimaan_nettomuutto_kieli!$A$5:$A$14</c:f>
              <c:strCache>
                <c:ptCount val="10"/>
                <c:pt idx="0">
                  <c:v>Vantaa</c:v>
                </c:pt>
                <c:pt idx="1">
                  <c:v>Pori</c:v>
                </c:pt>
                <c:pt idx="2">
                  <c:v>Jyväskylä</c:v>
                </c:pt>
                <c:pt idx="3">
                  <c:v>Oulu</c:v>
                </c:pt>
                <c:pt idx="4">
                  <c:v>Kuopio</c:v>
                </c:pt>
                <c:pt idx="5">
                  <c:v>Lahti</c:v>
                </c:pt>
                <c:pt idx="6">
                  <c:v>Tampere</c:v>
                </c:pt>
                <c:pt idx="7">
                  <c:v>Espoo</c:v>
                </c:pt>
                <c:pt idx="8">
                  <c:v>Turku</c:v>
                </c:pt>
                <c:pt idx="9">
                  <c:v>Helsinki</c:v>
                </c:pt>
              </c:strCache>
            </c:strRef>
          </c:cat>
          <c:val>
            <c:numRef>
              <c:f>kotimaan_nettomuutto_kieli!$D$5:$D$14</c:f>
              <c:numCache>
                <c:formatCode>General</c:formatCode>
                <c:ptCount val="10"/>
                <c:pt idx="0">
                  <c:v>1156</c:v>
                </c:pt>
                <c:pt idx="1">
                  <c:v>-213</c:v>
                </c:pt>
                <c:pt idx="2">
                  <c:v>-285</c:v>
                </c:pt>
                <c:pt idx="3">
                  <c:v>-316</c:v>
                </c:pt>
                <c:pt idx="4">
                  <c:v>-186</c:v>
                </c:pt>
                <c:pt idx="5">
                  <c:v>14</c:v>
                </c:pt>
                <c:pt idx="6">
                  <c:v>-227</c:v>
                </c:pt>
                <c:pt idx="7">
                  <c:v>1213</c:v>
                </c:pt>
                <c:pt idx="8">
                  <c:v>495</c:v>
                </c:pt>
                <c:pt idx="9">
                  <c:v>3005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56-4B80-96F8-1FB60539B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86869504"/>
        <c:axId val="86871040"/>
      </c:barChart>
      <c:catAx>
        <c:axId val="86869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86871040"/>
        <c:crosses val="autoZero"/>
        <c:auto val="1"/>
        <c:lblAlgn val="ctr"/>
        <c:lblOffset val="100"/>
        <c:noMultiLvlLbl val="0"/>
      </c:catAx>
      <c:valAx>
        <c:axId val="86871040"/>
        <c:scaling>
          <c:orientation val="minMax"/>
          <c:max val="6000"/>
          <c:min val="-2000"/>
        </c:scaling>
        <c:delete val="0"/>
        <c:axPos val="b"/>
        <c:majorGridlines>
          <c:spPr>
            <a:ln>
              <a:solidFill>
                <a:srgbClr val="868686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väestönmuutos, henkilöä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crossAx val="86869504"/>
        <c:crosses val="autoZero"/>
        <c:crossBetween val="between"/>
        <c:majorUnit val="1000"/>
        <c:min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25294662722997185"/>
          <c:y val="0.9483944328917342"/>
          <c:w val="0.57913745553379437"/>
          <c:h val="4.88550355537901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9463044161392"/>
          <c:y val="2.9388191290408764E-2"/>
          <c:w val="0.83060954635712736"/>
          <c:h val="0.726251217208316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nettomuutto_pääas_10_tiedot!$C$8</c:f>
              <c:strCache>
                <c:ptCount val="1"/>
                <c:pt idx="0">
                  <c:v>Työlliset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  <a:effectLst/>
          </c:spPr>
          <c:invertIfNegative val="0"/>
          <c:cat>
            <c:strRef>
              <c:f>nettomuutto_pääas_10_tiedot!$A$9:$A$18</c:f>
              <c:strCache>
                <c:ptCount val="10"/>
                <c:pt idx="0">
                  <c:v>Vantaa</c:v>
                </c:pt>
                <c:pt idx="1">
                  <c:v>Oulu</c:v>
                </c:pt>
                <c:pt idx="2">
                  <c:v>Pori</c:v>
                </c:pt>
                <c:pt idx="3">
                  <c:v>Jyväskylä</c:v>
                </c:pt>
                <c:pt idx="4">
                  <c:v>Kuopio</c:v>
                </c:pt>
                <c:pt idx="5">
                  <c:v>Lahti</c:v>
                </c:pt>
                <c:pt idx="6">
                  <c:v>Espoo</c:v>
                </c:pt>
                <c:pt idx="7">
                  <c:v>Tampere</c:v>
                </c:pt>
                <c:pt idx="8">
                  <c:v>Turku</c:v>
                </c:pt>
                <c:pt idx="9">
                  <c:v>Helsinki</c:v>
                </c:pt>
              </c:strCache>
            </c:strRef>
          </c:cat>
          <c:val>
            <c:numRef>
              <c:f>nettomuutto_pääas_10_tiedot!$C$9:$C$18</c:f>
              <c:numCache>
                <c:formatCode>General</c:formatCode>
                <c:ptCount val="10"/>
                <c:pt idx="0">
                  <c:v>-415</c:v>
                </c:pt>
                <c:pt idx="1">
                  <c:v>-514</c:v>
                </c:pt>
                <c:pt idx="2">
                  <c:v>-162</c:v>
                </c:pt>
                <c:pt idx="3">
                  <c:v>-473</c:v>
                </c:pt>
                <c:pt idx="4">
                  <c:v>-130</c:v>
                </c:pt>
                <c:pt idx="5">
                  <c:v>-3</c:v>
                </c:pt>
                <c:pt idx="6">
                  <c:v>352</c:v>
                </c:pt>
                <c:pt idx="7">
                  <c:v>21</c:v>
                </c:pt>
                <c:pt idx="8">
                  <c:v>180</c:v>
                </c:pt>
                <c:pt idx="9">
                  <c:v>1655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6-4737-BCC7-978D1175DEAD}"/>
            </c:ext>
          </c:extLst>
        </c:ser>
        <c:ser>
          <c:idx val="1"/>
          <c:order val="1"/>
          <c:tx>
            <c:strRef>
              <c:f>nettomuutto_pääas_10_tiedot!$D$8</c:f>
              <c:strCache>
                <c:ptCount val="1"/>
                <c:pt idx="0">
                  <c:v>Työttömät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  <a:effectLst/>
          </c:spPr>
          <c:invertIfNegative val="0"/>
          <c:cat>
            <c:strRef>
              <c:f>nettomuutto_pääas_10_tiedot!$A$9:$A$18</c:f>
              <c:strCache>
                <c:ptCount val="10"/>
                <c:pt idx="0">
                  <c:v>Vantaa</c:v>
                </c:pt>
                <c:pt idx="1">
                  <c:v>Oulu</c:v>
                </c:pt>
                <c:pt idx="2">
                  <c:v>Pori</c:v>
                </c:pt>
                <c:pt idx="3">
                  <c:v>Jyväskylä</c:v>
                </c:pt>
                <c:pt idx="4">
                  <c:v>Kuopio</c:v>
                </c:pt>
                <c:pt idx="5">
                  <c:v>Lahti</c:v>
                </c:pt>
                <c:pt idx="6">
                  <c:v>Espoo</c:v>
                </c:pt>
                <c:pt idx="7">
                  <c:v>Tampere</c:v>
                </c:pt>
                <c:pt idx="8">
                  <c:v>Turku</c:v>
                </c:pt>
                <c:pt idx="9">
                  <c:v>Helsinki</c:v>
                </c:pt>
              </c:strCache>
            </c:strRef>
          </c:cat>
          <c:val>
            <c:numRef>
              <c:f>nettomuutto_pääas_10_tiedot!$D$9:$D$18</c:f>
              <c:numCache>
                <c:formatCode>General</c:formatCode>
                <c:ptCount val="10"/>
                <c:pt idx="0">
                  <c:v>194</c:v>
                </c:pt>
                <c:pt idx="1">
                  <c:v>-33</c:v>
                </c:pt>
                <c:pt idx="2">
                  <c:v>29</c:v>
                </c:pt>
                <c:pt idx="3">
                  <c:v>-109</c:v>
                </c:pt>
                <c:pt idx="4">
                  <c:v>46</c:v>
                </c:pt>
                <c:pt idx="5">
                  <c:v>66</c:v>
                </c:pt>
                <c:pt idx="6">
                  <c:v>307</c:v>
                </c:pt>
                <c:pt idx="7">
                  <c:v>116</c:v>
                </c:pt>
                <c:pt idx="8">
                  <c:v>221</c:v>
                </c:pt>
                <c:pt idx="9">
                  <c:v>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6-4737-BCC7-978D1175DEAD}"/>
            </c:ext>
          </c:extLst>
        </c:ser>
        <c:ser>
          <c:idx val="2"/>
          <c:order val="2"/>
          <c:tx>
            <c:strRef>
              <c:f>nettomuutto_pääas_10_tiedot!$E$8</c:f>
              <c:strCache>
                <c:ptCount val="1"/>
                <c:pt idx="0">
                  <c:v>Työvoiman ulkopuolella olevat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  <a:effectLst/>
          </c:spPr>
          <c:invertIfNegative val="0"/>
          <c:cat>
            <c:strRef>
              <c:f>nettomuutto_pääas_10_tiedot!$A$9:$A$18</c:f>
              <c:strCache>
                <c:ptCount val="10"/>
                <c:pt idx="0">
                  <c:v>Vantaa</c:v>
                </c:pt>
                <c:pt idx="1">
                  <c:v>Oulu</c:v>
                </c:pt>
                <c:pt idx="2">
                  <c:v>Pori</c:v>
                </c:pt>
                <c:pt idx="3">
                  <c:v>Jyväskylä</c:v>
                </c:pt>
                <c:pt idx="4">
                  <c:v>Kuopio</c:v>
                </c:pt>
                <c:pt idx="5">
                  <c:v>Lahti</c:v>
                </c:pt>
                <c:pt idx="6">
                  <c:v>Espoo</c:v>
                </c:pt>
                <c:pt idx="7">
                  <c:v>Tampere</c:v>
                </c:pt>
                <c:pt idx="8">
                  <c:v>Turku</c:v>
                </c:pt>
                <c:pt idx="9">
                  <c:v>Helsinki</c:v>
                </c:pt>
              </c:strCache>
            </c:strRef>
          </c:cat>
          <c:val>
            <c:numRef>
              <c:f>nettomuutto_pääas_10_tiedot!$E$9:$E$18</c:f>
              <c:numCache>
                <c:formatCode>General</c:formatCode>
                <c:ptCount val="10"/>
                <c:pt idx="0">
                  <c:v>-174</c:v>
                </c:pt>
                <c:pt idx="1">
                  <c:v>307</c:v>
                </c:pt>
                <c:pt idx="2">
                  <c:v>-67</c:v>
                </c:pt>
                <c:pt idx="3">
                  <c:v>521</c:v>
                </c:pt>
                <c:pt idx="4">
                  <c:v>256</c:v>
                </c:pt>
                <c:pt idx="5">
                  <c:v>201</c:v>
                </c:pt>
                <c:pt idx="6">
                  <c:v>340</c:v>
                </c:pt>
                <c:pt idx="7">
                  <c:v>1334</c:v>
                </c:pt>
                <c:pt idx="8">
                  <c:v>1326</c:v>
                </c:pt>
                <c:pt idx="9">
                  <c:v>2074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6-4737-BCC7-978D1175D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31193120"/>
        <c:axId val="1231184960"/>
      </c:barChart>
      <c:catAx>
        <c:axId val="123119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1231184960"/>
        <c:crosses val="autoZero"/>
        <c:auto val="1"/>
        <c:lblAlgn val="ctr"/>
        <c:lblOffset val="100"/>
        <c:noMultiLvlLbl val="0"/>
      </c:catAx>
      <c:valAx>
        <c:axId val="1231184960"/>
        <c:scaling>
          <c:orientation val="minMax"/>
          <c:min val="-1000"/>
        </c:scaling>
        <c:delete val="0"/>
        <c:axPos val="b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i-FI"/>
                  <a:t>Kotimaan</a:t>
                </a:r>
                <a:r>
                  <a:rPr lang="fi-FI" baseline="0"/>
                  <a:t> n</a:t>
                </a:r>
                <a:r>
                  <a:rPr lang="fi-FI"/>
                  <a:t>ettomuutto, henkilöä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1231193120"/>
        <c:crosses val="autoZero"/>
        <c:crossBetween val="between"/>
        <c:majorUnit val="500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20223205413075637"/>
          <c:y val="0.9470738373070573"/>
          <c:w val="0.64611755662560399"/>
          <c:h val="4.6954268403956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14068518763743"/>
          <c:y val="2.4210909218303801E-2"/>
          <c:w val="0.87752961517792483"/>
          <c:h val="0.8063282200243262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Luvut_kuviot!$Q$5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278C9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Luvut_kuviot!$Q$6:$Q$17</c:f>
              <c:numCache>
                <c:formatCode>General</c:formatCode>
                <c:ptCount val="12"/>
                <c:pt idx="0">
                  <c:v>230</c:v>
                </c:pt>
                <c:pt idx="1">
                  <c:v>304</c:v>
                </c:pt>
                <c:pt idx="2">
                  <c:v>367</c:v>
                </c:pt>
                <c:pt idx="3">
                  <c:v>806</c:v>
                </c:pt>
                <c:pt idx="4">
                  <c:v>1176</c:v>
                </c:pt>
                <c:pt idx="5">
                  <c:v>1657</c:v>
                </c:pt>
                <c:pt idx="6">
                  <c:v>1683</c:v>
                </c:pt>
                <c:pt idx="7">
                  <c:v>1768</c:v>
                </c:pt>
                <c:pt idx="8">
                  <c:v>1864</c:v>
                </c:pt>
                <c:pt idx="9">
                  <c:v>1983</c:v>
                </c:pt>
                <c:pt idx="10">
                  <c:v>2306</c:v>
                </c:pt>
                <c:pt idx="11">
                  <c:v>2322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E-4C6B-A8D2-540F394A63DB}"/>
            </c:ext>
          </c:extLst>
        </c:ser>
        <c:ser>
          <c:idx val="0"/>
          <c:order val="1"/>
          <c:tx>
            <c:strRef>
              <c:f>Luvut_kuviot!$R$5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Luvut_kuviot!$R$6:$R$17</c:f>
              <c:numCache>
                <c:formatCode>General</c:formatCode>
                <c:ptCount val="12"/>
                <c:pt idx="0">
                  <c:v>60</c:v>
                </c:pt>
                <c:pt idx="1">
                  <c:v>190</c:v>
                </c:pt>
                <c:pt idx="2">
                  <c:v>434</c:v>
                </c:pt>
                <c:pt idx="3">
                  <c:v>466</c:v>
                </c:pt>
                <c:pt idx="4">
                  <c:v>489</c:v>
                </c:pt>
                <c:pt idx="5">
                  <c:v>732</c:v>
                </c:pt>
                <c:pt idx="6">
                  <c:v>734</c:v>
                </c:pt>
                <c:pt idx="7">
                  <c:v>806</c:v>
                </c:pt>
                <c:pt idx="8">
                  <c:v>849</c:v>
                </c:pt>
                <c:pt idx="9">
                  <c:v>971</c:v>
                </c:pt>
                <c:pt idx="10">
                  <c:v>1044</c:v>
                </c:pt>
                <c:pt idx="11">
                  <c:v>1124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E-4C6B-A8D2-540F394A63DB}"/>
            </c:ext>
          </c:extLst>
        </c:ser>
        <c:ser>
          <c:idx val="1"/>
          <c:order val="2"/>
          <c:tx>
            <c:strRef>
              <c:f>Luvut_kuviot!$S$5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Luvut_kuviot!$S$6:$S$17</c:f>
              <c:numCache>
                <c:formatCode>General</c:formatCode>
                <c:ptCount val="12"/>
                <c:pt idx="0">
                  <c:v>11</c:v>
                </c:pt>
                <c:pt idx="1">
                  <c:v>50</c:v>
                </c:pt>
                <c:pt idx="2">
                  <c:v>58</c:v>
                </c:pt>
                <c:pt idx="3">
                  <c:v>70</c:v>
                </c:pt>
                <c:pt idx="4">
                  <c:v>77</c:v>
                </c:pt>
                <c:pt idx="5">
                  <c:v>102</c:v>
                </c:pt>
                <c:pt idx="6">
                  <c:v>112</c:v>
                </c:pt>
                <c:pt idx="7">
                  <c:v>120</c:v>
                </c:pt>
                <c:pt idx="8">
                  <c:v>356</c:v>
                </c:pt>
                <c:pt idx="9">
                  <c:v>501</c:v>
                </c:pt>
                <c:pt idx="10">
                  <c:v>511</c:v>
                </c:pt>
                <c:pt idx="11">
                  <c:v>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1E-4C6B-A8D2-540F394A63DB}"/>
            </c:ext>
          </c:extLst>
        </c:ser>
        <c:ser>
          <c:idx val="3"/>
          <c:order val="3"/>
          <c:tx>
            <c:strRef>
              <c:f>Luvut_kuviot!$T$5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Luvut_kuviot!$T$6:$T$17</c:f>
              <c:numCache>
                <c:formatCode>General</c:formatCode>
                <c:ptCount val="12"/>
                <c:pt idx="0">
                  <c:v>2</c:v>
                </c:pt>
                <c:pt idx="1">
                  <c:v>78</c:v>
                </c:pt>
                <c:pt idx="2">
                  <c:v>99</c:v>
                </c:pt>
                <c:pt idx="3">
                  <c:v>106</c:v>
                </c:pt>
                <c:pt idx="4">
                  <c:v>120</c:v>
                </c:pt>
                <c:pt idx="5">
                  <c:v>239</c:v>
                </c:pt>
                <c:pt idx="6">
                  <c:v>240</c:v>
                </c:pt>
                <c:pt idx="7">
                  <c:v>261</c:v>
                </c:pt>
                <c:pt idx="8">
                  <c:v>322</c:v>
                </c:pt>
                <c:pt idx="9">
                  <c:v>353</c:v>
                </c:pt>
                <c:pt idx="10">
                  <c:v>371</c:v>
                </c:pt>
                <c:pt idx="11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1E-4C6B-A8D2-540F394A6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25644800"/>
        <c:axId val="125646336"/>
      </c:barChart>
      <c:catAx>
        <c:axId val="1256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646336"/>
        <c:crosses val="autoZero"/>
        <c:auto val="1"/>
        <c:lblAlgn val="ctr"/>
        <c:lblOffset val="100"/>
        <c:noMultiLvlLbl val="0"/>
      </c:catAx>
      <c:valAx>
        <c:axId val="125646336"/>
        <c:scaling>
          <c:orientation val="minMax"/>
          <c:max val="3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myönnetyt asunnot</a:t>
                </a:r>
              </a:p>
            </c:rich>
          </c:tx>
          <c:layout>
            <c:manualLayout>
              <c:xMode val="edge"/>
              <c:yMode val="edge"/>
              <c:x val="6.6182771048740104E-4"/>
              <c:y val="0.231243461068518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25644800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338571024903794"/>
          <c:y val="0.94729325318453483"/>
          <c:w val="0.4377198854582689"/>
          <c:h val="5.27068424957518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233114338000703E-2"/>
          <c:y val="3.8801933294923499E-2"/>
          <c:w val="0.88510876422346318"/>
          <c:h val="0.8205140515972090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Luvut_kuviot!$Q$23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278C9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Luvut_kuviot!$Q$24:$Q$35</c:f>
              <c:numCache>
                <c:formatCode>General</c:formatCode>
                <c:ptCount val="12"/>
                <c:pt idx="0">
                  <c:v>235</c:v>
                </c:pt>
                <c:pt idx="1">
                  <c:v>319</c:v>
                </c:pt>
                <c:pt idx="2">
                  <c:v>400</c:v>
                </c:pt>
                <c:pt idx="3">
                  <c:v>444</c:v>
                </c:pt>
                <c:pt idx="4">
                  <c:v>754</c:v>
                </c:pt>
                <c:pt idx="5">
                  <c:v>1245</c:v>
                </c:pt>
                <c:pt idx="6">
                  <c:v>1386</c:v>
                </c:pt>
                <c:pt idx="7">
                  <c:v>1467</c:v>
                </c:pt>
                <c:pt idx="8">
                  <c:v>1778</c:v>
                </c:pt>
                <c:pt idx="9">
                  <c:v>1849</c:v>
                </c:pt>
                <c:pt idx="10">
                  <c:v>1967</c:v>
                </c:pt>
                <c:pt idx="11">
                  <c:v>2054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F-4A8B-A700-B0869A1D411F}"/>
            </c:ext>
          </c:extLst>
        </c:ser>
        <c:ser>
          <c:idx val="0"/>
          <c:order val="1"/>
          <c:tx>
            <c:strRef>
              <c:f>Luvut_kuviot!$R$23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Luvut_kuviot!$R$24:$R$35</c:f>
              <c:numCache>
                <c:formatCode>General</c:formatCode>
                <c:ptCount val="12"/>
                <c:pt idx="0">
                  <c:v>50</c:v>
                </c:pt>
                <c:pt idx="1">
                  <c:v>91</c:v>
                </c:pt>
                <c:pt idx="2">
                  <c:v>115</c:v>
                </c:pt>
                <c:pt idx="3">
                  <c:v>155</c:v>
                </c:pt>
                <c:pt idx="4">
                  <c:v>231</c:v>
                </c:pt>
                <c:pt idx="5">
                  <c:v>400</c:v>
                </c:pt>
                <c:pt idx="6">
                  <c:v>403</c:v>
                </c:pt>
                <c:pt idx="7">
                  <c:v>413</c:v>
                </c:pt>
                <c:pt idx="8">
                  <c:v>541</c:v>
                </c:pt>
                <c:pt idx="9">
                  <c:v>567</c:v>
                </c:pt>
                <c:pt idx="10">
                  <c:v>604</c:v>
                </c:pt>
                <c:pt idx="11">
                  <c:v>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F-4A8B-A700-B0869A1D411F}"/>
            </c:ext>
          </c:extLst>
        </c:ser>
        <c:ser>
          <c:idx val="1"/>
          <c:order val="2"/>
          <c:tx>
            <c:strRef>
              <c:f>Luvut_kuviot!$S$23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Luvut_kuviot!$S$24:$S$35</c:f>
              <c:numCache>
                <c:formatCode>General</c:formatCode>
                <c:ptCount val="12"/>
                <c:pt idx="0">
                  <c:v>9</c:v>
                </c:pt>
                <c:pt idx="1">
                  <c:v>13</c:v>
                </c:pt>
                <c:pt idx="2">
                  <c:v>45</c:v>
                </c:pt>
                <c:pt idx="3">
                  <c:v>52</c:v>
                </c:pt>
                <c:pt idx="4">
                  <c:v>130</c:v>
                </c:pt>
                <c:pt idx="5">
                  <c:v>278</c:v>
                </c:pt>
                <c:pt idx="6">
                  <c:v>284</c:v>
                </c:pt>
                <c:pt idx="7">
                  <c:v>317</c:v>
                </c:pt>
                <c:pt idx="8">
                  <c:v>334</c:v>
                </c:pt>
                <c:pt idx="9">
                  <c:v>345</c:v>
                </c:pt>
                <c:pt idx="10">
                  <c:v>391</c:v>
                </c:pt>
                <c:pt idx="11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5F-4A8B-A700-B0869A1D411F}"/>
            </c:ext>
          </c:extLst>
        </c:ser>
        <c:ser>
          <c:idx val="3"/>
          <c:order val="3"/>
          <c:tx>
            <c:strRef>
              <c:f>Luvut_kuviot!$T$23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Luvut_kuviot!$T$24:$T$35</c:f>
              <c:numCache>
                <c:formatCode>General</c:formatCode>
                <c:ptCount val="12"/>
                <c:pt idx="0">
                  <c:v>99</c:v>
                </c:pt>
                <c:pt idx="1">
                  <c:v>130</c:v>
                </c:pt>
                <c:pt idx="2">
                  <c:v>138</c:v>
                </c:pt>
                <c:pt idx="3">
                  <c:v>310</c:v>
                </c:pt>
                <c:pt idx="4">
                  <c:v>317</c:v>
                </c:pt>
                <c:pt idx="5">
                  <c:v>355</c:v>
                </c:pt>
                <c:pt idx="6">
                  <c:v>405</c:v>
                </c:pt>
                <c:pt idx="7">
                  <c:v>420</c:v>
                </c:pt>
                <c:pt idx="8">
                  <c:v>466</c:v>
                </c:pt>
                <c:pt idx="9">
                  <c:v>628</c:v>
                </c:pt>
                <c:pt idx="10">
                  <c:v>645</c:v>
                </c:pt>
                <c:pt idx="11">
                  <c:v>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5F-4A8B-A700-B0869A1D4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25644800"/>
        <c:axId val="125646336"/>
      </c:barChart>
      <c:catAx>
        <c:axId val="1256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646336"/>
        <c:crosses val="autoZero"/>
        <c:auto val="1"/>
        <c:lblAlgn val="ctr"/>
        <c:lblOffset val="100"/>
        <c:noMultiLvlLbl val="0"/>
      </c:catAx>
      <c:valAx>
        <c:axId val="125646336"/>
        <c:scaling>
          <c:orientation val="minMax"/>
          <c:max val="3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aloitetut asunnot</a:t>
                </a:r>
              </a:p>
            </c:rich>
          </c:tx>
          <c:layout>
            <c:manualLayout>
              <c:xMode val="edge"/>
              <c:yMode val="edge"/>
              <c:x val="1.2231594196126077E-4"/>
              <c:y val="0.23055346400621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25644800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837830950742813"/>
          <c:y val="0.95459518819731326"/>
          <c:w val="0.42144167606130256"/>
          <c:h val="4.540482971543450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51854015280731E-2"/>
          <c:y val="3.8896543606502895E-2"/>
          <c:w val="0.88365195448491785"/>
          <c:h val="0.8098403191216951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Luvut_kuviot!$Q$41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278C9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Luvut_kuviot!$Q$42:$Q$53</c:f>
              <c:numCache>
                <c:formatCode>General</c:formatCode>
                <c:ptCount val="12"/>
                <c:pt idx="0">
                  <c:v>37</c:v>
                </c:pt>
                <c:pt idx="1">
                  <c:v>366</c:v>
                </c:pt>
                <c:pt idx="2">
                  <c:v>505</c:v>
                </c:pt>
                <c:pt idx="3">
                  <c:v>521</c:v>
                </c:pt>
                <c:pt idx="4">
                  <c:v>689</c:v>
                </c:pt>
                <c:pt idx="5">
                  <c:v>1149</c:v>
                </c:pt>
                <c:pt idx="6">
                  <c:v>1198</c:v>
                </c:pt>
                <c:pt idx="7">
                  <c:v>1524</c:v>
                </c:pt>
                <c:pt idx="8">
                  <c:v>1762</c:v>
                </c:pt>
                <c:pt idx="9">
                  <c:v>2367</c:v>
                </c:pt>
                <c:pt idx="10">
                  <c:v>2772</c:v>
                </c:pt>
                <c:pt idx="11">
                  <c:v>3265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2A-4642-BA06-5DC756C83BA4}"/>
            </c:ext>
          </c:extLst>
        </c:ser>
        <c:ser>
          <c:idx val="0"/>
          <c:order val="1"/>
          <c:tx>
            <c:strRef>
              <c:f>Luvut_kuviot!$R$41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84CCF8"/>
            </a:solidFill>
            <a:ln>
              <a:solidFill>
                <a:srgbClr val="2278C9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Luvut_kuviot!$R$42:$R$53</c:f>
              <c:numCache>
                <c:formatCode>General</c:formatCode>
                <c:ptCount val="12"/>
                <c:pt idx="0">
                  <c:v>192</c:v>
                </c:pt>
                <c:pt idx="1">
                  <c:v>613</c:v>
                </c:pt>
                <c:pt idx="2">
                  <c:v>793</c:v>
                </c:pt>
                <c:pt idx="3">
                  <c:v>1113</c:v>
                </c:pt>
                <c:pt idx="4">
                  <c:v>1515</c:v>
                </c:pt>
                <c:pt idx="5">
                  <c:v>1691</c:v>
                </c:pt>
                <c:pt idx="6">
                  <c:v>1736</c:v>
                </c:pt>
                <c:pt idx="7">
                  <c:v>1916</c:v>
                </c:pt>
                <c:pt idx="8">
                  <c:v>2201</c:v>
                </c:pt>
                <c:pt idx="9">
                  <c:v>2603</c:v>
                </c:pt>
                <c:pt idx="10">
                  <c:v>2933</c:v>
                </c:pt>
                <c:pt idx="11">
                  <c:v>3167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2A-4642-BA06-5DC756C83BA4}"/>
            </c:ext>
          </c:extLst>
        </c:ser>
        <c:ser>
          <c:idx val="1"/>
          <c:order val="2"/>
          <c:tx>
            <c:strRef>
              <c:f>Luvut_kuviot!$S$41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Luvut_kuviot!$S$42:$S$53</c:f>
              <c:numCache>
                <c:formatCode>General</c:formatCode>
                <c:ptCount val="12"/>
                <c:pt idx="0">
                  <c:v>238</c:v>
                </c:pt>
                <c:pt idx="1">
                  <c:v>360</c:v>
                </c:pt>
                <c:pt idx="2">
                  <c:v>481</c:v>
                </c:pt>
                <c:pt idx="3">
                  <c:v>502</c:v>
                </c:pt>
                <c:pt idx="4">
                  <c:v>573</c:v>
                </c:pt>
                <c:pt idx="5">
                  <c:v>684</c:v>
                </c:pt>
                <c:pt idx="6">
                  <c:v>715</c:v>
                </c:pt>
                <c:pt idx="7">
                  <c:v>840</c:v>
                </c:pt>
                <c:pt idx="8">
                  <c:v>849</c:v>
                </c:pt>
                <c:pt idx="9">
                  <c:v>944</c:v>
                </c:pt>
                <c:pt idx="10">
                  <c:v>952</c:v>
                </c:pt>
                <c:pt idx="11">
                  <c:v>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2A-4642-BA06-5DC756C83BA4}"/>
            </c:ext>
          </c:extLst>
        </c:ser>
        <c:ser>
          <c:idx val="2"/>
          <c:order val="3"/>
          <c:tx>
            <c:strRef>
              <c:f>Luvut_kuviot!$T$41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50099"/>
            </a:solidFill>
            <a:ln>
              <a:solidFill>
                <a:srgbClr val="450099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Luvut_kuviot!$T$42:$T$53</c:f>
              <c:numCache>
                <c:formatCode>General</c:formatCode>
                <c:ptCount val="12"/>
                <c:pt idx="0">
                  <c:v>6</c:v>
                </c:pt>
                <c:pt idx="1">
                  <c:v>77</c:v>
                </c:pt>
                <c:pt idx="2">
                  <c:v>83</c:v>
                </c:pt>
                <c:pt idx="3">
                  <c:v>105</c:v>
                </c:pt>
                <c:pt idx="4">
                  <c:v>115</c:v>
                </c:pt>
                <c:pt idx="5">
                  <c:v>132</c:v>
                </c:pt>
                <c:pt idx="6">
                  <c:v>169</c:v>
                </c:pt>
                <c:pt idx="7">
                  <c:v>232</c:v>
                </c:pt>
                <c:pt idx="8">
                  <c:v>373</c:v>
                </c:pt>
                <c:pt idx="9">
                  <c:v>427</c:v>
                </c:pt>
                <c:pt idx="10">
                  <c:v>438</c:v>
                </c:pt>
                <c:pt idx="11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2A-4642-BA06-5DC756C83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24775808"/>
        <c:axId val="125518976"/>
      </c:barChart>
      <c:catAx>
        <c:axId val="12477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868686"/>
            </a:solidFill>
          </a:ln>
        </c:spPr>
        <c:crossAx val="125518976"/>
        <c:crosses val="autoZero"/>
        <c:auto val="1"/>
        <c:lblAlgn val="ctr"/>
        <c:lblOffset val="100"/>
        <c:noMultiLvlLbl val="0"/>
      </c:catAx>
      <c:valAx>
        <c:axId val="125518976"/>
        <c:scaling>
          <c:orientation val="minMax"/>
          <c:max val="3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valmistuneet asunnot</a:t>
                </a:r>
              </a:p>
            </c:rich>
          </c:tx>
          <c:layout>
            <c:manualLayout>
              <c:xMode val="edge"/>
              <c:yMode val="edge"/>
              <c:x val="2.0578751839996261E-3"/>
              <c:y val="0.1884897589734141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ysClr val="window" lastClr="FFFFFF">
                <a:lumMod val="50000"/>
              </a:sysClr>
            </a:solidFill>
          </a:ln>
        </c:spPr>
        <c:crossAx val="124775808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368031665944667"/>
          <c:y val="0.95270717803209992"/>
          <c:w val="0.43180053658664475"/>
          <c:h val="4.729275861793871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72117019132896"/>
          <c:y val="2.9210800116474325E-2"/>
          <c:w val="0.87340817535647053"/>
          <c:h val="0.749688345726346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työtön_lomautettu_kk!$D$117</c:f>
              <c:strCache>
                <c:ptCount val="1"/>
                <c:pt idx="0">
                  <c:v>lomautetut</c:v>
                </c:pt>
              </c:strCache>
            </c:strRef>
          </c:tx>
          <c:spPr>
            <a:solidFill>
              <a:srgbClr val="0042A5"/>
            </a:solidFill>
          </c:spPr>
          <c:invertIfNegative val="0"/>
          <c:cat>
            <c:numRef>
              <c:f>työtön_lomautettu_kk!$A$118:$A$249</c:f>
              <c:numCache>
                <c:formatCode>General</c:formatCode>
                <c:ptCount val="132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  <c:pt idx="96">
                  <c:v>2023</c:v>
                </c:pt>
                <c:pt idx="108">
                  <c:v>2024</c:v>
                </c:pt>
                <c:pt idx="120">
                  <c:v>2025</c:v>
                </c:pt>
              </c:numCache>
            </c:numRef>
          </c:cat>
          <c:val>
            <c:numRef>
              <c:f>työtön_lomautettu_kk!$D$118:$D$249</c:f>
              <c:numCache>
                <c:formatCode>General</c:formatCode>
                <c:ptCount val="132"/>
                <c:pt idx="0">
                  <c:v>936</c:v>
                </c:pt>
                <c:pt idx="1">
                  <c:v>973</c:v>
                </c:pt>
                <c:pt idx="2">
                  <c:v>908</c:v>
                </c:pt>
                <c:pt idx="3">
                  <c:v>794</c:v>
                </c:pt>
                <c:pt idx="4">
                  <c:v>725</c:v>
                </c:pt>
                <c:pt idx="5">
                  <c:v>713</c:v>
                </c:pt>
                <c:pt idx="6">
                  <c:v>738</c:v>
                </c:pt>
                <c:pt idx="7">
                  <c:v>615</c:v>
                </c:pt>
                <c:pt idx="8">
                  <c:v>633</c:v>
                </c:pt>
                <c:pt idx="9">
                  <c:v>672</c:v>
                </c:pt>
                <c:pt idx="10">
                  <c:v>734</c:v>
                </c:pt>
                <c:pt idx="11">
                  <c:v>969</c:v>
                </c:pt>
                <c:pt idx="12">
                  <c:v>979</c:v>
                </c:pt>
                <c:pt idx="13">
                  <c:v>954</c:v>
                </c:pt>
                <c:pt idx="14">
                  <c:v>894</c:v>
                </c:pt>
                <c:pt idx="15">
                  <c:v>721</c:v>
                </c:pt>
                <c:pt idx="16">
                  <c:v>614</c:v>
                </c:pt>
                <c:pt idx="17">
                  <c:v>593</c:v>
                </c:pt>
                <c:pt idx="18">
                  <c:v>583</c:v>
                </c:pt>
                <c:pt idx="19">
                  <c:v>476</c:v>
                </c:pt>
                <c:pt idx="20">
                  <c:v>483</c:v>
                </c:pt>
                <c:pt idx="21">
                  <c:v>529</c:v>
                </c:pt>
                <c:pt idx="22">
                  <c:v>618</c:v>
                </c:pt>
                <c:pt idx="23">
                  <c:v>807</c:v>
                </c:pt>
                <c:pt idx="24">
                  <c:v>745</c:v>
                </c:pt>
                <c:pt idx="25">
                  <c:v>741</c:v>
                </c:pt>
                <c:pt idx="26">
                  <c:v>675</c:v>
                </c:pt>
                <c:pt idx="27">
                  <c:v>517</c:v>
                </c:pt>
                <c:pt idx="28">
                  <c:v>435</c:v>
                </c:pt>
                <c:pt idx="29">
                  <c:v>411</c:v>
                </c:pt>
                <c:pt idx="30">
                  <c:v>441</c:v>
                </c:pt>
                <c:pt idx="31">
                  <c:v>322</c:v>
                </c:pt>
                <c:pt idx="32">
                  <c:v>323</c:v>
                </c:pt>
                <c:pt idx="33">
                  <c:v>348</c:v>
                </c:pt>
                <c:pt idx="34">
                  <c:v>434</c:v>
                </c:pt>
                <c:pt idx="35">
                  <c:v>592</c:v>
                </c:pt>
                <c:pt idx="36">
                  <c:v>587</c:v>
                </c:pt>
                <c:pt idx="37">
                  <c:v>600</c:v>
                </c:pt>
                <c:pt idx="38">
                  <c:v>557</c:v>
                </c:pt>
                <c:pt idx="39">
                  <c:v>380</c:v>
                </c:pt>
                <c:pt idx="40">
                  <c:v>276</c:v>
                </c:pt>
                <c:pt idx="41">
                  <c:v>296</c:v>
                </c:pt>
                <c:pt idx="42">
                  <c:v>314</c:v>
                </c:pt>
                <c:pt idx="43">
                  <c:v>220</c:v>
                </c:pt>
                <c:pt idx="44">
                  <c:v>205</c:v>
                </c:pt>
                <c:pt idx="45">
                  <c:v>260</c:v>
                </c:pt>
                <c:pt idx="46">
                  <c:v>286</c:v>
                </c:pt>
                <c:pt idx="47">
                  <c:v>452</c:v>
                </c:pt>
                <c:pt idx="48">
                  <c:v>467</c:v>
                </c:pt>
                <c:pt idx="49">
                  <c:v>507</c:v>
                </c:pt>
                <c:pt idx="50">
                  <c:v>462</c:v>
                </c:pt>
                <c:pt idx="51">
                  <c:v>287</c:v>
                </c:pt>
                <c:pt idx="52">
                  <c:v>235</c:v>
                </c:pt>
                <c:pt idx="53">
                  <c:v>243</c:v>
                </c:pt>
                <c:pt idx="54">
                  <c:v>252</c:v>
                </c:pt>
                <c:pt idx="55">
                  <c:v>194</c:v>
                </c:pt>
                <c:pt idx="56">
                  <c:v>208</c:v>
                </c:pt>
                <c:pt idx="57">
                  <c:v>259</c:v>
                </c:pt>
                <c:pt idx="58">
                  <c:v>342</c:v>
                </c:pt>
                <c:pt idx="59">
                  <c:v>533</c:v>
                </c:pt>
                <c:pt idx="60">
                  <c:v>573</c:v>
                </c:pt>
                <c:pt idx="61">
                  <c:v>577</c:v>
                </c:pt>
                <c:pt idx="62">
                  <c:v>3571</c:v>
                </c:pt>
                <c:pt idx="63">
                  <c:v>10634</c:v>
                </c:pt>
                <c:pt idx="64">
                  <c:v>10842</c:v>
                </c:pt>
                <c:pt idx="65">
                  <c:v>8069</c:v>
                </c:pt>
                <c:pt idx="66">
                  <c:v>6071</c:v>
                </c:pt>
                <c:pt idx="67">
                  <c:v>4873</c:v>
                </c:pt>
                <c:pt idx="68">
                  <c:v>4697</c:v>
                </c:pt>
                <c:pt idx="69">
                  <c:v>4442</c:v>
                </c:pt>
                <c:pt idx="70">
                  <c:v>4274</c:v>
                </c:pt>
                <c:pt idx="71">
                  <c:v>4987</c:v>
                </c:pt>
                <c:pt idx="72">
                  <c:v>4312</c:v>
                </c:pt>
                <c:pt idx="73">
                  <c:v>4187</c:v>
                </c:pt>
                <c:pt idx="74">
                  <c:v>4860</c:v>
                </c:pt>
                <c:pt idx="75">
                  <c:v>4391</c:v>
                </c:pt>
                <c:pt idx="76">
                  <c:v>3714</c:v>
                </c:pt>
                <c:pt idx="77">
                  <c:v>3192</c:v>
                </c:pt>
                <c:pt idx="78">
                  <c:v>2977</c:v>
                </c:pt>
                <c:pt idx="79">
                  <c:v>2557</c:v>
                </c:pt>
                <c:pt idx="80">
                  <c:v>2226</c:v>
                </c:pt>
                <c:pt idx="81">
                  <c:v>1889</c:v>
                </c:pt>
                <c:pt idx="82">
                  <c:v>1609</c:v>
                </c:pt>
                <c:pt idx="83">
                  <c:v>1685</c:v>
                </c:pt>
                <c:pt idx="84">
                  <c:v>1930</c:v>
                </c:pt>
                <c:pt idx="85">
                  <c:v>1711</c:v>
                </c:pt>
                <c:pt idx="86">
                  <c:v>1269</c:v>
                </c:pt>
                <c:pt idx="87">
                  <c:v>941</c:v>
                </c:pt>
                <c:pt idx="88">
                  <c:v>736</c:v>
                </c:pt>
                <c:pt idx="89">
                  <c:v>669</c:v>
                </c:pt>
                <c:pt idx="90">
                  <c:v>666</c:v>
                </c:pt>
                <c:pt idx="91">
                  <c:v>549</c:v>
                </c:pt>
                <c:pt idx="92">
                  <c:v>521</c:v>
                </c:pt>
                <c:pt idx="93">
                  <c:v>542</c:v>
                </c:pt>
                <c:pt idx="94">
                  <c:v>724</c:v>
                </c:pt>
                <c:pt idx="95">
                  <c:v>1083</c:v>
                </c:pt>
                <c:pt idx="96">
                  <c:v>951</c:v>
                </c:pt>
                <c:pt idx="97">
                  <c:v>983</c:v>
                </c:pt>
                <c:pt idx="98">
                  <c:v>1022</c:v>
                </c:pt>
                <c:pt idx="99">
                  <c:v>823</c:v>
                </c:pt>
                <c:pt idx="100">
                  <c:v>670</c:v>
                </c:pt>
                <c:pt idx="101">
                  <c:v>679</c:v>
                </c:pt>
                <c:pt idx="102">
                  <c:v>679</c:v>
                </c:pt>
                <c:pt idx="103">
                  <c:v>634</c:v>
                </c:pt>
                <c:pt idx="104">
                  <c:v>761</c:v>
                </c:pt>
                <c:pt idx="105">
                  <c:v>916</c:v>
                </c:pt>
                <c:pt idx="106">
                  <c:v>1225</c:v>
                </c:pt>
                <c:pt idx="107">
                  <c:v>1703</c:v>
                </c:pt>
                <c:pt idx="108">
                  <c:v>1678</c:v>
                </c:pt>
                <c:pt idx="109">
                  <c:v>1695</c:v>
                </c:pt>
                <c:pt idx="110">
                  <c:v>1680</c:v>
                </c:pt>
                <c:pt idx="111">
                  <c:v>1422</c:v>
                </c:pt>
                <c:pt idx="112">
                  <c:v>1199</c:v>
                </c:pt>
                <c:pt idx="113">
                  <c:v>1109</c:v>
                </c:pt>
                <c:pt idx="114">
                  <c:v>1076</c:v>
                </c:pt>
                <c:pt idx="115">
                  <c:v>971</c:v>
                </c:pt>
                <c:pt idx="116">
                  <c:v>954</c:v>
                </c:pt>
                <c:pt idx="117">
                  <c:v>1046</c:v>
                </c:pt>
                <c:pt idx="118">
                  <c:v>1234</c:v>
                </c:pt>
                <c:pt idx="119">
                  <c:v>1603</c:v>
                </c:pt>
                <c:pt idx="120">
                  <c:v>1617</c:v>
                </c:pt>
                <c:pt idx="121">
                  <c:v>1648</c:v>
                </c:pt>
                <c:pt idx="122">
                  <c:v>1467</c:v>
                </c:pt>
                <c:pt idx="123">
                  <c:v>1187</c:v>
                </c:pt>
                <c:pt idx="124">
                  <c:v>985</c:v>
                </c:pt>
                <c:pt idx="125">
                  <c:v>938</c:v>
                </c:pt>
                <c:pt idx="126">
                  <c:v>942</c:v>
                </c:pt>
                <c:pt idx="127">
                  <c:v>819</c:v>
                </c:pt>
                <c:pt idx="128">
                  <c:v>742</c:v>
                </c:pt>
                <c:pt idx="129">
                  <c:v>854</c:v>
                </c:pt>
                <c:pt idx="130">
                  <c:v>953</c:v>
                </c:pt>
                <c:pt idx="131">
                  <c:v>1361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0-4500-9C95-A9617E5DFD6C}"/>
            </c:ext>
          </c:extLst>
        </c:ser>
        <c:ser>
          <c:idx val="1"/>
          <c:order val="1"/>
          <c:tx>
            <c:strRef>
              <c:f>työtön_lomautettu_kk!$E$117</c:f>
              <c:strCache>
                <c:ptCount val="1"/>
                <c:pt idx="0">
                  <c:v>työttömät</c:v>
                </c:pt>
              </c:strCache>
            </c:strRef>
          </c:tx>
          <c:spPr>
            <a:solidFill>
              <a:srgbClr val="84CCF8"/>
            </a:solidFill>
          </c:spPr>
          <c:invertIfNegative val="0"/>
          <c:cat>
            <c:numRef>
              <c:f>työtön_lomautettu_kk!$A$118:$A$249</c:f>
              <c:numCache>
                <c:formatCode>General</c:formatCode>
                <c:ptCount val="132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  <c:pt idx="96">
                  <c:v>2023</c:v>
                </c:pt>
                <c:pt idx="108">
                  <c:v>2024</c:v>
                </c:pt>
                <c:pt idx="120">
                  <c:v>2025</c:v>
                </c:pt>
              </c:numCache>
            </c:numRef>
          </c:cat>
          <c:val>
            <c:numRef>
              <c:f>työtön_lomautettu_kk!$E$118:$E$249</c:f>
              <c:numCache>
                <c:formatCode>General</c:formatCode>
                <c:ptCount val="132"/>
                <c:pt idx="0">
                  <c:v>12084</c:v>
                </c:pt>
                <c:pt idx="1">
                  <c:v>12062</c:v>
                </c:pt>
                <c:pt idx="2">
                  <c:v>11861</c:v>
                </c:pt>
                <c:pt idx="3">
                  <c:v>11771</c:v>
                </c:pt>
                <c:pt idx="4">
                  <c:v>11965</c:v>
                </c:pt>
                <c:pt idx="5">
                  <c:v>13577</c:v>
                </c:pt>
                <c:pt idx="6">
                  <c:v>14234</c:v>
                </c:pt>
                <c:pt idx="7">
                  <c:v>13006</c:v>
                </c:pt>
                <c:pt idx="8">
                  <c:v>12490</c:v>
                </c:pt>
                <c:pt idx="9">
                  <c:v>12327</c:v>
                </c:pt>
                <c:pt idx="10">
                  <c:v>12240</c:v>
                </c:pt>
                <c:pt idx="11">
                  <c:v>13117</c:v>
                </c:pt>
                <c:pt idx="12">
                  <c:v>13132</c:v>
                </c:pt>
                <c:pt idx="13">
                  <c:v>12943</c:v>
                </c:pt>
                <c:pt idx="14">
                  <c:v>12875</c:v>
                </c:pt>
                <c:pt idx="15">
                  <c:v>12701</c:v>
                </c:pt>
                <c:pt idx="16">
                  <c:v>12727</c:v>
                </c:pt>
                <c:pt idx="17">
                  <c:v>14061</c:v>
                </c:pt>
                <c:pt idx="18">
                  <c:v>14538</c:v>
                </c:pt>
                <c:pt idx="19">
                  <c:v>13454</c:v>
                </c:pt>
                <c:pt idx="20">
                  <c:v>12776</c:v>
                </c:pt>
                <c:pt idx="21">
                  <c:v>12421</c:v>
                </c:pt>
                <c:pt idx="22">
                  <c:v>12284</c:v>
                </c:pt>
                <c:pt idx="23">
                  <c:v>12937</c:v>
                </c:pt>
                <c:pt idx="24">
                  <c:v>12622</c:v>
                </c:pt>
                <c:pt idx="25">
                  <c:v>12188</c:v>
                </c:pt>
                <c:pt idx="26">
                  <c:v>11853</c:v>
                </c:pt>
                <c:pt idx="27">
                  <c:v>11388</c:v>
                </c:pt>
                <c:pt idx="28">
                  <c:v>11280</c:v>
                </c:pt>
                <c:pt idx="29">
                  <c:v>12568</c:v>
                </c:pt>
                <c:pt idx="30">
                  <c:v>12918</c:v>
                </c:pt>
                <c:pt idx="31">
                  <c:v>11399</c:v>
                </c:pt>
                <c:pt idx="32">
                  <c:v>10969</c:v>
                </c:pt>
                <c:pt idx="33">
                  <c:v>10696</c:v>
                </c:pt>
                <c:pt idx="34">
                  <c:v>10434</c:v>
                </c:pt>
                <c:pt idx="35">
                  <c:v>10996</c:v>
                </c:pt>
                <c:pt idx="36">
                  <c:v>10678</c:v>
                </c:pt>
                <c:pt idx="37">
                  <c:v>10335</c:v>
                </c:pt>
                <c:pt idx="38">
                  <c:v>10057</c:v>
                </c:pt>
                <c:pt idx="39">
                  <c:v>9948</c:v>
                </c:pt>
                <c:pt idx="40">
                  <c:v>9827</c:v>
                </c:pt>
                <c:pt idx="41">
                  <c:v>11123</c:v>
                </c:pt>
                <c:pt idx="42">
                  <c:v>11580</c:v>
                </c:pt>
                <c:pt idx="43">
                  <c:v>10129</c:v>
                </c:pt>
                <c:pt idx="44">
                  <c:v>9652</c:v>
                </c:pt>
                <c:pt idx="45">
                  <c:v>9171</c:v>
                </c:pt>
                <c:pt idx="46">
                  <c:v>9066</c:v>
                </c:pt>
                <c:pt idx="47">
                  <c:v>9742</c:v>
                </c:pt>
                <c:pt idx="48">
                  <c:v>9686</c:v>
                </c:pt>
                <c:pt idx="49">
                  <c:v>9531</c:v>
                </c:pt>
                <c:pt idx="50">
                  <c:v>9368</c:v>
                </c:pt>
                <c:pt idx="51">
                  <c:v>9106</c:v>
                </c:pt>
                <c:pt idx="52">
                  <c:v>9356</c:v>
                </c:pt>
                <c:pt idx="53">
                  <c:v>10685</c:v>
                </c:pt>
                <c:pt idx="54">
                  <c:v>11332</c:v>
                </c:pt>
                <c:pt idx="55">
                  <c:v>9992</c:v>
                </c:pt>
                <c:pt idx="56">
                  <c:v>9445</c:v>
                </c:pt>
                <c:pt idx="57">
                  <c:v>9202</c:v>
                </c:pt>
                <c:pt idx="58">
                  <c:v>9109</c:v>
                </c:pt>
                <c:pt idx="59">
                  <c:v>9983</c:v>
                </c:pt>
                <c:pt idx="60">
                  <c:v>10010</c:v>
                </c:pt>
                <c:pt idx="61">
                  <c:v>9865</c:v>
                </c:pt>
                <c:pt idx="62">
                  <c:v>10642</c:v>
                </c:pt>
                <c:pt idx="63">
                  <c:v>12019</c:v>
                </c:pt>
                <c:pt idx="64">
                  <c:v>12472</c:v>
                </c:pt>
                <c:pt idx="65">
                  <c:v>13805</c:v>
                </c:pt>
                <c:pt idx="66">
                  <c:v>14361</c:v>
                </c:pt>
                <c:pt idx="67">
                  <c:v>13070</c:v>
                </c:pt>
                <c:pt idx="68">
                  <c:v>12765</c:v>
                </c:pt>
                <c:pt idx="69">
                  <c:v>12652</c:v>
                </c:pt>
                <c:pt idx="70">
                  <c:v>12635</c:v>
                </c:pt>
                <c:pt idx="71">
                  <c:v>13581</c:v>
                </c:pt>
                <c:pt idx="72">
                  <c:v>13544</c:v>
                </c:pt>
                <c:pt idx="73">
                  <c:v>13760</c:v>
                </c:pt>
                <c:pt idx="74">
                  <c:v>13980</c:v>
                </c:pt>
                <c:pt idx="75">
                  <c:v>14041</c:v>
                </c:pt>
                <c:pt idx="76">
                  <c:v>14260</c:v>
                </c:pt>
                <c:pt idx="77">
                  <c:v>15432</c:v>
                </c:pt>
                <c:pt idx="78">
                  <c:v>16114</c:v>
                </c:pt>
                <c:pt idx="79">
                  <c:v>14886</c:v>
                </c:pt>
                <c:pt idx="80">
                  <c:v>14417</c:v>
                </c:pt>
                <c:pt idx="81">
                  <c:v>14109</c:v>
                </c:pt>
                <c:pt idx="82">
                  <c:v>13554</c:v>
                </c:pt>
                <c:pt idx="83">
                  <c:v>13963</c:v>
                </c:pt>
                <c:pt idx="84">
                  <c:v>13833</c:v>
                </c:pt>
                <c:pt idx="85">
                  <c:v>13565</c:v>
                </c:pt>
                <c:pt idx="86">
                  <c:v>13019</c:v>
                </c:pt>
                <c:pt idx="87">
                  <c:v>12546</c:v>
                </c:pt>
                <c:pt idx="88">
                  <c:v>12679</c:v>
                </c:pt>
                <c:pt idx="89">
                  <c:v>13694</c:v>
                </c:pt>
                <c:pt idx="90">
                  <c:v>14195</c:v>
                </c:pt>
                <c:pt idx="91">
                  <c:v>13099</c:v>
                </c:pt>
                <c:pt idx="92">
                  <c:v>12714</c:v>
                </c:pt>
                <c:pt idx="93">
                  <c:v>12407</c:v>
                </c:pt>
                <c:pt idx="94">
                  <c:v>12242</c:v>
                </c:pt>
                <c:pt idx="95">
                  <c:v>12814</c:v>
                </c:pt>
                <c:pt idx="96">
                  <c:v>12773</c:v>
                </c:pt>
                <c:pt idx="97">
                  <c:v>12700</c:v>
                </c:pt>
                <c:pt idx="98">
                  <c:v>12705</c:v>
                </c:pt>
                <c:pt idx="99">
                  <c:v>12538</c:v>
                </c:pt>
                <c:pt idx="100">
                  <c:v>12477</c:v>
                </c:pt>
                <c:pt idx="101">
                  <c:v>13521</c:v>
                </c:pt>
                <c:pt idx="102">
                  <c:v>14210</c:v>
                </c:pt>
                <c:pt idx="103">
                  <c:v>13110</c:v>
                </c:pt>
                <c:pt idx="104">
                  <c:v>13037</c:v>
                </c:pt>
                <c:pt idx="105">
                  <c:v>13172</c:v>
                </c:pt>
                <c:pt idx="106">
                  <c:v>13367</c:v>
                </c:pt>
                <c:pt idx="107">
                  <c:v>14217</c:v>
                </c:pt>
                <c:pt idx="108">
                  <c:v>14300</c:v>
                </c:pt>
                <c:pt idx="109">
                  <c:v>14288</c:v>
                </c:pt>
                <c:pt idx="110">
                  <c:v>14333</c:v>
                </c:pt>
                <c:pt idx="111">
                  <c:v>14176</c:v>
                </c:pt>
                <c:pt idx="112">
                  <c:v>14299</c:v>
                </c:pt>
                <c:pt idx="113">
                  <c:v>15750</c:v>
                </c:pt>
                <c:pt idx="114">
                  <c:v>16462</c:v>
                </c:pt>
                <c:pt idx="115">
                  <c:v>15385</c:v>
                </c:pt>
                <c:pt idx="116">
                  <c:v>15546</c:v>
                </c:pt>
                <c:pt idx="117">
                  <c:v>15505</c:v>
                </c:pt>
                <c:pt idx="118">
                  <c:v>15394</c:v>
                </c:pt>
                <c:pt idx="119">
                  <c:v>16164</c:v>
                </c:pt>
                <c:pt idx="120">
                  <c:v>16939</c:v>
                </c:pt>
                <c:pt idx="121">
                  <c:v>17052</c:v>
                </c:pt>
                <c:pt idx="122">
                  <c:v>16984</c:v>
                </c:pt>
                <c:pt idx="123">
                  <c:v>16924</c:v>
                </c:pt>
                <c:pt idx="124">
                  <c:v>17070</c:v>
                </c:pt>
                <c:pt idx="125">
                  <c:v>18285</c:v>
                </c:pt>
                <c:pt idx="126">
                  <c:v>18561</c:v>
                </c:pt>
                <c:pt idx="127">
                  <c:v>17277</c:v>
                </c:pt>
                <c:pt idx="128">
                  <c:v>16997</c:v>
                </c:pt>
                <c:pt idx="129">
                  <c:v>17213</c:v>
                </c:pt>
                <c:pt idx="130">
                  <c:v>17456</c:v>
                </c:pt>
                <c:pt idx="131">
                  <c:v>18500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40-4500-9C95-A9617E5DF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1818752"/>
        <c:axId val="194366848"/>
      </c:barChart>
      <c:catAx>
        <c:axId val="191818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i-FI"/>
          </a:p>
        </c:txPr>
        <c:crossAx val="194366848"/>
        <c:crosses val="autoZero"/>
        <c:auto val="1"/>
        <c:lblAlgn val="ctr"/>
        <c:lblOffset val="100"/>
        <c:tickLblSkip val="2"/>
        <c:tickMarkSkip val="12"/>
        <c:noMultiLvlLbl val="0"/>
      </c:catAx>
      <c:valAx>
        <c:axId val="194366848"/>
        <c:scaling>
          <c:orientation val="minMax"/>
          <c:max val="24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Henkilöä</a:t>
                </a:r>
              </a:p>
            </c:rich>
          </c:tx>
          <c:layout>
            <c:manualLayout>
              <c:xMode val="edge"/>
              <c:yMode val="edge"/>
              <c:x val="3.2383433872801739E-3"/>
              <c:y val="0.2928534463963557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1818752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31517372259160437"/>
          <c:y val="0.94275258162269326"/>
          <c:w val="0.3781749009369953"/>
          <c:h val="5.2179544785237883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Lähde: Tilastokeskus, päivitetty 22.12.2020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A16A-E32D-6E41-8D9B-08052C65D8B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Lähde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/>
              <a:t>Lähde: Tilastokeskus, päivitetty 22.12.2020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F8A7-F7DD-4CDE-9BE7-B144424B8B86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Lähde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73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56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970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1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40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4.sv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4.svg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85.png"/><Relationship Id="rId7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4.sv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emf"/><Relationship Id="rId4" Type="http://schemas.openxmlformats.org/officeDocument/2006/relationships/image" Target="../media/image84.sv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emf"/><Relationship Id="rId4" Type="http://schemas.openxmlformats.org/officeDocument/2006/relationships/image" Target="../media/image84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emf"/><Relationship Id="rId4" Type="http://schemas.openxmlformats.org/officeDocument/2006/relationships/image" Target="../media/image84.sv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emf"/><Relationship Id="rId4" Type="http://schemas.openxmlformats.org/officeDocument/2006/relationships/image" Target="../media/image84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emf"/><Relationship Id="rId4" Type="http://schemas.openxmlformats.org/officeDocument/2006/relationships/image" Target="../media/image84.svg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2.emf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2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2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2.emf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2.emf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2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1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2.jp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25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66AAC24-5524-6688-DDCB-B51577034A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0764" y="4039013"/>
            <a:ext cx="8656741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213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3" name="Title 19">
            <a:extLst>
              <a:ext uri="{FF2B5EF4-FFF2-40B4-BE49-F238E27FC236}">
                <a16:creationId xmlns:a16="http://schemas.microsoft.com/office/drawing/2014/main" id="{012E2190-41CB-B7D5-4E72-BCC4BD6EC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0764" y="1855801"/>
            <a:ext cx="8656741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C8B96A4E-B628-0F75-6B51-2D18251FA67A}"/>
              </a:ext>
            </a:extLst>
          </p:cNvPr>
          <p:cNvSpPr/>
          <p:nvPr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kuvakaappaus, sininen, Sähkönsininen, Värikkyys&#10;&#10;Kuvaus luotu automaattisesti">
            <a:extLst>
              <a:ext uri="{FF2B5EF4-FFF2-40B4-BE49-F238E27FC236}">
                <a16:creationId xmlns:a16="http://schemas.microsoft.com/office/drawing/2014/main" id="{D606258C-8DFB-ACBD-19FA-37C08763D7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A6D7097-ECC1-D17C-7002-979BE5B210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130282"/>
            <a:ext cx="1679944" cy="1679944"/>
          </a:xfrm>
          <a:prstGeom prst="rect">
            <a:avLst/>
          </a:prstGeom>
        </p:spPr>
      </p:pic>
      <p:pic>
        <p:nvPicPr>
          <p:cNvPr id="6" name="Kuva 5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8A0D5820-4EDF-9D95-DED6-138145B47C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95" y="5544502"/>
            <a:ext cx="2966830" cy="1113535"/>
          </a:xfrm>
          <a:prstGeom prst="rect">
            <a:avLst/>
          </a:prstGeom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1E6245C8-A25D-9533-69E6-53CDF18AD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2132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" t="-1" b="1005"/>
          <a:stretch/>
        </p:blipFill>
        <p:spPr>
          <a:xfrm>
            <a:off x="0" y="0"/>
            <a:ext cx="12199297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978E89-927E-454A-398E-60FB4C37C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790D1737-2445-66EF-3B60-9D35EF062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2E358C81-A1DA-5D49-B55C-A259BC31A6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3" name="Kuvan paikkamerkki 14">
            <a:extLst>
              <a:ext uri="{FF2B5EF4-FFF2-40B4-BE49-F238E27FC236}">
                <a16:creationId xmlns:a16="http://schemas.microsoft.com/office/drawing/2014/main" id="{0AEB734F-5720-CD1A-DCBB-80C285147C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45924" y="5717895"/>
            <a:ext cx="1496156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D5270879-45DF-6595-0821-74FE2F15F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6215264"/>
      </p:ext>
    </p:extLst>
  </p:cSld>
  <p:clrMapOvr>
    <a:masterClrMapping/>
  </p:clrMapOvr>
  <p:hf sldNum="0"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orostus punainen">
    <p:bg>
      <p:bgPr>
        <a:solidFill>
          <a:srgbClr val="FA4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32A54422-9C00-6EF9-56B2-489A47378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5937171"/>
      </p:ext>
    </p:extLst>
  </p:cSld>
  <p:clrMapOvr>
    <a:masterClrMapping/>
  </p:clrMapOvr>
  <p:hf sldNum="0"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pinkki">
    <p:bg>
      <p:bgPr>
        <a:solidFill>
          <a:srgbClr val="CE3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207E5B1C-D139-551F-BDD8-3D6984C0EE00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85632398-7CA3-C83C-912D-6A0AE5330F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F2183D1-2547-417F-6D77-ED0420716D86}"/>
              </a:ext>
            </a:extLst>
          </p:cNvPr>
          <p:cNvSpPr txBox="1">
            <a:spLocks/>
          </p:cNvSpPr>
          <p:nvPr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48796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orostus pinkki">
    <p:bg>
      <p:bgPr>
        <a:solidFill>
          <a:srgbClr val="CE3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F2183D1-2547-417F-6D77-ED0420716D86}"/>
              </a:ext>
            </a:extLst>
          </p:cNvPr>
          <p:cNvSpPr txBox="1">
            <a:spLocks/>
          </p:cNvSpPr>
          <p:nvPr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0574721"/>
      </p:ext>
    </p:extLst>
  </p:cSld>
  <p:clrMapOvr>
    <a:masterClrMapping/>
  </p:clrMapOvr>
  <p:hf sldNum="0"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Tikkur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81774" y="-288976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843EE5-8E20-214E-874A-8EE52DADD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98C85EA-BB67-4F9B-1903-A6AC7A15C9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909" y="5551213"/>
            <a:ext cx="4254500" cy="1231900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9EA37C14-E46A-971E-B911-F692EDDD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21679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ors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74142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E99E0A-2918-A44D-ABC5-18E459DCD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4D65B73-F1C6-3465-2B83-45BDFB0C26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217" y="5535931"/>
            <a:ext cx="4254500" cy="1231900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5FDBDEA2-54EB-DDC7-8F48-23361515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79188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Aviapol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79700" y="-2906795"/>
            <a:ext cx="12552101" cy="7430735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414076"/>
              <a:gd name="connsiteY0" fmla="*/ 3539234 h 7430735"/>
              <a:gd name="connsiteX1" fmla="*/ 1997306 w 9414076"/>
              <a:gd name="connsiteY1" fmla="*/ 0 h 7430735"/>
              <a:gd name="connsiteX2" fmla="*/ 9414076 w 9414076"/>
              <a:gd name="connsiteY2" fmla="*/ 7430735 h 7430735"/>
              <a:gd name="connsiteX3" fmla="*/ 1502611 w 9414076"/>
              <a:gd name="connsiteY3" fmla="*/ 6410203 h 7430735"/>
              <a:gd name="connsiteX4" fmla="*/ 0 w 9414076"/>
              <a:gd name="connsiteY4" fmla="*/ 3539234 h 74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4076" h="7430735">
                <a:moveTo>
                  <a:pt x="0" y="3539234"/>
                </a:moveTo>
                <a:lnTo>
                  <a:pt x="1997306" y="0"/>
                </a:lnTo>
                <a:lnTo>
                  <a:pt x="9414076" y="7430735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2DD308-081F-8B4F-B8E0-6050B6C0D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FE9B4C0-087E-6590-ACD4-8D74B49EA9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070" y="5580686"/>
            <a:ext cx="4254500" cy="1231900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B1CC708E-3D79-5598-7929-F3D8DDA8F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65496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oivuky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6761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0F7601-602C-984B-9350-69F6FEE1F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AF7A525-46A5-AB18-A971-4354F9B016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781" y="5599020"/>
            <a:ext cx="4254500" cy="1231900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90376D43-8D1C-6C1D-7462-F27B8438D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3025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Hakun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D38E61-0C35-D340-91C3-725665547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220375B-C1E6-0A2C-F9ED-BE85A6294D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297" y="5629176"/>
            <a:ext cx="4254500" cy="1231900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3CF7E3A8-DE2F-2CED-2FBF-65417E353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9351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ivis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2944" y="193592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4C835D-F6DD-7B42-B1CA-77AD77829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92FC5FA-4A48-EC54-A324-E37C3A3871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910" y="5553423"/>
            <a:ext cx="4254500" cy="1231900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1CADA0CB-5BE6-EFD0-FA7D-3F15976AA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56749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Myyrmä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83586" y="-2892360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C33A96-F953-BC43-9DF5-FB4D86217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26B3B92-444F-F48F-551A-7A60809681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250" y="5621273"/>
            <a:ext cx="4254500" cy="1231900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ED485B51-6F4B-60BA-5E48-25B4939DD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34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119"/>
          <a:stretch/>
        </p:blipFill>
        <p:spPr>
          <a:xfrm>
            <a:off x="0" y="-16412"/>
            <a:ext cx="12192000" cy="68744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4089C7-E060-20FC-C7ED-2163D9C43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D0F16D6-7327-0AFC-8FEB-BA5F6E475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F30B370-7EFE-3D26-E87B-281255AB94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3" name="Kuvan paikkamerkki 14">
            <a:extLst>
              <a:ext uri="{FF2B5EF4-FFF2-40B4-BE49-F238E27FC236}">
                <a16:creationId xmlns:a16="http://schemas.microsoft.com/office/drawing/2014/main" id="{9FF84C79-8AB6-8A10-58CE-1BF356B23D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45924" y="5717895"/>
            <a:ext cx="1496156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8BE6F863-34C0-427D-3ADD-F25293526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6606867"/>
      </p:ext>
    </p:extLst>
  </p:cSld>
  <p:clrMapOvr>
    <a:masterClrMapping/>
  </p:clrMapOvr>
  <p:hf sldNum="0"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83586" y="-289453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0586" y="1931533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8057B7-7CD4-BA4C-B45F-BDEBD96F4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05B10F3C-CC49-064E-9551-47E5362E5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31587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765" r="117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490955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4169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1A952F3-7B55-4FCC-67D4-31A044B1B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3143080"/>
            <a:ext cx="3714920" cy="371492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4606D41-847D-54BE-667B-AD0397C91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487019" y="-9939"/>
            <a:ext cx="3714920" cy="37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76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3CC1549-4F1C-B7FF-D548-18B2C0265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116D734-739A-5D8E-D287-69455B850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3143080"/>
            <a:ext cx="3714920" cy="371492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13BF8F9-78D7-7D71-9A67-33FDEE5771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487019" y="-9939"/>
            <a:ext cx="3714920" cy="37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65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2D7153A-0D59-F179-08F2-563A42416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9719223" y="-9939"/>
            <a:ext cx="2482716" cy="248271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BD3C937-7FA5-E7F8-32D7-061F2768F0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9939" y="-7886"/>
            <a:ext cx="2460785" cy="246078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B3F0CE3-CEF3-655D-C0D3-06D7702708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flipH="1">
            <a:off x="-2782" y="4401066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11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B3F0CE3-CEF3-655D-C0D3-06D7702708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17096" y="4381188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07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3B116E9C-BBF3-7D41-BE37-B2061CEE5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ED6BD5DF-C790-B64D-AEBB-EECE3B5D37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49E09C70-E41E-BC45-9BB5-9EBDCFFD7C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1347698-AFD9-9D42-AD61-E264E2775E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F5DA34FE-F025-9249-969D-1CBAEA7E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68FB516E-7F0E-AA49-889E-0883080AC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C4742E-7AF2-5A45-8625-32D055A0C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47" y="193926"/>
            <a:ext cx="6526060" cy="601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731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9FB7ACD-8C7D-E857-ED93-891DCF45DC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2782" y="4403484"/>
            <a:ext cx="2460785" cy="246078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CB646DD-B0DF-1FD6-718A-09A42144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082B159C-C3BA-D519-30B9-5C02E09833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E021372-E1F6-FA2E-5757-14E79E1AAB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964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92" y="0"/>
            <a:ext cx="12199992" cy="6858000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46456239-19E4-1545-2915-AB60E99B73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6423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75520D7-7CC5-A1B2-95F4-10481D1193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DE5C81-A0AF-4AE3-B1F8-019A58C0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8560DB8-C008-F453-25E3-88CA35D577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711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lla 1 - vaihdett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9CE07BDE-D903-7003-CBA0-31548FF7EE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979" y="-43031"/>
            <a:ext cx="12234742" cy="6927925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  <a:gd name="connsiteX0" fmla="*/ 3294621 w 6201178"/>
              <a:gd name="connsiteY0" fmla="*/ 0 h 6868757"/>
              <a:gd name="connsiteX1" fmla="*/ 6201178 w 6201178"/>
              <a:gd name="connsiteY1" fmla="*/ 0 h 6868757"/>
              <a:gd name="connsiteX2" fmla="*/ 6201178 w 6201178"/>
              <a:gd name="connsiteY2" fmla="*/ 6858000 h 6868757"/>
              <a:gd name="connsiteX3" fmla="*/ 0 w 6201178"/>
              <a:gd name="connsiteY3" fmla="*/ 6868757 h 6868757"/>
              <a:gd name="connsiteX4" fmla="*/ 3294621 w 6201178"/>
              <a:gd name="connsiteY4" fmla="*/ 0 h 6868757"/>
              <a:gd name="connsiteX0" fmla="*/ 0 w 6204582"/>
              <a:gd name="connsiteY0" fmla="*/ 0 h 6911788"/>
              <a:gd name="connsiteX1" fmla="*/ 6204582 w 6204582"/>
              <a:gd name="connsiteY1" fmla="*/ 43031 h 6911788"/>
              <a:gd name="connsiteX2" fmla="*/ 6204582 w 6204582"/>
              <a:gd name="connsiteY2" fmla="*/ 6901031 h 6911788"/>
              <a:gd name="connsiteX3" fmla="*/ 3404 w 6204582"/>
              <a:gd name="connsiteY3" fmla="*/ 6911788 h 6911788"/>
              <a:gd name="connsiteX4" fmla="*/ 0 w 6204582"/>
              <a:gd name="connsiteY4" fmla="*/ 0 h 6911788"/>
              <a:gd name="connsiteX0" fmla="*/ 0 w 6210042"/>
              <a:gd name="connsiteY0" fmla="*/ 0 h 6911788"/>
              <a:gd name="connsiteX1" fmla="*/ 6204582 w 6210042"/>
              <a:gd name="connsiteY1" fmla="*/ 43031 h 6911788"/>
              <a:gd name="connsiteX2" fmla="*/ 6210042 w 6210042"/>
              <a:gd name="connsiteY2" fmla="*/ 4792532 h 6911788"/>
              <a:gd name="connsiteX3" fmla="*/ 3404 w 6210042"/>
              <a:gd name="connsiteY3" fmla="*/ 6911788 h 6911788"/>
              <a:gd name="connsiteX4" fmla="*/ 0 w 6210042"/>
              <a:gd name="connsiteY4" fmla="*/ 0 h 6911788"/>
              <a:gd name="connsiteX0" fmla="*/ 0 w 6210042"/>
              <a:gd name="connsiteY0" fmla="*/ 0 h 6911788"/>
              <a:gd name="connsiteX1" fmla="*/ 6204582 w 6210042"/>
              <a:gd name="connsiteY1" fmla="*/ 43031 h 6911788"/>
              <a:gd name="connsiteX2" fmla="*/ 6210042 w 6210042"/>
              <a:gd name="connsiteY2" fmla="*/ 4792532 h 6911788"/>
              <a:gd name="connsiteX3" fmla="*/ 1938260 w 6210042"/>
              <a:gd name="connsiteY3" fmla="*/ 6260951 h 6911788"/>
              <a:gd name="connsiteX4" fmla="*/ 3404 w 6210042"/>
              <a:gd name="connsiteY4" fmla="*/ 6911788 h 6911788"/>
              <a:gd name="connsiteX5" fmla="*/ 0 w 6210042"/>
              <a:gd name="connsiteY5" fmla="*/ 0 h 6911788"/>
              <a:gd name="connsiteX0" fmla="*/ 0 w 6210042"/>
              <a:gd name="connsiteY0" fmla="*/ 0 h 6927925"/>
              <a:gd name="connsiteX1" fmla="*/ 6204582 w 6210042"/>
              <a:gd name="connsiteY1" fmla="*/ 43031 h 6927925"/>
              <a:gd name="connsiteX2" fmla="*/ 6210042 w 6210042"/>
              <a:gd name="connsiteY2" fmla="*/ 4792532 h 6927925"/>
              <a:gd name="connsiteX3" fmla="*/ 1419531 w 6210042"/>
              <a:gd name="connsiteY3" fmla="*/ 6927925 h 6927925"/>
              <a:gd name="connsiteX4" fmla="*/ 3404 w 6210042"/>
              <a:gd name="connsiteY4" fmla="*/ 6911788 h 6927925"/>
              <a:gd name="connsiteX5" fmla="*/ 0 w 6210042"/>
              <a:gd name="connsiteY5" fmla="*/ 0 h 6927925"/>
              <a:gd name="connsiteX0" fmla="*/ 0 w 6210042"/>
              <a:gd name="connsiteY0" fmla="*/ 0 h 6927925"/>
              <a:gd name="connsiteX1" fmla="*/ 6204582 w 6210042"/>
              <a:gd name="connsiteY1" fmla="*/ 43031 h 6927925"/>
              <a:gd name="connsiteX2" fmla="*/ 6210042 w 6210042"/>
              <a:gd name="connsiteY2" fmla="*/ 4824805 h 6927925"/>
              <a:gd name="connsiteX3" fmla="*/ 1419531 w 6210042"/>
              <a:gd name="connsiteY3" fmla="*/ 6927925 h 6927925"/>
              <a:gd name="connsiteX4" fmla="*/ 3404 w 6210042"/>
              <a:gd name="connsiteY4" fmla="*/ 6911788 h 6927925"/>
              <a:gd name="connsiteX5" fmla="*/ 0 w 6210042"/>
              <a:gd name="connsiteY5" fmla="*/ 0 h 692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042" h="6927925">
                <a:moveTo>
                  <a:pt x="0" y="0"/>
                </a:moveTo>
                <a:lnTo>
                  <a:pt x="6204582" y="43031"/>
                </a:lnTo>
                <a:lnTo>
                  <a:pt x="6210042" y="4824805"/>
                </a:lnTo>
                <a:lnTo>
                  <a:pt x="1419531" y="6927925"/>
                </a:lnTo>
                <a:lnTo>
                  <a:pt x="3404" y="6911788"/>
                </a:lnTo>
                <a:cubicBezTo>
                  <a:pt x="2269" y="4607859"/>
                  <a:pt x="1135" y="2303929"/>
                  <a:pt x="0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B646DD-B0DF-1FD6-718A-09A42144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 err="1"/>
              <a:t>Lisää</a:t>
            </a:r>
            <a:r>
              <a:rPr lang="en-US" noProof="0" dirty="0"/>
              <a:t> </a:t>
            </a:r>
            <a:r>
              <a:rPr lang="en-US" noProof="0" dirty="0" err="1"/>
              <a:t>otsikko</a:t>
            </a:r>
            <a:r>
              <a:rPr lang="en-US" noProof="0" dirty="0"/>
              <a:t> ja </a:t>
            </a:r>
            <a:r>
              <a:rPr lang="en-US" noProof="0" dirty="0" err="1"/>
              <a:t>sopiva</a:t>
            </a:r>
            <a:r>
              <a:rPr lang="en-US" noProof="0" dirty="0"/>
              <a:t> </a:t>
            </a:r>
            <a:r>
              <a:rPr lang="en-US" noProof="0" dirty="0" err="1"/>
              <a:t>väri</a:t>
            </a:r>
            <a:r>
              <a:rPr lang="en-US" noProof="0" dirty="0"/>
              <a:t> (</a:t>
            </a:r>
            <a:r>
              <a:rPr lang="en-US" noProof="0" dirty="0" err="1"/>
              <a:t>sininen</a:t>
            </a:r>
            <a:r>
              <a:rPr lang="en-US" noProof="0" dirty="0"/>
              <a:t>, </a:t>
            </a:r>
            <a:r>
              <a:rPr lang="en-US" noProof="0" dirty="0" err="1"/>
              <a:t>keltainen</a:t>
            </a:r>
            <a:r>
              <a:rPr lang="en-US" noProof="0" dirty="0"/>
              <a:t>, </a:t>
            </a:r>
            <a:r>
              <a:rPr lang="en-US" noProof="0" dirty="0" err="1"/>
              <a:t>valkoinen</a:t>
            </a:r>
            <a:r>
              <a:rPr lang="en-US" noProof="0" dirty="0"/>
              <a:t> tai </a:t>
            </a:r>
            <a:r>
              <a:rPr lang="en-US" noProof="0" dirty="0" err="1"/>
              <a:t>musta</a:t>
            </a:r>
            <a:r>
              <a:rPr lang="en-US" noProof="0" dirty="0"/>
              <a:t>)</a:t>
            </a:r>
            <a:endParaRPr lang="fi-FI" noProof="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B6C8E78-6EC9-DF56-264B-D7C9C34B24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2" name="Kuvan paikkamerkki 14">
            <a:extLst>
              <a:ext uri="{FF2B5EF4-FFF2-40B4-BE49-F238E27FC236}">
                <a16:creationId xmlns:a16="http://schemas.microsoft.com/office/drawing/2014/main" id="{727E26E1-EB85-3735-F32F-6AC121F5F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45924" y="5717895"/>
            <a:ext cx="1496156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323715E4-09FF-78A0-E726-EA163BA82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6190768"/>
      </p:ext>
    </p:extLst>
  </p:cSld>
  <p:clrMapOvr>
    <a:masterClrMapping/>
  </p:clrMapOvr>
  <p:hf sldNum="0"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9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82051-560F-4F30-A766-B7C48999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029EA92-7261-750B-3490-89FAA5E11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DEBD69BE-158E-485D-B721-2C466EECB6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45D75FB-BCA0-DCF6-886E-7115B376C2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66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" t="-1" b="1005"/>
          <a:stretch/>
        </p:blipFill>
        <p:spPr>
          <a:xfrm>
            <a:off x="0" y="0"/>
            <a:ext cx="12199297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978E89-927E-454A-398E-60FB4C37C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72E27F9-88F9-49A0-AEAF-F32743267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790D1737-2445-66EF-3B60-9D35EF0628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3BB8207-358B-5AA8-50EA-F15F1BC798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93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5" b="861"/>
          <a:stretch/>
        </p:blipFill>
        <p:spPr>
          <a:xfrm>
            <a:off x="0" y="-16412"/>
            <a:ext cx="12192000" cy="68744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4089C7-E060-20FC-C7ED-2163D9C43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605FBA2-1205-B9EB-F43F-16C2D7E988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DD0F16D6-7327-0AFC-8FEB-BA5F6E475B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DDD6427-B1DB-5368-6779-34622E6AB6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305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henkilö, rakennus, kerrostalo&#10;&#10;Kuvaus luotu automaattisesti">
            <a:extLst>
              <a:ext uri="{FF2B5EF4-FFF2-40B4-BE49-F238E27FC236}">
                <a16:creationId xmlns:a16="http://schemas.microsoft.com/office/drawing/2014/main" id="{0C5FDF58-3C3F-8047-926B-E97896D46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1" b="475"/>
          <a:stretch/>
        </p:blipFill>
        <p:spPr>
          <a:xfrm>
            <a:off x="2230624" y="1"/>
            <a:ext cx="10093898" cy="6858000"/>
          </a:xfrm>
          <a:prstGeom prst="rect">
            <a:avLst/>
          </a:prstGeom>
        </p:spPr>
      </p:pic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4032" y="2620935"/>
            <a:ext cx="4517571" cy="355602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B274CD-3695-4D4D-B080-F08C81C61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995801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 taustalla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0185"/>
            <a:ext cx="10515600" cy="416947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7DC1155-69E8-29F2-9200-660251039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DFE238E-132C-DFF7-ED55-38F454176B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953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73C44FE-D3DC-4846-9057-21A3C2EB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BFCF756-92C9-FF4D-911C-EA0F305AA0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96C57DCA-A664-DC40-90FE-1C313ADA37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1B67DDE-49DC-E44C-A830-F32E615BC49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169FADAC-6C0C-FE4A-BA81-4FC7519B00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97D3D4D-F205-AF43-B3C5-80D0552137C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3D279D69-BA57-F94F-BC21-E589A0597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4B5C90F9-B708-5F40-B835-9F69585083A8}"/>
              </a:ext>
            </a:extLst>
          </p:cNvPr>
          <p:cNvSpPr/>
          <p:nvPr userDrawn="1"/>
        </p:nvSpPr>
        <p:spPr>
          <a:xfrm>
            <a:off x="932329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7C56B44E-8BD4-9D42-8AE7-BDF9AC2DE6C3}"/>
              </a:ext>
            </a:extLst>
          </p:cNvPr>
          <p:cNvSpPr/>
          <p:nvPr userDrawn="1"/>
        </p:nvSpPr>
        <p:spPr>
          <a:xfrm>
            <a:off x="4576496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EB5887BA-5AFA-1048-BA79-2A6D7C66374C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A2A4FF6-AAE9-7041-B590-01F41DA536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35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FB1C824-7575-E941-94CD-3F632FDDF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7181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83908947-31C8-024E-A858-8CEE12811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3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1C4C1FE-A63E-285D-13B0-1B7EF2638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9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Kuvan paikkamerkki 4">
            <a:extLst>
              <a:ext uri="{FF2B5EF4-FFF2-40B4-BE49-F238E27FC236}">
                <a16:creationId xmlns:a16="http://schemas.microsoft.com/office/drawing/2014/main" id="{67C39EBD-5132-D549-81FD-A6328CBABE5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56588" y="1773238"/>
            <a:ext cx="3024187" cy="1399640"/>
          </a:xfrm>
        </p:spPr>
        <p:txBody>
          <a:bodyPr/>
          <a:lstStyle/>
          <a:p>
            <a:endParaRPr lang="fi-FI"/>
          </a:p>
        </p:txBody>
      </p:sp>
      <p:sp>
        <p:nvSpPr>
          <p:cNvPr id="38" name="Kuvan paikkamerkki 4">
            <a:extLst>
              <a:ext uri="{FF2B5EF4-FFF2-40B4-BE49-F238E27FC236}">
                <a16:creationId xmlns:a16="http://schemas.microsoft.com/office/drawing/2014/main" id="{1D2845B8-43E1-614B-BE92-F53FC254C6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48188" y="1775510"/>
            <a:ext cx="3032911" cy="1397367"/>
          </a:xfrm>
        </p:spPr>
        <p:txBody>
          <a:bodyPr/>
          <a:lstStyle/>
          <a:p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61C5B2B-CBE7-F64C-BD8B-B525C0CB96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73" y="1776046"/>
            <a:ext cx="3032911" cy="1397367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A06342-DAD0-9148-A073-44845684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AD8344-5753-E14F-8C6E-41DE1CBE9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5E2A3F9-64E2-0241-93D9-76F2945CF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F748CF3-B925-924B-8F43-E2274DDCE84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6F2832F8-7F0B-FA41-9208-E2C6E8120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3E713C6-005C-6746-9028-44EADB05CF7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B8EC228-2E8E-B44A-9570-4BC8415300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A90842-B8E4-0953-19E1-1492AD938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92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0628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BDF056-F8D6-AA4E-8329-9FC307AC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4B7AF12-1404-F2BE-208F-76793BAD3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53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konipa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8D4667-70A6-6543-810A-4296330B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6F5E99C5-60E1-1946-955D-37A830AA5BE9}"/>
              </a:ext>
            </a:extLst>
          </p:cNvPr>
          <p:cNvSpPr/>
          <p:nvPr userDrawn="1"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A27D8EEC-C32F-1540-83E4-D909B80C58FD}"/>
              </a:ext>
            </a:extLst>
          </p:cNvPr>
          <p:cNvSpPr/>
          <p:nvPr userDrawn="1"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2F10E3A5-AF79-0C4D-8EBC-2B82A311748E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E7C85D-7D40-CB44-9915-797A444BE2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06D820-33D6-784E-953C-1F82B390E32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6F3499-0545-234F-A7AF-5B43F680731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04BE3C6-0EE8-00C8-5786-D759A8FA0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78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CE3F162-C821-8147-9719-5827977E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B32DAA0-F5C6-9547-B6DD-BB64BD332C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255B65B-4647-3842-84C3-26EF2D6E0F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041" y="3693188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5AA31A2-6B5C-F947-AA38-F06325031936}"/>
              </a:ext>
            </a:extLst>
          </p:cNvPr>
          <p:cNvSpPr/>
          <p:nvPr userDrawn="1"/>
        </p:nvSpPr>
        <p:spPr>
          <a:xfrm>
            <a:off x="807041" y="493576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AC7388E-F3E9-4345-A6C8-404F7BC560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8035" y="5141034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B5EE14F-DB93-C06D-EC62-6D67E15A6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10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henkilö, rakennus, kerrostalo&#10;&#10;Kuvaus luotu automaattisesti">
            <a:extLst>
              <a:ext uri="{FF2B5EF4-FFF2-40B4-BE49-F238E27FC236}">
                <a16:creationId xmlns:a16="http://schemas.microsoft.com/office/drawing/2014/main" id="{0C5FDF58-3C3F-8047-926B-E97896D469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1" b="475"/>
          <a:stretch/>
        </p:blipFill>
        <p:spPr>
          <a:xfrm>
            <a:off x="2230624" y="1"/>
            <a:ext cx="10093898" cy="6858000"/>
          </a:xfrm>
          <a:prstGeom prst="rect">
            <a:avLst/>
          </a:prstGeom>
        </p:spPr>
      </p:pic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4032" y="2620935"/>
            <a:ext cx="451757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B274CD-3695-4D4D-B080-F08C81C61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95316875-D350-2FA9-A08D-4C6BD8D0A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83944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7DB444C-6F41-C869-EF61-A7FE7C061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6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64D5E78-C7D9-8B48-6640-040096609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sta laat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9475E897-16AB-4568-B326-0F080396D3AF}"/>
              </a:ext>
            </a:extLst>
          </p:cNvPr>
          <p:cNvSpPr/>
          <p:nvPr userDrawn="1"/>
        </p:nvSpPr>
        <p:spPr>
          <a:xfrm>
            <a:off x="4164960" y="1766156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244022" y="188314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37192" y="168481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37192" y="296297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37786" y="4241138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35D6AED0-8A9B-47A6-9DA5-836963DEB41D}"/>
              </a:ext>
            </a:extLst>
          </p:cNvPr>
          <p:cNvSpPr/>
          <p:nvPr userDrawn="1"/>
        </p:nvSpPr>
        <p:spPr>
          <a:xfrm>
            <a:off x="837786" y="5507072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94D5562-A069-4CB1-8603-D326701A4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481" y="1838559"/>
            <a:ext cx="2936935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B2C082C-D169-48C4-BE02-9BEF194BF7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323" y="3110845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554A398-70C7-49EF-9E3E-05D75872FB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323" y="4375168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486BBBE7-F938-4571-8BCC-11889204F3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322" y="5645962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06C0533-8257-49D0-BD81-57AECBA366A9}"/>
              </a:ext>
            </a:extLst>
          </p:cNvPr>
          <p:cNvSpPr/>
          <p:nvPr userDrawn="1"/>
        </p:nvSpPr>
        <p:spPr>
          <a:xfrm>
            <a:off x="4167521" y="3033504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C5CBD88-7BCB-45C3-BFBD-58ABB0BEFD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6583" y="3160014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1D9B4FBB-393A-4A23-940C-D8C34778810A}"/>
              </a:ext>
            </a:extLst>
          </p:cNvPr>
          <p:cNvSpPr/>
          <p:nvPr userDrawn="1"/>
        </p:nvSpPr>
        <p:spPr>
          <a:xfrm>
            <a:off x="4164960" y="431845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11D9F3A-D458-49E3-9A78-AD09281449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44022" y="444496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D7A0154-2E69-4557-B70B-38F0A83C4E10}"/>
              </a:ext>
            </a:extLst>
          </p:cNvPr>
          <p:cNvSpPr/>
          <p:nvPr userDrawn="1"/>
        </p:nvSpPr>
        <p:spPr>
          <a:xfrm>
            <a:off x="4164960" y="557421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7370471-906B-414E-BCEA-5EDD4FCE80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44022" y="5691196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FAF629F-066A-7545-83D1-65BB4428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2BE916-C120-E7E8-0987-22FF72349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34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sta 3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938195" y="2040205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943225" y="348955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930238" y="491782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181140-B8A4-6640-8A35-A1915052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FB9EBBD-4848-9C4A-AD47-67F77778D41F}"/>
              </a:ext>
            </a:extLst>
          </p:cNvPr>
          <p:cNvSpPr/>
          <p:nvPr userDrawn="1"/>
        </p:nvSpPr>
        <p:spPr>
          <a:xfrm>
            <a:off x="944769" y="2040206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DF9116B-5C08-E44D-88E8-44CEDEAA2D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1011" y="2242875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9E405EC-5698-654E-8D5B-1DD070C84FAE}"/>
              </a:ext>
            </a:extLst>
          </p:cNvPr>
          <p:cNvSpPr/>
          <p:nvPr userDrawn="1"/>
        </p:nvSpPr>
        <p:spPr>
          <a:xfrm>
            <a:off x="936812" y="348955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8E18514B-A1BC-7D42-A564-E8048AAB6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054" y="369222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7BC81E3-9CD5-8B48-951D-4DF903C145AF}"/>
              </a:ext>
            </a:extLst>
          </p:cNvPr>
          <p:cNvSpPr/>
          <p:nvPr userDrawn="1"/>
        </p:nvSpPr>
        <p:spPr>
          <a:xfrm>
            <a:off x="961011" y="491782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4F295F6-B128-6941-B6AF-393342615F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7253" y="512049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ABDA4BD-F98E-568D-DA43-32B45AA6C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19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0185"/>
            <a:ext cx="5181600" cy="415677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20185"/>
            <a:ext cx="5181600" cy="415677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3F3861-7784-CE4C-B887-C376C70D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251820-A126-9C22-D367-351986E7B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8D5612-F55D-529D-84AB-4EF65ACF0A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088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ksi sisältökohdetta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5D7DC5-0D51-4349-BA23-792E4F69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463D8A2-1BF9-53F0-C700-0C70D9D9A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6992518-7215-5AC5-7C82-792378939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0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F796B08-6678-C27E-28D5-A274CF5D9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8DAE747-D975-60E6-770A-D1DE41FB1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07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24928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EA324F-360E-8C4D-9213-307FDD1AE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6667"/>
            <a:ext cx="5971664" cy="104986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818846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6EAE7E-BF96-4148-A4AD-AE93BB10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86621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551D00-7BFF-FC40-A9B5-8E24983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2212F40-4F46-EAC5-0906-9D7BB3F27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5A9FEE4-9FBB-773C-DE5A-8F5D50DE04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48CDA939-0CD1-ACC1-1294-285E6CCC4A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6"/>
            <a:ext cx="10515600" cy="4169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FA1006BF-5CDF-191C-3553-335FFA6C1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62EB0D-D6AB-67DA-9AB1-AC9D5D9171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A491C4B1-9D3B-F698-C102-9715DFDE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703356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2185FBF-7DCC-294B-B860-C73B9639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42A4A19-880E-C5E5-94FF-2858C3A66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9ABE101-AEA0-151C-8638-BEA67E1380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19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942B38-07DC-B947-9703-43154837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0F66D84-FE55-C555-97D2-D0FC77B4F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5E14D70-DEE4-68DC-7E95-EEF9C79FA0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571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nnus eng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9E4EF54-9756-BD07-9BC9-CCFE7005F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23EE98D-58DA-E0C7-2F56-859B12D2C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9738833" y="0"/>
            <a:ext cx="2460785" cy="2460785"/>
          </a:xfrm>
          <a:prstGeom prst="rect">
            <a:avLst/>
          </a:prstGeom>
        </p:spPr>
      </p:pic>
      <p:pic>
        <p:nvPicPr>
          <p:cNvPr id="11" name="Kuva 10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5ACA54BC-4E9E-8F15-17DA-C6CD9236A9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71" y="961015"/>
            <a:ext cx="4944613" cy="49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20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3092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481144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34460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D6F306-79ED-2247-B441-69E6A46E25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95AB18-D1F7-E84B-BC13-5C5E5ABD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866324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68221A-AF90-F441-9A30-02BBDE777D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90841834-E92C-8747-92F9-26F119F43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5506ED-1912-A14F-B8E7-A7AEC305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434066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57833B-C422-D442-96FA-6F42EA4D9C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04DF1859-3E00-8641-A590-7BEBC6929C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E65DE3-9019-B44D-9106-CDDE43263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731719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5DE49E-DD6C-1A45-9B0E-FD892A4334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2E76AA11-4E30-2E49-B55D-14E391DEE1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51051D-6377-394E-96A0-070EC89E0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64003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B65DEF-62F3-A349-8442-9ADF4E50991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878F1FE4-5719-EC47-A135-89A8130DD0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263A25-DFAA-CB40-A128-3C0ED8895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634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6"/>
            <a:ext cx="10515600" cy="4169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62EB0D-D6AB-67DA-9AB1-AC9D5D917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13" name="Kuvan paikkamerkki 14">
            <a:extLst>
              <a:ext uri="{FF2B5EF4-FFF2-40B4-BE49-F238E27FC236}">
                <a16:creationId xmlns:a16="http://schemas.microsoft.com/office/drawing/2014/main" id="{77D7D847-7E54-044B-B2DD-6791FEEB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CD6BEE58-A948-5757-80C7-9BABAD534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6445371"/>
      </p:ext>
    </p:extLst>
  </p:cSld>
  <p:clrMapOvr>
    <a:masterClrMapping/>
  </p:clrMapOvr>
  <p:hf sldNum="0" hd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CE39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7497D7-345E-D94A-8631-3DA2FB3F38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785FF995-B90D-5E42-8D46-33C6BF8E3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4A9C7-9FE0-6249-8D20-A8C752272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095630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01F237-0535-7841-BD63-579B337EF5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56EED657-8044-564A-9CC9-6E5A7CF9F6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85E53C-900E-3648-A34A-35DF4603F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763307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126DB6-6CAF-464D-9C3F-87D7D72BAD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C6696400-C943-6642-9609-4D7AEA7619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30134C-8A5A-2D47-BA4D-7E015548B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78519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ltainen kuvituspoh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4570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24673B-650F-4241-9EE8-37470C5D3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413310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VantaaVand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A3E4E10-8318-4743-9ADD-DEFD61BFD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164" y="5264677"/>
            <a:ext cx="2004775" cy="13530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141009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Tikkur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1774" y="-288976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843EE5-8E20-214E-874A-8EE52DADD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98C85EA-BB67-4F9B-1903-A6AC7A15C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909" y="555121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902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ors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4142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E99E0A-2918-A44D-ABC5-18E459DCD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4D65B73-F1C6-3465-2B83-45BDFB0C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217" y="5535931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184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Aviapol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700" y="-2906795"/>
            <a:ext cx="12552101" cy="7430735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414076"/>
              <a:gd name="connsiteY0" fmla="*/ 3539234 h 7430735"/>
              <a:gd name="connsiteX1" fmla="*/ 1997306 w 9414076"/>
              <a:gd name="connsiteY1" fmla="*/ 0 h 7430735"/>
              <a:gd name="connsiteX2" fmla="*/ 9414076 w 9414076"/>
              <a:gd name="connsiteY2" fmla="*/ 7430735 h 7430735"/>
              <a:gd name="connsiteX3" fmla="*/ 1502611 w 9414076"/>
              <a:gd name="connsiteY3" fmla="*/ 6410203 h 7430735"/>
              <a:gd name="connsiteX4" fmla="*/ 0 w 9414076"/>
              <a:gd name="connsiteY4" fmla="*/ 3539234 h 74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4076" h="7430735">
                <a:moveTo>
                  <a:pt x="0" y="3539234"/>
                </a:moveTo>
                <a:lnTo>
                  <a:pt x="1997306" y="0"/>
                </a:lnTo>
                <a:lnTo>
                  <a:pt x="9414076" y="7430735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2DD308-081F-8B4F-B8E0-6050B6C0D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FE9B4C0-087E-6590-ACD4-8D74B49EA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070" y="5580686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368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oivuky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761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0F7601-602C-984B-9350-69F6FEE1F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AF7A525-46A5-AB18-A971-4354F9B01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781" y="5599020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0692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Hakun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D38E61-0C35-D340-91C3-725665547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220375B-C1E6-0A2C-F9ED-BE85A6294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297" y="5629176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63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48CDA939-0CD1-ACC1-1294-285E6CCC4A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6"/>
            <a:ext cx="10515600" cy="4169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62EB0D-D6AB-67DA-9AB1-AC9D5D9171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4" name="Kuva 3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4E457A8A-3037-63A0-6DE6-ACA924FD7B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99" y="5570445"/>
            <a:ext cx="2966830" cy="1113535"/>
          </a:xfrm>
          <a:prstGeom prst="rect">
            <a:avLst/>
          </a:prstGeom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27077501-797E-842D-1A0E-EB4F6407F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5669772"/>
      </p:ext>
    </p:extLst>
  </p:cSld>
  <p:clrMapOvr>
    <a:masterClrMapping/>
  </p:clrMapOvr>
  <p:hf sldNum="0" hd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ivis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944" y="193592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4C835D-F6DD-7B42-B1CA-77AD77829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92FC5FA-4A48-EC54-A324-E37C3A387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910" y="555342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976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Myyrmä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92360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C33A96-F953-BC43-9DF5-FB4D86217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26B3B92-444F-F48F-551A-7A6080968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250" y="562127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88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9453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1533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8057B7-7CD4-BA4C-B45F-BDEBD96F4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502604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>
            <a:extLst>
              <a:ext uri="{FF2B5EF4-FFF2-40B4-BE49-F238E27FC236}">
                <a16:creationId xmlns:a16="http://schemas.microsoft.com/office/drawing/2014/main" id="{01AFF244-3C5E-BD18-9C96-AECF76EA9F49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A697469-DE3B-DB77-B863-717FA0E206B8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C5EB97A-6BE7-84B6-9BFF-CC95BB0E68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0371CAD-9C2B-6865-6D60-08B8C107F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560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A9C88-7336-2240-5FD2-D8592D9C7497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C9749F6-50CF-7AD0-609E-60352B0D3FC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9D292CC-8D27-5504-82D5-342DB7DDD3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9" name="Kuvan paikkamerkki 4">
            <a:extLst>
              <a:ext uri="{FF2B5EF4-FFF2-40B4-BE49-F238E27FC236}">
                <a16:creationId xmlns:a16="http://schemas.microsoft.com/office/drawing/2014/main" id="{A086F075-EC4F-322F-05FE-F388A84067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306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F4E92FE-6197-3464-CF17-27B33092ED10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6BC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37753F62-15BC-173F-89B5-4A5FC0978874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2E10C7-B01E-1348-BD30-192BB601D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66FD22-544D-1643-BE79-EF670D24E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15808DD-4D0A-96BF-E78B-8FED70E42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94D2894-B802-0AC6-CE8D-0BC9B9B4E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3857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7">
            <a:extLst>
              <a:ext uri="{FF2B5EF4-FFF2-40B4-BE49-F238E27FC236}">
                <a16:creationId xmlns:a16="http://schemas.microsoft.com/office/drawing/2014/main" id="{3DBE4579-55D3-BD16-429B-0768BDAE8CD0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Puolivapaa piirto 11">
            <a:extLst>
              <a:ext uri="{FF2B5EF4-FFF2-40B4-BE49-F238E27FC236}">
                <a16:creationId xmlns:a16="http://schemas.microsoft.com/office/drawing/2014/main" id="{0AA3F1E5-43F6-3EC2-D45B-56DDC52ECCD1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7ADD34-7616-2248-9091-71D3F0B10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144FC-355C-7F4A-8801-E7D20DCC6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61452BA-276C-F632-F65A-9F3145DEE8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6" name="Kuvan paikkamerkki 4">
            <a:extLst>
              <a:ext uri="{FF2B5EF4-FFF2-40B4-BE49-F238E27FC236}">
                <a16:creationId xmlns:a16="http://schemas.microsoft.com/office/drawing/2014/main" id="{DAC3C2F1-4888-7720-8114-E16CA37E6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328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7">
            <a:extLst>
              <a:ext uri="{FF2B5EF4-FFF2-40B4-BE49-F238E27FC236}">
                <a16:creationId xmlns:a16="http://schemas.microsoft.com/office/drawing/2014/main" id="{9C627DB7-D033-CD87-AD11-98544FA84A17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A98506DA-12C8-5B31-0336-5D4A09AA569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39D081-D352-CF44-B035-9E14FFA57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D59962-7366-BB4D-AA6E-0DB59265D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F899067-F2A5-1721-E5F2-8C8DECB2C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8" name="Kuvan paikkamerkki 4">
            <a:extLst>
              <a:ext uri="{FF2B5EF4-FFF2-40B4-BE49-F238E27FC236}">
                <a16:creationId xmlns:a16="http://schemas.microsoft.com/office/drawing/2014/main" id="{B8D6CC85-9CE8-3C5A-B2FF-AF3D531974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1302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5009724-BB4F-7499-42ED-31D3D735166D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2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C01D2C6F-5BFB-AC06-DF03-D067922216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6988C4D8-09E3-866C-7C6B-BA03E2650E5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012FB7-827C-A141-8371-1929A95A3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9915A4-4073-634B-AABA-5302B5D9F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E60458C-94CB-20C0-043F-0CCA14B97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59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22352B9-4FD4-8035-8D29-7302B70BA4BD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CD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43C6FE1-676B-5ECD-6DE0-4FBD43ABA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9C482DE2-AFB1-867E-2DB7-2010AF0B9F02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1879A5-7925-3244-BB4A-B47A054D3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08A002-16E9-454D-BA1C-5AC05E116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EA88CBB-9891-C524-7796-599487258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77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taustalla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43FEB71-FCA1-578A-4CE0-5F034154D3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5"/>
            <a:ext cx="10515600" cy="41694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8DEC04A0-104A-9C74-D4B9-6DD0903269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9" name="Kuvan paikkamerkki 14">
            <a:extLst>
              <a:ext uri="{FF2B5EF4-FFF2-40B4-BE49-F238E27FC236}">
                <a16:creationId xmlns:a16="http://schemas.microsoft.com/office/drawing/2014/main" id="{EDF717E8-84CB-337F-EB34-2DF16E92DC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CAA84EA3-40E0-D5C3-F756-3E387110A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553031"/>
      </p:ext>
    </p:extLst>
  </p:cSld>
  <p:clrMapOvr>
    <a:masterClrMapping/>
  </p:clrMapOvr>
  <p:hf sldNum="0" hd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7">
            <a:extLst>
              <a:ext uri="{FF2B5EF4-FFF2-40B4-BE49-F238E27FC236}">
                <a16:creationId xmlns:a16="http://schemas.microsoft.com/office/drawing/2014/main" id="{F88E03E1-1C2F-F464-CE25-BAC664425008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06B078-547E-0A43-906A-5770841E6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42E980-B473-214E-AB6A-6CCC74EF5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2EAE63D-0FA3-FA0C-666E-0D4FE8C96F3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462187-BCB6-95A6-C3D0-C463435C8B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2261BFFB-653D-0FB2-822C-FA42381D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72862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7">
            <a:extLst>
              <a:ext uri="{FF2B5EF4-FFF2-40B4-BE49-F238E27FC236}">
                <a16:creationId xmlns:a16="http://schemas.microsoft.com/office/drawing/2014/main" id="{67CC6B46-1E72-7D10-4972-40284E12F80B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4E0BB64-95A9-D1C0-32DF-89A51BF4AE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5CDECF-EBC6-824B-BC00-FAC38502C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8782D2-A7D3-9948-BEDD-03B2F268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391B116A-7F1F-C57E-D509-37D3494B8249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6D697A1-258B-4744-BBD9-58FDAAA29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406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keltainen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0000" anchor="ctr" anchorCtr="0"/>
          <a:lstStyle>
            <a:lvl1pPr algn="ctr"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B1869742-10DF-6B97-8332-F0A6377B3E49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35CC0A7-2A23-92C5-3D65-0F1166204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50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keskisininen">
    <p:bg>
      <p:bgPr>
        <a:solidFill>
          <a:srgbClr val="3C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CA66937-B33B-8CD4-0C98-D9088D73B7C6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E78103D-FCC1-23B0-BA09-EC7923660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774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t-sininen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799414F8-1413-F210-C0DD-B30B316C6C0F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0BCF8DD-0E81-70CC-AD08-52D7DD138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504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vihreä">
    <p:bg>
      <p:bgPr>
        <a:solidFill>
          <a:srgbClr val="00C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07851ABA-B7EC-49F6-90D1-56A57BCB477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2B025C3-45F4-6D53-6891-D79F8C289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31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turkoosi">
    <p:bg>
      <p:bgPr>
        <a:solidFill>
          <a:srgbClr val="00A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EA9AB45F-AC76-458E-01B3-389FAF2BC68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FB1E15E-A8FC-9141-01A4-968736976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2608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vihreä 2">
    <p:bg>
      <p:bgPr>
        <a:solidFill>
          <a:srgbClr val="6B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4B109E32-6DC2-8178-4909-FCCC75BBF372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8837322-F950-5396-FCC0-53BF3D0C1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712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lila">
    <p:bg>
      <p:bgPr>
        <a:solidFill>
          <a:srgbClr val="75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18A7B173-2290-C583-500C-3CC16C04AD17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FEF7A23-F426-7535-1A0D-1319FC7A8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381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oranssi">
    <p:bg>
      <p:bgPr>
        <a:solidFill>
          <a:srgbClr val="F36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B0625DD-8F1A-FD9D-C66F-CBC52FF2576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590AE7B-D922-E3AF-938A-85167FB72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3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tsikko ja sisältö taustalla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5"/>
            <a:ext cx="10515600" cy="41694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8DEC04A0-104A-9C74-D4B9-6DD0903269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9" name="Kuvan paikkamerkki 14">
            <a:extLst>
              <a:ext uri="{FF2B5EF4-FFF2-40B4-BE49-F238E27FC236}">
                <a16:creationId xmlns:a16="http://schemas.microsoft.com/office/drawing/2014/main" id="{EDF717E8-84CB-337F-EB34-2DF16E92DC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87E4D96F-57B4-175A-9226-EC37028BA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4351292"/>
      </p:ext>
    </p:extLst>
  </p:cSld>
  <p:clrMapOvr>
    <a:masterClrMapping/>
  </p:clrMapOvr>
  <p:hf sldNum="0" hd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punainen">
    <p:bg>
      <p:bgPr>
        <a:solidFill>
          <a:srgbClr val="FA4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5C0C0543-D8DF-0275-4BAD-156C9FA4F374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755BD9C-7B6A-7A42-DC29-555466192D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2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pinkki">
    <p:bg>
      <p:bgPr>
        <a:solidFill>
          <a:srgbClr val="CE3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207E5B1C-D139-551F-BDD8-3D6984C0EE00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6270220-FE8C-5317-318F-09C4027E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141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765" r="117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218535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793180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 | Titteli ja päiväys tarvittaessa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tsikko ja sisältö taustalla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43FEB71-FCA1-578A-4CE0-5F034154D3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8DEC04A0-104A-9C74-D4B9-6DD0903269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5"/>
            <a:ext cx="10515600" cy="41694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Kuva 3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3F006C93-4DFD-DA45-0DAD-EEA888DDEA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99" y="5570445"/>
            <a:ext cx="2966830" cy="1113535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4FA33AD-9177-08C5-A45E-ADF9D982E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0313985"/>
      </p:ext>
    </p:extLst>
  </p:cSld>
  <p:clrMapOvr>
    <a:masterClrMapping/>
  </p:clrMapOvr>
  <p:hf sldNum="0" hd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7171661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734001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7874230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5240262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9">
            <a:extLst>
              <a:ext uri="{FF2B5EF4-FFF2-40B4-BE49-F238E27FC236}">
                <a16:creationId xmlns:a16="http://schemas.microsoft.com/office/drawing/2014/main" id="{96131657-0B11-AE8E-4FDB-3AD5F17BB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0764" y="1855801"/>
            <a:ext cx="8656741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ADA2BC98-CA61-6FC5-DA3D-32716AA4D3F4}"/>
              </a:ext>
            </a:extLst>
          </p:cNvPr>
          <p:cNvSpPr/>
          <p:nvPr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kuvakaappaus, sininen, Sähkönsininen, Värikkyys&#10;&#10;Kuvaus luotu automaattisesti">
            <a:extLst>
              <a:ext uri="{FF2B5EF4-FFF2-40B4-BE49-F238E27FC236}">
                <a16:creationId xmlns:a16="http://schemas.microsoft.com/office/drawing/2014/main" id="{B5F16E2A-1023-EC24-6F49-F00D539514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DDD406-5272-FE68-835A-738FBA797D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130282"/>
            <a:ext cx="1679944" cy="1679944"/>
          </a:xfrm>
          <a:prstGeom prst="rect">
            <a:avLst/>
          </a:prstGeom>
        </p:spPr>
      </p:pic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9767405E-4745-CED5-CB9E-146D35CDBB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4C8150-67FA-7CB1-4E38-AF3B6114B8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0764" y="4039013"/>
            <a:ext cx="8656741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213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FB067024-CC2B-DB97-0A7C-E7CEAB27D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671065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020185"/>
            <a:ext cx="5181600" cy="41567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020185"/>
            <a:ext cx="5181600" cy="41567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3F3861-7784-CE4C-B887-C376C70D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C7F89043-D7F3-49FF-A066-7CB1B44428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9" name="Kuva 8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C4C6B56-31C0-176A-6158-9410C9A897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8FAC2D09-2F67-3C3D-6301-D0C8CC137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188676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143408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5014385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207961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3333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sisältökohdetta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5D7DC5-0D51-4349-BA23-792E4F69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5F972C07-8D47-0C8F-7CD6-767B762BDA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11" name="Kuva 10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2630E59B-CC23-B965-C5B7-BE7CF7DA9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9BF5EB07-859B-893B-32FA-F2778B5203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1930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8030D77-088B-17D3-FBA7-A0623C08B3C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83188" y="457201"/>
            <a:ext cx="6172203" cy="54117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8FCFB38-C403-E6C0-4536-EBFC16CBEF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10" name="Kuva 9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97FDAD7F-B657-3E4A-F4F4-7D47A69693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11" name="Kuvan paikkamerkki 14">
            <a:extLst>
              <a:ext uri="{FF2B5EF4-FFF2-40B4-BE49-F238E27FC236}">
                <a16:creationId xmlns:a16="http://schemas.microsoft.com/office/drawing/2014/main" id="{FF1BF8D6-27C8-578E-C58C-BC18921658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D3452890-2C0D-1B3E-5B8E-524D88C25D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8104148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B8423D36-6539-BE37-EB3A-0C38EED97C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8" name="Kuva 7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9EF2D4E-88B5-114A-20DE-2AAAF3AE76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06D19C02-F5C7-C6D7-35D0-E9315E4B0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211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545644"/>
            <a:ext cx="5277898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3F2E34C5-B5CA-B55F-0CA9-0097475F54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7E90E54A-EFEB-5C6A-055D-B9BA3A794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8693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>
              <a:gd name="connsiteX0" fmla="*/ 1594731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1594731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1594731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6" name="Kuva 5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B774F52-8A10-C4C1-8369-AC438339C4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C6CEEF7-501F-CE3B-CA13-E9FE02A65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7895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6" name="Kuva 5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0EECFAA-9254-75B4-B05F-9BC45F7A94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8E47E9C4-5F6D-2673-4902-5742FD7FE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9936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24928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EA324F-360E-8C4D-9213-307FDD1AE8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16667"/>
            <a:ext cx="5971664" cy="10498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3200C670-E052-AB22-D855-83A3E123E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448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eroin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73C44FE-D3DC-4846-9057-21A3C2EB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BFCF756-92C9-FF4D-911C-EA0F305AA0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96C57DCA-A664-DC40-90FE-1C313ADA37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1B67DDE-49DC-E44C-A830-F32E615BC49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169FADAC-6C0C-FE4A-BA81-4FC7519B00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97D3D4D-F205-AF43-B3C5-80D0552137C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3D279D69-BA57-F94F-BC21-E589A0597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4B5C90F9-B708-5F40-B835-9F69585083A8}"/>
              </a:ext>
            </a:extLst>
          </p:cNvPr>
          <p:cNvSpPr/>
          <p:nvPr/>
        </p:nvSpPr>
        <p:spPr>
          <a:xfrm>
            <a:off x="932329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7C56B44E-8BD4-9D42-8AE7-BDF9AC2DE6C3}"/>
              </a:ext>
            </a:extLst>
          </p:cNvPr>
          <p:cNvSpPr/>
          <p:nvPr/>
        </p:nvSpPr>
        <p:spPr>
          <a:xfrm>
            <a:off x="4576496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EB5887BA-5AFA-1048-BA79-2A6D7C66374C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A2A4FF6-AAE9-7041-B590-01F41DA536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35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FB1C824-7575-E941-94CD-3F632FDDF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7181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83908947-31C8-024E-A858-8CEE12811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3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59279FD-3BED-EA4A-89E7-377CAE50B2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9411124C-2628-8C1B-35A6-7875A43C9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806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Kuvan paikkamerkki 4">
            <a:extLst>
              <a:ext uri="{FF2B5EF4-FFF2-40B4-BE49-F238E27FC236}">
                <a16:creationId xmlns:a16="http://schemas.microsoft.com/office/drawing/2014/main" id="{67C39EBD-5132-D549-81FD-A6328CBABE5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56588" y="1773238"/>
            <a:ext cx="3024187" cy="139964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8" name="Kuvan paikkamerkki 4">
            <a:extLst>
              <a:ext uri="{FF2B5EF4-FFF2-40B4-BE49-F238E27FC236}">
                <a16:creationId xmlns:a16="http://schemas.microsoft.com/office/drawing/2014/main" id="{1D2845B8-43E1-614B-BE92-F53FC254C6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48188" y="1775510"/>
            <a:ext cx="3032911" cy="1397367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61C5B2B-CBE7-F64C-BD8B-B525C0CB96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73" y="1776046"/>
            <a:ext cx="3032911" cy="1397367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A06342-DAD0-9148-A073-44845684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AD8344-5753-E14F-8C6E-41DE1CBE9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5E2A3F9-64E2-0241-93D9-76F2945CF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F748CF3-B925-924B-8F43-E2274DDCE84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6F2832F8-7F0B-FA41-9208-E2C6E8120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3E713C6-005C-6746-9028-44EADB05CF7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B8EC228-2E8E-B44A-9570-4BC8415300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17210130-A381-881D-3002-FEC6FA16B9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14802145-76FB-FC0B-9CEA-441CFB1ED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2604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kuvakaappaus, sininen, Sähkönsininen, Värikkyys&#10;&#10;Kuvaus luotu automaattisesti">
            <a:extLst>
              <a:ext uri="{FF2B5EF4-FFF2-40B4-BE49-F238E27FC236}">
                <a16:creationId xmlns:a16="http://schemas.microsoft.com/office/drawing/2014/main" id="{D262D82A-4796-9F39-047A-6D7A7C8D61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sp>
        <p:nvSpPr>
          <p:cNvPr id="10" name="Title 19">
            <a:extLst>
              <a:ext uri="{FF2B5EF4-FFF2-40B4-BE49-F238E27FC236}">
                <a16:creationId xmlns:a16="http://schemas.microsoft.com/office/drawing/2014/main" id="{FD834600-41E2-DE0C-DE0F-29EF0718A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0764" y="1855801"/>
            <a:ext cx="8656741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6BD51CAD-C912-0C87-4B5A-DED24B1E5F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130282"/>
            <a:ext cx="1679944" cy="167994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D82FD5B-5E33-FFDD-9C44-AD370183B2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0764" y="4039013"/>
            <a:ext cx="8656741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213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E643C3F6-D8D8-B458-E229-ED2462D259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CBB2130A-B523-0FDE-A216-FE16B3FF2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372265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7A06342-DAD0-9148-A073-44845684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AD8344-5753-E14F-8C6E-41DE1CBE9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5E2A3F9-64E2-0241-93D9-76F2945CF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F748CF3-B925-924B-8F43-E2274DDCE84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6F2832F8-7F0B-FA41-9208-E2C6E8120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3E713C6-005C-6746-9028-44EADB05CF7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B8EC228-2E8E-B44A-9570-4BC8415300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17210130-A381-881D-3002-FEC6FA16B9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7845D285-CACE-4FE8-81CC-AF8E3ED86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65517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eroin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0628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BDF056-F8D6-AA4E-8329-9FC307AC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2F653592-C36B-AD3F-0C2D-16D5B1E0EF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609537D8-6E77-FEB3-0AF4-C6E4F21AD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6398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konipa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8D4667-70A6-6543-810A-4296330B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6F5E99C5-60E1-1946-955D-37A830AA5BE9}"/>
              </a:ext>
            </a:extLst>
          </p:cNvPr>
          <p:cNvSpPr/>
          <p:nvPr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A27D8EEC-C32F-1540-83E4-D909B80C58FD}"/>
              </a:ext>
            </a:extLst>
          </p:cNvPr>
          <p:cNvSpPr/>
          <p:nvPr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2F10E3A5-AF79-0C4D-8EBC-2B82A311748E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E7C85D-7D40-CB44-9915-797A444BE2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06D820-33D6-784E-953C-1F82B390E32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6F3499-0545-234F-A7AF-5B43F680731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D3583EA3-9702-0EC6-276D-C46B46DE02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86EDC2C9-FBD1-4311-89C8-3898E2EB3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532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eroint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CE3F162-C821-8147-9719-5827977E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B32DAA0-F5C6-9547-B6DD-BB64BD332C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255B65B-4647-3842-84C3-26EF2D6E0F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041" y="3693188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5AA31A2-6B5C-F947-AA38-F06325031936}"/>
              </a:ext>
            </a:extLst>
          </p:cNvPr>
          <p:cNvSpPr/>
          <p:nvPr/>
        </p:nvSpPr>
        <p:spPr>
          <a:xfrm>
            <a:off x="807041" y="493576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AC7388E-F3E9-4345-A6C8-404F7BC560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8035" y="5141034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37D8BD5C-C280-5AEE-463F-92E07315EB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0A1F65C3-2282-F967-E6FC-E5941FD1E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1721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C97187D-CCAE-329F-3C36-C214590A22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22460384-C25E-EBEB-2F46-A287BE97B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5571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E3B4E83D-653C-7A02-CD14-9E793B19F9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F52105E5-72D8-6F6F-C667-6F868AD26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979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ta laat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9475E897-16AB-4568-B326-0F080396D3AF}"/>
              </a:ext>
            </a:extLst>
          </p:cNvPr>
          <p:cNvSpPr/>
          <p:nvPr/>
        </p:nvSpPr>
        <p:spPr>
          <a:xfrm>
            <a:off x="4164960" y="1766156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244022" y="188314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/>
        </p:nvSpPr>
        <p:spPr>
          <a:xfrm>
            <a:off x="837192" y="168481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/>
        </p:nvSpPr>
        <p:spPr>
          <a:xfrm>
            <a:off x="837192" y="296297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/>
        </p:nvSpPr>
        <p:spPr>
          <a:xfrm>
            <a:off x="837786" y="4241138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35D6AED0-8A9B-47A6-9DA5-836963DEB41D}"/>
              </a:ext>
            </a:extLst>
          </p:cNvPr>
          <p:cNvSpPr/>
          <p:nvPr/>
        </p:nvSpPr>
        <p:spPr>
          <a:xfrm>
            <a:off x="837786" y="5507072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94D5562-A069-4CB1-8603-D326701A4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481" y="1838559"/>
            <a:ext cx="2936935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B2C082C-D169-48C4-BE02-9BEF194BF7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323" y="3110845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554A398-70C7-49EF-9E3E-05D75872FB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323" y="4375168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486BBBE7-F938-4571-8BCC-11889204F3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322" y="5645962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06C0533-8257-49D0-BD81-57AECBA366A9}"/>
              </a:ext>
            </a:extLst>
          </p:cNvPr>
          <p:cNvSpPr/>
          <p:nvPr/>
        </p:nvSpPr>
        <p:spPr>
          <a:xfrm>
            <a:off x="4167521" y="3033504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C5CBD88-7BCB-45C3-BFBD-58ABB0BEFD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6583" y="3160014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1D9B4FBB-393A-4A23-940C-D8C34778810A}"/>
              </a:ext>
            </a:extLst>
          </p:cNvPr>
          <p:cNvSpPr/>
          <p:nvPr/>
        </p:nvSpPr>
        <p:spPr>
          <a:xfrm>
            <a:off x="4164960" y="431845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11D9F3A-D458-49E3-9A78-AD09281449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44022" y="444496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D7A0154-2E69-4557-B70B-38F0A83C4E10}"/>
              </a:ext>
            </a:extLst>
          </p:cNvPr>
          <p:cNvSpPr/>
          <p:nvPr/>
        </p:nvSpPr>
        <p:spPr>
          <a:xfrm>
            <a:off x="4164960" y="557421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7370471-906B-414E-BCEA-5EDD4FCE80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44022" y="5691196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FAF629F-066A-7545-83D1-65BB4428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82D970A6-AD48-5B1E-CB9F-B0A2DCAAE0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8EA30872-95D1-E781-9395-9220E5A0A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585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ta 3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938195" y="2040205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943225" y="348955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930238" y="491782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181140-B8A4-6640-8A35-A1915052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FB9EBBD-4848-9C4A-AD47-67F77778D41F}"/>
              </a:ext>
            </a:extLst>
          </p:cNvPr>
          <p:cNvSpPr/>
          <p:nvPr/>
        </p:nvSpPr>
        <p:spPr>
          <a:xfrm>
            <a:off x="944769" y="2040206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DF9116B-5C08-E44D-88E8-44CEDEAA2D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1011" y="2242875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9E405EC-5698-654E-8D5B-1DD070C84FAE}"/>
              </a:ext>
            </a:extLst>
          </p:cNvPr>
          <p:cNvSpPr/>
          <p:nvPr/>
        </p:nvSpPr>
        <p:spPr>
          <a:xfrm>
            <a:off x="936812" y="348955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8E18514B-A1BC-7D42-A564-E8048AAB6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054" y="369222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7BC81E3-9CD5-8B48-951D-4DF903C145AF}"/>
              </a:ext>
            </a:extLst>
          </p:cNvPr>
          <p:cNvSpPr/>
          <p:nvPr/>
        </p:nvSpPr>
        <p:spPr>
          <a:xfrm>
            <a:off x="961011" y="491782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4F295F6-B128-6941-B6AF-393342615F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7253" y="512049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60F1A81-5708-65B5-2C85-17C9757F18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8B00B2D4-FCD1-A47D-233D-55FB2CDDE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6034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E6514729-1FE6-018F-2204-10FE4E8E2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6733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C808A896-D72F-AFD5-BF05-40EA62B93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319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kuvakaappaus, sininen, Sähkönsininen, Värikkyys&#10;&#10;Kuvaus luotu automaattisesti">
            <a:extLst>
              <a:ext uri="{FF2B5EF4-FFF2-40B4-BE49-F238E27FC236}">
                <a16:creationId xmlns:a16="http://schemas.microsoft.com/office/drawing/2014/main" id="{D262D82A-4796-9F39-047A-6D7A7C8D61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sp>
        <p:nvSpPr>
          <p:cNvPr id="10" name="Title 19">
            <a:extLst>
              <a:ext uri="{FF2B5EF4-FFF2-40B4-BE49-F238E27FC236}">
                <a16:creationId xmlns:a16="http://schemas.microsoft.com/office/drawing/2014/main" id="{FD834600-41E2-DE0C-DE0F-29EF0718A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0764" y="1855801"/>
            <a:ext cx="8656741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6BD51CAD-C912-0C87-4B5A-DED24B1E5F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130282"/>
            <a:ext cx="1679944" cy="167994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D82FD5B-5E33-FFDD-9C44-AD370183B2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0764" y="4039013"/>
            <a:ext cx="8656741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213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7A8DCB0F-B5FA-E38D-77A1-AD874FE4F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766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77B915BD-51C2-D7DD-DC66-CEB493A38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9914710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75783B-0EDF-3030-CA17-4062B7C3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2A7D5B13-9EDE-D246-1D79-757D64EA8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2524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551D00-7BFF-FC40-A9B5-8E24983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083258B6-25D7-5FC9-940C-D6DDF6AC56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7" name="Kuva 6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5F7A15F-D3B3-72CF-BF35-5E80FC470F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8" name="Kuvan paikkamerkki 14">
            <a:extLst>
              <a:ext uri="{FF2B5EF4-FFF2-40B4-BE49-F238E27FC236}">
                <a16:creationId xmlns:a16="http://schemas.microsoft.com/office/drawing/2014/main" id="{04014C3C-C6F1-CB78-69DE-F65CC61B66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336A214A-5853-1F07-4D65-5E83ECF25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1253237"/>
      </p:ext>
    </p:extLst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551D00-7BFF-FC40-A9B5-8E24983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083258B6-25D7-5FC9-940C-D6DDF6AC56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7" name="Kuva 6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D5F7A15F-D3B3-72CF-BF35-5E80FC470F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pic>
        <p:nvPicPr>
          <p:cNvPr id="2" name="Kuva 1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071F960B-9107-A1DF-4214-9682914F6B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99" y="5570445"/>
            <a:ext cx="2966830" cy="1113535"/>
          </a:xfrm>
          <a:prstGeom prst="rect">
            <a:avLst/>
          </a:prstGeom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5B262131-1552-4D21-B429-15E1AA16E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2461749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2185FBF-7DCC-294B-B860-C73B9639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E294EBF1-99E4-E4FF-23AE-3FA867177B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15" name="Kuva 14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CEF23163-24A0-EA16-353B-CD63B0BD83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A12D9EC9-4341-71E0-8A10-85F8AB83E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1493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34727"/>
            <a:ext cx="12192000" cy="6944811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583960"/>
            <a:ext cx="3007763" cy="7299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88056"/>
            <a:ext cx="3007763" cy="105041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936403"/>
            <a:ext cx="3007763" cy="129359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587750"/>
            <a:ext cx="3007763" cy="7299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91846"/>
            <a:ext cx="3007763" cy="105041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940193"/>
            <a:ext cx="3007763" cy="129359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578030"/>
            <a:ext cx="3007763" cy="7299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82126"/>
            <a:ext cx="3007763" cy="105041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930473"/>
            <a:ext cx="3007763" cy="129359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942B38-07DC-B947-9703-43154837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63440646-8367-36EE-74E4-1B1C062612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753DA93F-55F2-FC05-610D-47EE1C9C2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3350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938410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805769"/>
            <a:ext cx="3007763" cy="1050412"/>
          </a:xfrm>
          <a:prstGeom prst="rect">
            <a:avLst/>
          </a:prstGeom>
        </p:spPr>
        <p:txBody>
          <a:bodyPr lIns="0" tIns="0" rIns="0" bIns="0" anchor="b" anchorCtr="1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955186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942200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805769"/>
            <a:ext cx="3007763" cy="1050412"/>
          </a:xfrm>
          <a:prstGeom prst="rect">
            <a:avLst/>
          </a:prstGeom>
        </p:spPr>
        <p:txBody>
          <a:bodyPr lIns="0" tIns="0" rIns="0" bIns="0" anchor="b" anchorCtr="1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958976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932480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805769"/>
            <a:ext cx="3007763" cy="1050412"/>
          </a:xfrm>
          <a:prstGeom prst="rect">
            <a:avLst/>
          </a:prstGeom>
        </p:spPr>
        <p:txBody>
          <a:bodyPr lIns="0" tIns="0" rIns="0" bIns="0" anchor="b" anchorCtr="1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949256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13826289-81DC-866A-F93B-DA427EC38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8550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>
            <a:noAutofit/>
          </a:bodyPr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6E2217EA-F7C4-B80A-7981-A55953CE0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4BF0B7CC-2CC7-BD86-9DE5-74A1FA73B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4834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28D67483-7634-DD67-E3A8-A68B4E948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5" name="Kuvan paikkamerkki 14">
            <a:extLst>
              <a:ext uri="{FF2B5EF4-FFF2-40B4-BE49-F238E27FC236}">
                <a16:creationId xmlns:a16="http://schemas.microsoft.com/office/drawing/2014/main" id="{35E54030-206A-72EB-6BE4-0638527C7F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4A9AA332-B55C-F8B8-7F19-44BA8A30A5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40B054DA-5718-10C8-C2B2-B9E604EB0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0E8BD7-9276-1D7C-98D4-0C053491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67834257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nnus fin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29526CFC-B98B-419E-B078-C40F75D657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3" name="Kuvan paikkamerkki 14">
            <a:extLst>
              <a:ext uri="{FF2B5EF4-FFF2-40B4-BE49-F238E27FC236}">
                <a16:creationId xmlns:a16="http://schemas.microsoft.com/office/drawing/2014/main" id="{2FB719E1-0A1A-21D0-4A2E-C45E195220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82A0E9C1-B206-1767-BD39-8CA8399483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B94516E0-7CBB-FF25-8296-F9E7621C8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D1038E-F074-4E22-A594-255F0C10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1166099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3B116E9C-BBF3-7D41-BE37-B2061CEE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ED6BD5DF-C790-B64D-AEBB-EECE3B5D3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49E09C70-E41E-BC45-9BB5-9EBDCFFD7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1347698-AFD9-9D42-AD61-E264E2775E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68FB516E-7F0E-AA49-889E-0883080AC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C4742E-7AF2-5A45-8625-32D055A0C6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47" y="193926"/>
            <a:ext cx="6526060" cy="601250"/>
          </a:xfrm>
          <a:prstGeom prst="rect">
            <a:avLst/>
          </a:prstGeom>
          <a:ln>
            <a:noFill/>
          </a:ln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41D23E9A-AF5D-DAEA-6C11-0549F34131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98B0609-E57E-2992-64C8-A0C516209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3316975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DC7D45B4-ACFB-390B-2568-CFD51C8C4CF5}"/>
              </a:ext>
            </a:extLst>
          </p:cNvPr>
          <p:cNvSpPr/>
          <p:nvPr/>
        </p:nvSpPr>
        <p:spPr>
          <a:xfrm flipV="1">
            <a:off x="6484956" y="-12700"/>
            <a:ext cx="5723610" cy="6921500"/>
          </a:xfrm>
          <a:custGeom>
            <a:avLst/>
            <a:gdLst>
              <a:gd name="connsiteX0" fmla="*/ 1358900 w 5181600"/>
              <a:gd name="connsiteY0" fmla="*/ 0 h 7124700"/>
              <a:gd name="connsiteX1" fmla="*/ 0 w 5181600"/>
              <a:gd name="connsiteY1" fmla="*/ 7124700 h 7124700"/>
              <a:gd name="connsiteX2" fmla="*/ 5181600 w 5181600"/>
              <a:gd name="connsiteY2" fmla="*/ 7099300 h 7124700"/>
              <a:gd name="connsiteX3" fmla="*/ 5181600 w 5181600"/>
              <a:gd name="connsiteY3" fmla="*/ 177800 h 7124700"/>
              <a:gd name="connsiteX4" fmla="*/ 1358900 w 5181600"/>
              <a:gd name="connsiteY4" fmla="*/ 0 h 7124700"/>
              <a:gd name="connsiteX0" fmla="*/ 1358900 w 5181600"/>
              <a:gd name="connsiteY0" fmla="*/ 25400 h 6946900"/>
              <a:gd name="connsiteX1" fmla="*/ 0 w 5181600"/>
              <a:gd name="connsiteY1" fmla="*/ 6946900 h 6946900"/>
              <a:gd name="connsiteX2" fmla="*/ 5181600 w 5181600"/>
              <a:gd name="connsiteY2" fmla="*/ 6921500 h 6946900"/>
              <a:gd name="connsiteX3" fmla="*/ 5181600 w 5181600"/>
              <a:gd name="connsiteY3" fmla="*/ 0 h 6946900"/>
              <a:gd name="connsiteX4" fmla="*/ 1358900 w 5181600"/>
              <a:gd name="connsiteY4" fmla="*/ 25400 h 6946900"/>
              <a:gd name="connsiteX0" fmla="*/ 1358900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1358900 w 5181600"/>
              <a:gd name="connsiteY4" fmla="*/ 25400 h 6921500"/>
              <a:gd name="connsiteX0" fmla="*/ 856787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856787 w 5181600"/>
              <a:gd name="connsiteY4" fmla="*/ 254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6921500">
                <a:moveTo>
                  <a:pt x="856787" y="25400"/>
                </a:moveTo>
                <a:lnTo>
                  <a:pt x="0" y="6920395"/>
                </a:lnTo>
                <a:lnTo>
                  <a:pt x="5181600" y="6921500"/>
                </a:lnTo>
                <a:lnTo>
                  <a:pt x="5181600" y="0"/>
                </a:lnTo>
                <a:lnTo>
                  <a:pt x="856787" y="2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0FA982B1-1117-1956-327B-AF29276BD7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96" y="6350"/>
            <a:ext cx="7482703" cy="6858000"/>
          </a:xfrm>
          <a:custGeom>
            <a:avLst/>
            <a:gdLst>
              <a:gd name="connsiteX0" fmla="*/ 0 w 7992369"/>
              <a:gd name="connsiteY0" fmla="*/ 0 h 6858000"/>
              <a:gd name="connsiteX1" fmla="*/ 7992369 w 7992369"/>
              <a:gd name="connsiteY1" fmla="*/ 0 h 6858000"/>
              <a:gd name="connsiteX2" fmla="*/ 7992369 w 7992369"/>
              <a:gd name="connsiteY2" fmla="*/ 6858000 h 6858000"/>
              <a:gd name="connsiteX3" fmla="*/ 0 w 7992369"/>
              <a:gd name="connsiteY3" fmla="*/ 6858000 h 6858000"/>
              <a:gd name="connsiteX4" fmla="*/ 0 w 7992369"/>
              <a:gd name="connsiteY4" fmla="*/ 0 h 6858000"/>
              <a:gd name="connsiteX0" fmla="*/ 0 w 7992369"/>
              <a:gd name="connsiteY0" fmla="*/ 6724 h 6864724"/>
              <a:gd name="connsiteX1" fmla="*/ 6486298 w 7992369"/>
              <a:gd name="connsiteY1" fmla="*/ 0 h 6864724"/>
              <a:gd name="connsiteX2" fmla="*/ 7992369 w 7992369"/>
              <a:gd name="connsiteY2" fmla="*/ 6864724 h 6864724"/>
              <a:gd name="connsiteX3" fmla="*/ 0 w 7992369"/>
              <a:gd name="connsiteY3" fmla="*/ 6864724 h 6864724"/>
              <a:gd name="connsiteX4" fmla="*/ 0 w 7992369"/>
              <a:gd name="connsiteY4" fmla="*/ 6724 h 6864724"/>
              <a:gd name="connsiteX0" fmla="*/ 0 w 7482703"/>
              <a:gd name="connsiteY0" fmla="*/ 6724 h 6864724"/>
              <a:gd name="connsiteX1" fmla="*/ 6486298 w 7482703"/>
              <a:gd name="connsiteY1" fmla="*/ 0 h 6864724"/>
              <a:gd name="connsiteX2" fmla="*/ 7482703 w 7482703"/>
              <a:gd name="connsiteY2" fmla="*/ 6864724 h 6864724"/>
              <a:gd name="connsiteX3" fmla="*/ 0 w 7482703"/>
              <a:gd name="connsiteY3" fmla="*/ 6864724 h 6864724"/>
              <a:gd name="connsiteX4" fmla="*/ 0 w 7482703"/>
              <a:gd name="connsiteY4" fmla="*/ 6724 h 6864724"/>
              <a:gd name="connsiteX0" fmla="*/ 0 w 7482703"/>
              <a:gd name="connsiteY0" fmla="*/ 0 h 6858000"/>
              <a:gd name="connsiteX1" fmla="*/ 6546259 w 7482703"/>
              <a:gd name="connsiteY1" fmla="*/ 8266 h 6858000"/>
              <a:gd name="connsiteX2" fmla="*/ 7482703 w 7482703"/>
              <a:gd name="connsiteY2" fmla="*/ 6858000 h 6858000"/>
              <a:gd name="connsiteX3" fmla="*/ 0 w 7482703"/>
              <a:gd name="connsiteY3" fmla="*/ 6858000 h 6858000"/>
              <a:gd name="connsiteX4" fmla="*/ 0 w 748270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2703" h="6858000">
                <a:moveTo>
                  <a:pt x="0" y="0"/>
                </a:moveTo>
                <a:lnTo>
                  <a:pt x="6546259" y="8266"/>
                </a:lnTo>
                <a:lnTo>
                  <a:pt x="748270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695364-07C5-4311-3E54-9A8AB35A4E8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538037" y="2806995"/>
            <a:ext cx="4096750" cy="36603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8D5B36C-E5FF-6C72-4FA5-8BCA372A6B55}"/>
              </a:ext>
            </a:extLst>
          </p:cNvPr>
          <p:cNvSpPr txBox="1">
            <a:spLocks/>
          </p:cNvSpPr>
          <p:nvPr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8765E7-E293-B57D-26CA-D28E14CF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505" y="636278"/>
            <a:ext cx="4152282" cy="18087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20697392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uolivapaa piirto 17">
            <a:extLst>
              <a:ext uri="{FF2B5EF4-FFF2-40B4-BE49-F238E27FC236}">
                <a16:creationId xmlns:a16="http://schemas.microsoft.com/office/drawing/2014/main" id="{CF4F9A4A-E5FA-9F00-D5F1-A65C853F5C1E}"/>
              </a:ext>
            </a:extLst>
          </p:cNvPr>
          <p:cNvSpPr/>
          <p:nvPr/>
        </p:nvSpPr>
        <p:spPr>
          <a:xfrm flipV="1">
            <a:off x="6484956" y="-12700"/>
            <a:ext cx="5723610" cy="6921500"/>
          </a:xfrm>
          <a:custGeom>
            <a:avLst/>
            <a:gdLst>
              <a:gd name="connsiteX0" fmla="*/ 1358900 w 5181600"/>
              <a:gd name="connsiteY0" fmla="*/ 0 h 7124700"/>
              <a:gd name="connsiteX1" fmla="*/ 0 w 5181600"/>
              <a:gd name="connsiteY1" fmla="*/ 7124700 h 7124700"/>
              <a:gd name="connsiteX2" fmla="*/ 5181600 w 5181600"/>
              <a:gd name="connsiteY2" fmla="*/ 7099300 h 7124700"/>
              <a:gd name="connsiteX3" fmla="*/ 5181600 w 5181600"/>
              <a:gd name="connsiteY3" fmla="*/ 177800 h 7124700"/>
              <a:gd name="connsiteX4" fmla="*/ 1358900 w 5181600"/>
              <a:gd name="connsiteY4" fmla="*/ 0 h 7124700"/>
              <a:gd name="connsiteX0" fmla="*/ 1358900 w 5181600"/>
              <a:gd name="connsiteY0" fmla="*/ 25400 h 6946900"/>
              <a:gd name="connsiteX1" fmla="*/ 0 w 5181600"/>
              <a:gd name="connsiteY1" fmla="*/ 6946900 h 6946900"/>
              <a:gd name="connsiteX2" fmla="*/ 5181600 w 5181600"/>
              <a:gd name="connsiteY2" fmla="*/ 6921500 h 6946900"/>
              <a:gd name="connsiteX3" fmla="*/ 5181600 w 5181600"/>
              <a:gd name="connsiteY3" fmla="*/ 0 h 6946900"/>
              <a:gd name="connsiteX4" fmla="*/ 1358900 w 5181600"/>
              <a:gd name="connsiteY4" fmla="*/ 25400 h 6946900"/>
              <a:gd name="connsiteX0" fmla="*/ 1358900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1358900 w 5181600"/>
              <a:gd name="connsiteY4" fmla="*/ 25400 h 6921500"/>
              <a:gd name="connsiteX0" fmla="*/ 856787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856787 w 5181600"/>
              <a:gd name="connsiteY4" fmla="*/ 254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6921500">
                <a:moveTo>
                  <a:pt x="856787" y="25400"/>
                </a:moveTo>
                <a:lnTo>
                  <a:pt x="0" y="6920395"/>
                </a:lnTo>
                <a:lnTo>
                  <a:pt x="5181600" y="6921500"/>
                </a:lnTo>
                <a:lnTo>
                  <a:pt x="5181600" y="0"/>
                </a:lnTo>
                <a:lnTo>
                  <a:pt x="856787" y="25400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71F5BE0A-593B-0924-DCA6-0DF5BE8BFB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96" y="6350"/>
            <a:ext cx="7482703" cy="6858000"/>
          </a:xfrm>
          <a:custGeom>
            <a:avLst/>
            <a:gdLst>
              <a:gd name="connsiteX0" fmla="*/ 0 w 7992369"/>
              <a:gd name="connsiteY0" fmla="*/ 0 h 6858000"/>
              <a:gd name="connsiteX1" fmla="*/ 7992369 w 7992369"/>
              <a:gd name="connsiteY1" fmla="*/ 0 h 6858000"/>
              <a:gd name="connsiteX2" fmla="*/ 7992369 w 7992369"/>
              <a:gd name="connsiteY2" fmla="*/ 6858000 h 6858000"/>
              <a:gd name="connsiteX3" fmla="*/ 0 w 7992369"/>
              <a:gd name="connsiteY3" fmla="*/ 6858000 h 6858000"/>
              <a:gd name="connsiteX4" fmla="*/ 0 w 7992369"/>
              <a:gd name="connsiteY4" fmla="*/ 0 h 6858000"/>
              <a:gd name="connsiteX0" fmla="*/ 0 w 7992369"/>
              <a:gd name="connsiteY0" fmla="*/ 6724 h 6864724"/>
              <a:gd name="connsiteX1" fmla="*/ 6486298 w 7992369"/>
              <a:gd name="connsiteY1" fmla="*/ 0 h 6864724"/>
              <a:gd name="connsiteX2" fmla="*/ 7992369 w 7992369"/>
              <a:gd name="connsiteY2" fmla="*/ 6864724 h 6864724"/>
              <a:gd name="connsiteX3" fmla="*/ 0 w 7992369"/>
              <a:gd name="connsiteY3" fmla="*/ 6864724 h 6864724"/>
              <a:gd name="connsiteX4" fmla="*/ 0 w 7992369"/>
              <a:gd name="connsiteY4" fmla="*/ 6724 h 6864724"/>
              <a:gd name="connsiteX0" fmla="*/ 0 w 7482703"/>
              <a:gd name="connsiteY0" fmla="*/ 6724 h 6864724"/>
              <a:gd name="connsiteX1" fmla="*/ 6486298 w 7482703"/>
              <a:gd name="connsiteY1" fmla="*/ 0 h 6864724"/>
              <a:gd name="connsiteX2" fmla="*/ 7482703 w 7482703"/>
              <a:gd name="connsiteY2" fmla="*/ 6864724 h 6864724"/>
              <a:gd name="connsiteX3" fmla="*/ 0 w 7482703"/>
              <a:gd name="connsiteY3" fmla="*/ 6864724 h 6864724"/>
              <a:gd name="connsiteX4" fmla="*/ 0 w 7482703"/>
              <a:gd name="connsiteY4" fmla="*/ 6724 h 6864724"/>
              <a:gd name="connsiteX0" fmla="*/ 0 w 7482703"/>
              <a:gd name="connsiteY0" fmla="*/ 0 h 6858000"/>
              <a:gd name="connsiteX1" fmla="*/ 6546259 w 7482703"/>
              <a:gd name="connsiteY1" fmla="*/ 8266 h 6858000"/>
              <a:gd name="connsiteX2" fmla="*/ 7482703 w 7482703"/>
              <a:gd name="connsiteY2" fmla="*/ 6858000 h 6858000"/>
              <a:gd name="connsiteX3" fmla="*/ 0 w 7482703"/>
              <a:gd name="connsiteY3" fmla="*/ 6858000 h 6858000"/>
              <a:gd name="connsiteX4" fmla="*/ 0 w 748270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2703" h="6858000">
                <a:moveTo>
                  <a:pt x="0" y="0"/>
                </a:moveTo>
                <a:lnTo>
                  <a:pt x="6546259" y="8266"/>
                </a:lnTo>
                <a:lnTo>
                  <a:pt x="748270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08FA08-6C7A-4E39-FB0D-349F728FCC6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82506" y="2806995"/>
            <a:ext cx="4152281" cy="36603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9A55538C-DCF8-99FB-8C36-762CED42A990}"/>
              </a:ext>
            </a:extLst>
          </p:cNvPr>
          <p:cNvSpPr txBox="1">
            <a:spLocks/>
          </p:cNvSpPr>
          <p:nvPr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9DD82-ACCB-8E52-B2DF-16E8AC57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505" y="636278"/>
            <a:ext cx="4152282" cy="18087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2A6"/>
                </a:solidFill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7554319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uolivapaa piirto 7">
            <a:extLst>
              <a:ext uri="{FF2B5EF4-FFF2-40B4-BE49-F238E27FC236}">
                <a16:creationId xmlns:a16="http://schemas.microsoft.com/office/drawing/2014/main" id="{4EACA20C-438C-5ABD-9724-855578383E17}"/>
              </a:ext>
            </a:extLst>
          </p:cNvPr>
          <p:cNvSpPr/>
          <p:nvPr/>
        </p:nvSpPr>
        <p:spPr>
          <a:xfrm flipV="1">
            <a:off x="6484956" y="-12700"/>
            <a:ext cx="5723610" cy="6921500"/>
          </a:xfrm>
          <a:custGeom>
            <a:avLst/>
            <a:gdLst>
              <a:gd name="connsiteX0" fmla="*/ 1358900 w 5181600"/>
              <a:gd name="connsiteY0" fmla="*/ 0 h 7124700"/>
              <a:gd name="connsiteX1" fmla="*/ 0 w 5181600"/>
              <a:gd name="connsiteY1" fmla="*/ 7124700 h 7124700"/>
              <a:gd name="connsiteX2" fmla="*/ 5181600 w 5181600"/>
              <a:gd name="connsiteY2" fmla="*/ 7099300 h 7124700"/>
              <a:gd name="connsiteX3" fmla="*/ 5181600 w 5181600"/>
              <a:gd name="connsiteY3" fmla="*/ 177800 h 7124700"/>
              <a:gd name="connsiteX4" fmla="*/ 1358900 w 5181600"/>
              <a:gd name="connsiteY4" fmla="*/ 0 h 7124700"/>
              <a:gd name="connsiteX0" fmla="*/ 1358900 w 5181600"/>
              <a:gd name="connsiteY0" fmla="*/ 25400 h 6946900"/>
              <a:gd name="connsiteX1" fmla="*/ 0 w 5181600"/>
              <a:gd name="connsiteY1" fmla="*/ 6946900 h 6946900"/>
              <a:gd name="connsiteX2" fmla="*/ 5181600 w 5181600"/>
              <a:gd name="connsiteY2" fmla="*/ 6921500 h 6946900"/>
              <a:gd name="connsiteX3" fmla="*/ 5181600 w 5181600"/>
              <a:gd name="connsiteY3" fmla="*/ 0 h 6946900"/>
              <a:gd name="connsiteX4" fmla="*/ 1358900 w 5181600"/>
              <a:gd name="connsiteY4" fmla="*/ 25400 h 6946900"/>
              <a:gd name="connsiteX0" fmla="*/ 1358900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1358900 w 5181600"/>
              <a:gd name="connsiteY4" fmla="*/ 25400 h 6921500"/>
              <a:gd name="connsiteX0" fmla="*/ 856787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856787 w 5181600"/>
              <a:gd name="connsiteY4" fmla="*/ 254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6921500">
                <a:moveTo>
                  <a:pt x="856787" y="25400"/>
                </a:moveTo>
                <a:lnTo>
                  <a:pt x="0" y="6920395"/>
                </a:lnTo>
                <a:lnTo>
                  <a:pt x="5181600" y="6921500"/>
                </a:lnTo>
                <a:lnTo>
                  <a:pt x="5181600" y="0"/>
                </a:lnTo>
                <a:lnTo>
                  <a:pt x="856787" y="2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961AB0-A46C-480A-EC4E-629DC0F82C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4577" y="1159565"/>
            <a:ext cx="5451423" cy="50300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F3F36EF-6AC1-418A-6E01-3D499901C8D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538037" y="2806995"/>
            <a:ext cx="4096750" cy="36603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578E37B8-629A-847B-DEE1-CAB07883138D}"/>
              </a:ext>
            </a:extLst>
          </p:cNvPr>
          <p:cNvSpPr txBox="1">
            <a:spLocks/>
          </p:cNvSpPr>
          <p:nvPr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690E9-2657-9B10-58EA-806E79D8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505" y="636278"/>
            <a:ext cx="4152282" cy="18087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6436151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uolivapaa piirto 7">
            <a:extLst>
              <a:ext uri="{FF2B5EF4-FFF2-40B4-BE49-F238E27FC236}">
                <a16:creationId xmlns:a16="http://schemas.microsoft.com/office/drawing/2014/main" id="{348B0B1F-F508-F95A-4FBB-80115CA11F9D}"/>
              </a:ext>
            </a:extLst>
          </p:cNvPr>
          <p:cNvSpPr/>
          <p:nvPr/>
        </p:nvSpPr>
        <p:spPr>
          <a:xfrm flipV="1">
            <a:off x="6484956" y="-12700"/>
            <a:ext cx="5723610" cy="6921500"/>
          </a:xfrm>
          <a:custGeom>
            <a:avLst/>
            <a:gdLst>
              <a:gd name="connsiteX0" fmla="*/ 1358900 w 5181600"/>
              <a:gd name="connsiteY0" fmla="*/ 0 h 7124700"/>
              <a:gd name="connsiteX1" fmla="*/ 0 w 5181600"/>
              <a:gd name="connsiteY1" fmla="*/ 7124700 h 7124700"/>
              <a:gd name="connsiteX2" fmla="*/ 5181600 w 5181600"/>
              <a:gd name="connsiteY2" fmla="*/ 7099300 h 7124700"/>
              <a:gd name="connsiteX3" fmla="*/ 5181600 w 5181600"/>
              <a:gd name="connsiteY3" fmla="*/ 177800 h 7124700"/>
              <a:gd name="connsiteX4" fmla="*/ 1358900 w 5181600"/>
              <a:gd name="connsiteY4" fmla="*/ 0 h 7124700"/>
              <a:gd name="connsiteX0" fmla="*/ 1358900 w 5181600"/>
              <a:gd name="connsiteY0" fmla="*/ 25400 h 6946900"/>
              <a:gd name="connsiteX1" fmla="*/ 0 w 5181600"/>
              <a:gd name="connsiteY1" fmla="*/ 6946900 h 6946900"/>
              <a:gd name="connsiteX2" fmla="*/ 5181600 w 5181600"/>
              <a:gd name="connsiteY2" fmla="*/ 6921500 h 6946900"/>
              <a:gd name="connsiteX3" fmla="*/ 5181600 w 5181600"/>
              <a:gd name="connsiteY3" fmla="*/ 0 h 6946900"/>
              <a:gd name="connsiteX4" fmla="*/ 1358900 w 5181600"/>
              <a:gd name="connsiteY4" fmla="*/ 25400 h 6946900"/>
              <a:gd name="connsiteX0" fmla="*/ 1358900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1358900 w 5181600"/>
              <a:gd name="connsiteY4" fmla="*/ 25400 h 6921500"/>
              <a:gd name="connsiteX0" fmla="*/ 856787 w 5181600"/>
              <a:gd name="connsiteY0" fmla="*/ 25400 h 6921500"/>
              <a:gd name="connsiteX1" fmla="*/ 0 w 5181600"/>
              <a:gd name="connsiteY1" fmla="*/ 6920395 h 6921500"/>
              <a:gd name="connsiteX2" fmla="*/ 5181600 w 5181600"/>
              <a:gd name="connsiteY2" fmla="*/ 6921500 h 6921500"/>
              <a:gd name="connsiteX3" fmla="*/ 5181600 w 5181600"/>
              <a:gd name="connsiteY3" fmla="*/ 0 h 6921500"/>
              <a:gd name="connsiteX4" fmla="*/ 856787 w 5181600"/>
              <a:gd name="connsiteY4" fmla="*/ 254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6921500">
                <a:moveTo>
                  <a:pt x="856787" y="25400"/>
                </a:moveTo>
                <a:lnTo>
                  <a:pt x="0" y="6920395"/>
                </a:lnTo>
                <a:lnTo>
                  <a:pt x="5181600" y="6921500"/>
                </a:lnTo>
                <a:lnTo>
                  <a:pt x="5181600" y="0"/>
                </a:lnTo>
                <a:lnTo>
                  <a:pt x="856787" y="25400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62CB70-5DE2-305F-B61E-0D6A66355F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4577" y="1159565"/>
            <a:ext cx="5451423" cy="50300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3CE7B6-2C79-7BE1-4509-55B0ED819C4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82506" y="2806995"/>
            <a:ext cx="4152281" cy="36603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E5156C33-85B3-C27B-0727-A86B9F2F0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E75CD-41B1-17D9-F7F9-709C7E33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505" y="636278"/>
            <a:ext cx="4152282" cy="18087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2A6"/>
                </a:solidFill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7785537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tely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14E55CF-A9B3-E245-30A9-D9EBF83CB8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893" y="2423886"/>
            <a:ext cx="2006847" cy="253419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962A7167-A74B-0AF1-7572-B0F7B9472D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2892" y="5187108"/>
            <a:ext cx="2006847" cy="1793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35" name="Tekstin paikkamerkki 22">
            <a:extLst>
              <a:ext uri="{FF2B5EF4-FFF2-40B4-BE49-F238E27FC236}">
                <a16:creationId xmlns:a16="http://schemas.microsoft.com/office/drawing/2014/main" id="{5E3C4C6F-1D2C-D3AD-9B87-7D25578FE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892" y="5671913"/>
            <a:ext cx="2006846" cy="82095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4" name="Kuvan paikkamerkki 5">
            <a:extLst>
              <a:ext uri="{FF2B5EF4-FFF2-40B4-BE49-F238E27FC236}">
                <a16:creationId xmlns:a16="http://schemas.microsoft.com/office/drawing/2014/main" id="{53D03760-2051-FB82-6276-EA9FEF73EB8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787922" y="2423886"/>
            <a:ext cx="2006847" cy="253419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15" name="Tekstin paikkamerkki 22">
            <a:extLst>
              <a:ext uri="{FF2B5EF4-FFF2-40B4-BE49-F238E27FC236}">
                <a16:creationId xmlns:a16="http://schemas.microsoft.com/office/drawing/2014/main" id="{74DA5450-BA0A-ACF9-20BD-AFCC46898A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87921" y="5187108"/>
            <a:ext cx="2006847" cy="1793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6" name="Tekstin paikkamerkki 22">
            <a:extLst>
              <a:ext uri="{FF2B5EF4-FFF2-40B4-BE49-F238E27FC236}">
                <a16:creationId xmlns:a16="http://schemas.microsoft.com/office/drawing/2014/main" id="{4F6AE2ED-D127-F38D-B404-EFFAAAFAB6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87921" y="5671913"/>
            <a:ext cx="2006846" cy="82095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7" name="Kuvan paikkamerkki 5">
            <a:extLst>
              <a:ext uri="{FF2B5EF4-FFF2-40B4-BE49-F238E27FC236}">
                <a16:creationId xmlns:a16="http://schemas.microsoft.com/office/drawing/2014/main" id="{9DA43B78-67AF-0201-B624-B8EC050076F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092576" y="2423886"/>
            <a:ext cx="2006847" cy="253419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18" name="Tekstin paikkamerkki 22">
            <a:extLst>
              <a:ext uri="{FF2B5EF4-FFF2-40B4-BE49-F238E27FC236}">
                <a16:creationId xmlns:a16="http://schemas.microsoft.com/office/drawing/2014/main" id="{EB55AFC7-938C-CC0A-33FB-405EDFAFCC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92575" y="5187108"/>
            <a:ext cx="2006847" cy="1793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9" name="Tekstin paikkamerkki 22">
            <a:extLst>
              <a:ext uri="{FF2B5EF4-FFF2-40B4-BE49-F238E27FC236}">
                <a16:creationId xmlns:a16="http://schemas.microsoft.com/office/drawing/2014/main" id="{E2606489-0A0F-E587-DDA5-9BC980EEF4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2575" y="5671913"/>
            <a:ext cx="2006846" cy="82095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9F04DC7D-358B-4133-AF8E-76283B242E9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397228" y="2423886"/>
            <a:ext cx="2006847" cy="253419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22" name="Tekstin paikkamerkki 22">
            <a:extLst>
              <a:ext uri="{FF2B5EF4-FFF2-40B4-BE49-F238E27FC236}">
                <a16:creationId xmlns:a16="http://schemas.microsoft.com/office/drawing/2014/main" id="{3928D538-316A-ED47-441A-FDB9F4E903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7227" y="5187108"/>
            <a:ext cx="2006847" cy="1793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24" name="Tekstin paikkamerkki 22">
            <a:extLst>
              <a:ext uri="{FF2B5EF4-FFF2-40B4-BE49-F238E27FC236}">
                <a16:creationId xmlns:a16="http://schemas.microsoft.com/office/drawing/2014/main" id="{E51D945C-C296-F8D4-1324-108325B4127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97227" y="5671913"/>
            <a:ext cx="2006846" cy="82095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BEDB4FFC-B2AE-A082-2D9B-E43C8EA2B38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01878" y="2423886"/>
            <a:ext cx="2006847" cy="253419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26" name="Tekstin paikkamerkki 22">
            <a:extLst>
              <a:ext uri="{FF2B5EF4-FFF2-40B4-BE49-F238E27FC236}">
                <a16:creationId xmlns:a16="http://schemas.microsoft.com/office/drawing/2014/main" id="{85207F29-DB4C-7EF4-A303-95280AF173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01877" y="5187108"/>
            <a:ext cx="2006847" cy="1793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27" name="Tekstin paikkamerkki 22">
            <a:extLst>
              <a:ext uri="{FF2B5EF4-FFF2-40B4-BE49-F238E27FC236}">
                <a16:creationId xmlns:a16="http://schemas.microsoft.com/office/drawing/2014/main" id="{608CAD8E-94BF-EFA3-C2C6-CACE66AE4E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01877" y="5671913"/>
            <a:ext cx="2006846" cy="82095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1251BE1E-E929-B6B5-1A9D-351244FD5E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ABF5B89A-6FDC-C64C-5010-D7559DC57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A71DE5-60A1-D44D-48FB-EBAADD22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86773824"/>
      </p:ext>
    </p:extLst>
  </p:cSld>
  <p:clrMapOvr>
    <a:masterClrMapping/>
  </p:clrMapOvr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telydia 2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i 9">
            <a:extLst>
              <a:ext uri="{FF2B5EF4-FFF2-40B4-BE49-F238E27FC236}">
                <a16:creationId xmlns:a16="http://schemas.microsoft.com/office/drawing/2014/main" id="{8779C329-3215-0067-2453-1CFDB940FC36}"/>
              </a:ext>
            </a:extLst>
          </p:cNvPr>
          <p:cNvSpPr/>
          <p:nvPr/>
        </p:nvSpPr>
        <p:spPr>
          <a:xfrm>
            <a:off x="4309672" y="2975724"/>
            <a:ext cx="1783830" cy="178383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14E55CF-A9B3-E245-30A9-D9EBF83CB8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893" y="1833310"/>
            <a:ext cx="2474530" cy="2474530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962A7167-A74B-0AF1-7572-B0F7B9472D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2892" y="4622800"/>
            <a:ext cx="2474530" cy="33528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35" name="Tekstin paikkamerkki 22">
            <a:extLst>
              <a:ext uri="{FF2B5EF4-FFF2-40B4-BE49-F238E27FC236}">
                <a16:creationId xmlns:a16="http://schemas.microsoft.com/office/drawing/2014/main" id="{5E3C4C6F-1D2C-D3AD-9B87-7D25578FE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892" y="4958080"/>
            <a:ext cx="2474530" cy="153479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2" name="Kuvan paikkamerkki 5">
            <a:extLst>
              <a:ext uri="{FF2B5EF4-FFF2-40B4-BE49-F238E27FC236}">
                <a16:creationId xmlns:a16="http://schemas.microsoft.com/office/drawing/2014/main" id="{607541D2-292A-893A-1620-79BD491085F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427004" y="1833310"/>
            <a:ext cx="2474530" cy="2474530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BCE6E90A-DDF8-32BE-B80B-CDA4723D302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427003" y="4622799"/>
            <a:ext cx="2474530" cy="33528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5" name="Tekstin paikkamerkki 22">
            <a:extLst>
              <a:ext uri="{FF2B5EF4-FFF2-40B4-BE49-F238E27FC236}">
                <a16:creationId xmlns:a16="http://schemas.microsoft.com/office/drawing/2014/main" id="{E71CAFF9-6A38-F0BC-7AFD-608F3F8B7F4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427003" y="4958080"/>
            <a:ext cx="2474530" cy="153479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7" name="Kuvan paikkamerkki 5">
            <a:extLst>
              <a:ext uri="{FF2B5EF4-FFF2-40B4-BE49-F238E27FC236}">
                <a16:creationId xmlns:a16="http://schemas.microsoft.com/office/drawing/2014/main" id="{D317982F-43FB-7AD2-693F-8B22318B6346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381114" y="1833310"/>
            <a:ext cx="2474530" cy="2474530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F0099A5D-A43C-BD26-630D-D713B3701A9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81113" y="4622799"/>
            <a:ext cx="2474530" cy="33528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9" name="Tekstin paikkamerkki 22">
            <a:extLst>
              <a:ext uri="{FF2B5EF4-FFF2-40B4-BE49-F238E27FC236}">
                <a16:creationId xmlns:a16="http://schemas.microsoft.com/office/drawing/2014/main" id="{5B5A807A-0E2A-E881-3A8D-93CE20C1373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1113" y="4958077"/>
            <a:ext cx="2474530" cy="153479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29F79306-8430-FDDE-A6E7-1E9EAEA31B0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9335223" y="1817109"/>
            <a:ext cx="2474530" cy="2474530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12" name="Tekstin paikkamerkki 22">
            <a:extLst>
              <a:ext uri="{FF2B5EF4-FFF2-40B4-BE49-F238E27FC236}">
                <a16:creationId xmlns:a16="http://schemas.microsoft.com/office/drawing/2014/main" id="{4C2AE02A-8CBD-E41F-E585-7685B7966F8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35222" y="4606599"/>
            <a:ext cx="2474530" cy="35147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 i="0">
                <a:solidFill>
                  <a:srgbClr val="0042A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13" name="Tekstin paikkamerkki 22">
            <a:extLst>
              <a:ext uri="{FF2B5EF4-FFF2-40B4-BE49-F238E27FC236}">
                <a16:creationId xmlns:a16="http://schemas.microsoft.com/office/drawing/2014/main" id="{A3FB8E19-EBD6-C967-9A19-9D3990EA225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335222" y="4958077"/>
            <a:ext cx="2474530" cy="153479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7FC1A3F7-94DB-9ADC-AF82-A3DCCE5D8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pic>
        <p:nvPicPr>
          <p:cNvPr id="18" name="Kuva 17" descr="Kuva, joka sisältää kohteen Sähkönsininen, kuvakaappaus, sininen, Grafiikka&#10;&#10;Kuvaus luotu automaattisesti">
            <a:extLst>
              <a:ext uri="{FF2B5EF4-FFF2-40B4-BE49-F238E27FC236}">
                <a16:creationId xmlns:a16="http://schemas.microsoft.com/office/drawing/2014/main" id="{8CF0BC2B-5CB8-397D-CC28-38EF0A5276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69837"/>
          <a:stretch/>
        </p:blipFill>
        <p:spPr>
          <a:xfrm>
            <a:off x="0" y="4830416"/>
            <a:ext cx="3677478" cy="2027583"/>
          </a:xfrm>
          <a:prstGeom prst="rect">
            <a:avLst/>
          </a:prstGeom>
        </p:spPr>
      </p:pic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8BD5A3B6-BACC-5781-09A0-B92D8B4CC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59F5999-076F-8DBD-ACA9-6201FBD6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81698005"/>
      </p:ext>
    </p:extLst>
  </p:cSld>
  <p:clrMapOvr>
    <a:masterClrMapping/>
  </p:clrMapOvr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tely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i 9">
            <a:extLst>
              <a:ext uri="{FF2B5EF4-FFF2-40B4-BE49-F238E27FC236}">
                <a16:creationId xmlns:a16="http://schemas.microsoft.com/office/drawing/2014/main" id="{8779C329-3215-0067-2453-1CFDB940FC36}"/>
              </a:ext>
            </a:extLst>
          </p:cNvPr>
          <p:cNvSpPr/>
          <p:nvPr/>
        </p:nvSpPr>
        <p:spPr>
          <a:xfrm>
            <a:off x="4955554" y="2549004"/>
            <a:ext cx="1783830" cy="178383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14E55CF-A9B3-E245-30A9-D9EBF83CB8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18775" y="1551733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962A7167-A74B-0AF1-7572-B0F7B9472D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882" y="3477623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35" name="Tekstin paikkamerkki 22">
            <a:extLst>
              <a:ext uri="{FF2B5EF4-FFF2-40B4-BE49-F238E27FC236}">
                <a16:creationId xmlns:a16="http://schemas.microsoft.com/office/drawing/2014/main" id="{5E3C4C6F-1D2C-D3AD-9B87-7D25578FE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9882" y="3736190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36" name="Kuvan paikkamerkki 5">
            <a:extLst>
              <a:ext uri="{FF2B5EF4-FFF2-40B4-BE49-F238E27FC236}">
                <a16:creationId xmlns:a16="http://schemas.microsoft.com/office/drawing/2014/main" id="{4F5A1775-083A-A8DB-D559-43C81A9F545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118775" y="4135161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37" name="Tekstin paikkamerkki 22">
            <a:extLst>
              <a:ext uri="{FF2B5EF4-FFF2-40B4-BE49-F238E27FC236}">
                <a16:creationId xmlns:a16="http://schemas.microsoft.com/office/drawing/2014/main" id="{FF9B3C96-9D56-FABF-D2AE-9250BE1C57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882" y="6061051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38" name="Tekstin paikkamerkki 22">
            <a:extLst>
              <a:ext uri="{FF2B5EF4-FFF2-40B4-BE49-F238E27FC236}">
                <a16:creationId xmlns:a16="http://schemas.microsoft.com/office/drawing/2014/main" id="{4E64EC3C-8620-0CE6-92F2-2F1CBD19F0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9882" y="6319618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39" name="Kuvan paikkamerkki 5">
            <a:extLst>
              <a:ext uri="{FF2B5EF4-FFF2-40B4-BE49-F238E27FC236}">
                <a16:creationId xmlns:a16="http://schemas.microsoft.com/office/drawing/2014/main" id="{8DC21761-1E38-601F-39B0-B0952F69CF2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832585" y="1535532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40" name="Tekstin paikkamerkki 22">
            <a:extLst>
              <a:ext uri="{FF2B5EF4-FFF2-40B4-BE49-F238E27FC236}">
                <a16:creationId xmlns:a16="http://schemas.microsoft.com/office/drawing/2014/main" id="{93875B09-6308-3E1B-D3D4-D739E27B23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13692" y="3461422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41" name="Tekstin paikkamerkki 22">
            <a:extLst>
              <a:ext uri="{FF2B5EF4-FFF2-40B4-BE49-F238E27FC236}">
                <a16:creationId xmlns:a16="http://schemas.microsoft.com/office/drawing/2014/main" id="{80D913E6-16E6-EC22-A4C2-412DCAFD48C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13692" y="3719989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42" name="Kuvan paikkamerkki 5">
            <a:extLst>
              <a:ext uri="{FF2B5EF4-FFF2-40B4-BE49-F238E27FC236}">
                <a16:creationId xmlns:a16="http://schemas.microsoft.com/office/drawing/2014/main" id="{1C285489-372A-DAB4-B7F8-3EA0800ADC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32585" y="4118960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43" name="Tekstin paikkamerkki 22">
            <a:extLst>
              <a:ext uri="{FF2B5EF4-FFF2-40B4-BE49-F238E27FC236}">
                <a16:creationId xmlns:a16="http://schemas.microsoft.com/office/drawing/2014/main" id="{F71B58B1-3DE7-F653-EBDA-3E1A3AA25DA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13692" y="6044850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44" name="Tekstin paikkamerkki 22">
            <a:extLst>
              <a:ext uri="{FF2B5EF4-FFF2-40B4-BE49-F238E27FC236}">
                <a16:creationId xmlns:a16="http://schemas.microsoft.com/office/drawing/2014/main" id="{E16C5719-B4F3-1547-339B-2AEF6C6907B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13692" y="6303417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45" name="Kuvan paikkamerkki 5">
            <a:extLst>
              <a:ext uri="{FF2B5EF4-FFF2-40B4-BE49-F238E27FC236}">
                <a16:creationId xmlns:a16="http://schemas.microsoft.com/office/drawing/2014/main" id="{F28B30B0-C865-BB57-8A00-2E643DA8963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546395" y="1535532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46" name="Tekstin paikkamerkki 22">
            <a:extLst>
              <a:ext uri="{FF2B5EF4-FFF2-40B4-BE49-F238E27FC236}">
                <a16:creationId xmlns:a16="http://schemas.microsoft.com/office/drawing/2014/main" id="{AB83E5F2-8D77-9AEA-BE07-5A97291A41C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27502" y="3461422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47" name="Tekstin paikkamerkki 22">
            <a:extLst>
              <a:ext uri="{FF2B5EF4-FFF2-40B4-BE49-F238E27FC236}">
                <a16:creationId xmlns:a16="http://schemas.microsoft.com/office/drawing/2014/main" id="{4FB5C025-DCC0-996C-3D29-92C7DC27FD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27502" y="3719989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48" name="Kuvan paikkamerkki 5">
            <a:extLst>
              <a:ext uri="{FF2B5EF4-FFF2-40B4-BE49-F238E27FC236}">
                <a16:creationId xmlns:a16="http://schemas.microsoft.com/office/drawing/2014/main" id="{F4535020-FDD5-38F1-D39D-E64B1EBE24C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546395" y="4118960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49" name="Tekstin paikkamerkki 22">
            <a:extLst>
              <a:ext uri="{FF2B5EF4-FFF2-40B4-BE49-F238E27FC236}">
                <a16:creationId xmlns:a16="http://schemas.microsoft.com/office/drawing/2014/main" id="{2094C40A-D009-075D-B584-8837DB73DAF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27502" y="6044850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50" name="Tekstin paikkamerkki 22">
            <a:extLst>
              <a:ext uri="{FF2B5EF4-FFF2-40B4-BE49-F238E27FC236}">
                <a16:creationId xmlns:a16="http://schemas.microsoft.com/office/drawing/2014/main" id="{E7377404-20E0-214E-6C75-59FFE80CF1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27502" y="6303417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51" name="Kuvan paikkamerkki 5">
            <a:extLst>
              <a:ext uri="{FF2B5EF4-FFF2-40B4-BE49-F238E27FC236}">
                <a16:creationId xmlns:a16="http://schemas.microsoft.com/office/drawing/2014/main" id="{6743588F-50D4-6D6C-FCC7-ECFAE72AB3A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260205" y="1521276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52" name="Tekstin paikkamerkki 22">
            <a:extLst>
              <a:ext uri="{FF2B5EF4-FFF2-40B4-BE49-F238E27FC236}">
                <a16:creationId xmlns:a16="http://schemas.microsoft.com/office/drawing/2014/main" id="{80DF007F-F9B7-88C3-39A1-198460983DD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41312" y="3447166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53" name="Tekstin paikkamerkki 22">
            <a:extLst>
              <a:ext uri="{FF2B5EF4-FFF2-40B4-BE49-F238E27FC236}">
                <a16:creationId xmlns:a16="http://schemas.microsoft.com/office/drawing/2014/main" id="{3FFBF72C-B686-9EFA-D67C-6D23D2E9FA0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41312" y="3705733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sp>
        <p:nvSpPr>
          <p:cNvPr id="54" name="Kuvan paikkamerkki 5">
            <a:extLst>
              <a:ext uri="{FF2B5EF4-FFF2-40B4-BE49-F238E27FC236}">
                <a16:creationId xmlns:a16="http://schemas.microsoft.com/office/drawing/2014/main" id="{87E086FF-FEFF-C8B7-61F4-C6765B44E01E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9260205" y="4104704"/>
            <a:ext cx="1783829" cy="1783829"/>
          </a:xfrm>
          <a:prstGeom prst="ellipse">
            <a:avLst/>
          </a:prstGeo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55" name="Tekstin paikkamerkki 22">
            <a:extLst>
              <a:ext uri="{FF2B5EF4-FFF2-40B4-BE49-F238E27FC236}">
                <a16:creationId xmlns:a16="http://schemas.microsoft.com/office/drawing/2014/main" id="{ADF0D628-3904-DABA-5FB9-CAB60967E45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41312" y="6030594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 b="1"/>
            </a:lvl1pPr>
          </a:lstStyle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56" name="Tekstin paikkamerkki 22">
            <a:extLst>
              <a:ext uri="{FF2B5EF4-FFF2-40B4-BE49-F238E27FC236}">
                <a16:creationId xmlns:a16="http://schemas.microsoft.com/office/drawing/2014/main" id="{15D807DC-89E3-55FF-7F61-37EB7DB90F2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041312" y="6289161"/>
            <a:ext cx="2182402" cy="39624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="0"/>
            </a:lvl1pPr>
          </a:lstStyle>
          <a:p>
            <a:pPr lvl="0"/>
            <a:r>
              <a:rPr lang="fi-FI" dirty="0"/>
              <a:t>titteli</a:t>
            </a:r>
          </a:p>
          <a:p>
            <a:pPr lvl="0"/>
            <a:endParaRPr lang="fi-FI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76F507A-92A8-ED17-F79F-0850D969A2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E102D7BB-A25E-6926-D2B1-73167168A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447B1E-EED6-047D-5768-3FC54AE7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72076629"/>
      </p:ext>
    </p:extLst>
  </p:cSld>
  <p:clrMapOvr>
    <a:masterClrMapping/>
  </p:clrMapOvr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telydia 4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 hidden="1">
            <a:extLst>
              <a:ext uri="{FF2B5EF4-FFF2-40B4-BE49-F238E27FC236}">
                <a16:creationId xmlns:a16="http://schemas.microsoft.com/office/drawing/2014/main" id="{00009D45-C0D4-A4DC-2C12-6FEC6AFF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BB8D50C4-2EDA-59BE-C764-9C3A421E7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0BB85F-18B2-4159-FD61-BA72EE9744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7190" y="894522"/>
            <a:ext cx="5996609" cy="59668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i-FI" dirty="0"/>
              <a:t>Esittelydia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334BCA5-E42C-12AD-1FC7-BF2731CB0F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57190" y="1491206"/>
            <a:ext cx="5996609" cy="453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A7C8B5B6-2D3C-6A7C-E9C3-89A53F8DF1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96" y="6350"/>
            <a:ext cx="5188131" cy="6880095"/>
          </a:xfrm>
          <a:custGeom>
            <a:avLst/>
            <a:gdLst>
              <a:gd name="connsiteX0" fmla="*/ 0 w 7992369"/>
              <a:gd name="connsiteY0" fmla="*/ 0 h 6858000"/>
              <a:gd name="connsiteX1" fmla="*/ 7992369 w 7992369"/>
              <a:gd name="connsiteY1" fmla="*/ 0 h 6858000"/>
              <a:gd name="connsiteX2" fmla="*/ 7992369 w 7992369"/>
              <a:gd name="connsiteY2" fmla="*/ 6858000 h 6858000"/>
              <a:gd name="connsiteX3" fmla="*/ 0 w 7992369"/>
              <a:gd name="connsiteY3" fmla="*/ 6858000 h 6858000"/>
              <a:gd name="connsiteX4" fmla="*/ 0 w 7992369"/>
              <a:gd name="connsiteY4" fmla="*/ 0 h 6858000"/>
              <a:gd name="connsiteX0" fmla="*/ 0 w 7992369"/>
              <a:gd name="connsiteY0" fmla="*/ 6724 h 6864724"/>
              <a:gd name="connsiteX1" fmla="*/ 6486298 w 7992369"/>
              <a:gd name="connsiteY1" fmla="*/ 0 h 6864724"/>
              <a:gd name="connsiteX2" fmla="*/ 7992369 w 7992369"/>
              <a:gd name="connsiteY2" fmla="*/ 6864724 h 6864724"/>
              <a:gd name="connsiteX3" fmla="*/ 0 w 7992369"/>
              <a:gd name="connsiteY3" fmla="*/ 6864724 h 6864724"/>
              <a:gd name="connsiteX4" fmla="*/ 0 w 7992369"/>
              <a:gd name="connsiteY4" fmla="*/ 6724 h 6864724"/>
              <a:gd name="connsiteX0" fmla="*/ 0 w 7482703"/>
              <a:gd name="connsiteY0" fmla="*/ 6724 h 6864724"/>
              <a:gd name="connsiteX1" fmla="*/ 6486298 w 7482703"/>
              <a:gd name="connsiteY1" fmla="*/ 0 h 6864724"/>
              <a:gd name="connsiteX2" fmla="*/ 7482703 w 7482703"/>
              <a:gd name="connsiteY2" fmla="*/ 6864724 h 6864724"/>
              <a:gd name="connsiteX3" fmla="*/ 0 w 7482703"/>
              <a:gd name="connsiteY3" fmla="*/ 6864724 h 6864724"/>
              <a:gd name="connsiteX4" fmla="*/ 0 w 7482703"/>
              <a:gd name="connsiteY4" fmla="*/ 6724 h 6864724"/>
              <a:gd name="connsiteX0" fmla="*/ 0 w 7482703"/>
              <a:gd name="connsiteY0" fmla="*/ 0 h 6858000"/>
              <a:gd name="connsiteX1" fmla="*/ 6546259 w 7482703"/>
              <a:gd name="connsiteY1" fmla="*/ 8266 h 6858000"/>
              <a:gd name="connsiteX2" fmla="*/ 7482703 w 7482703"/>
              <a:gd name="connsiteY2" fmla="*/ 6858000 h 6858000"/>
              <a:gd name="connsiteX3" fmla="*/ 0 w 7482703"/>
              <a:gd name="connsiteY3" fmla="*/ 6858000 h 6858000"/>
              <a:gd name="connsiteX4" fmla="*/ 0 w 7482703"/>
              <a:gd name="connsiteY4" fmla="*/ 0 h 6858000"/>
              <a:gd name="connsiteX0" fmla="*/ 0 w 7482703"/>
              <a:gd name="connsiteY0" fmla="*/ 0 h 6858000"/>
              <a:gd name="connsiteX1" fmla="*/ 6546259 w 7482703"/>
              <a:gd name="connsiteY1" fmla="*/ 8266 h 6858000"/>
              <a:gd name="connsiteX2" fmla="*/ 7400385 w 7482703"/>
              <a:gd name="connsiteY2" fmla="*/ 6261446 h 6858000"/>
              <a:gd name="connsiteX3" fmla="*/ 7482703 w 7482703"/>
              <a:gd name="connsiteY3" fmla="*/ 6858000 h 6858000"/>
              <a:gd name="connsiteX4" fmla="*/ 0 w 7482703"/>
              <a:gd name="connsiteY4" fmla="*/ 6858000 h 6858000"/>
              <a:gd name="connsiteX5" fmla="*/ 0 w 7482703"/>
              <a:gd name="connsiteY5" fmla="*/ 0 h 6858000"/>
              <a:gd name="connsiteX0" fmla="*/ 0 w 7482703"/>
              <a:gd name="connsiteY0" fmla="*/ 0 h 6858000"/>
              <a:gd name="connsiteX1" fmla="*/ 6546259 w 7482703"/>
              <a:gd name="connsiteY1" fmla="*/ 8266 h 6858000"/>
              <a:gd name="connsiteX2" fmla="*/ 7400385 w 7482703"/>
              <a:gd name="connsiteY2" fmla="*/ 6261446 h 6858000"/>
              <a:gd name="connsiteX3" fmla="*/ 7448910 w 7482703"/>
              <a:gd name="connsiteY3" fmla="*/ 6643832 h 6858000"/>
              <a:gd name="connsiteX4" fmla="*/ 7482703 w 7482703"/>
              <a:gd name="connsiteY4" fmla="*/ 6858000 h 6858000"/>
              <a:gd name="connsiteX5" fmla="*/ 0 w 7482703"/>
              <a:gd name="connsiteY5" fmla="*/ 6858000 h 6858000"/>
              <a:gd name="connsiteX6" fmla="*/ 0 w 7482703"/>
              <a:gd name="connsiteY6" fmla="*/ 0 h 6858000"/>
              <a:gd name="connsiteX0" fmla="*/ 0 w 7482703"/>
              <a:gd name="connsiteY0" fmla="*/ 0 h 6859963"/>
              <a:gd name="connsiteX1" fmla="*/ 6546259 w 7482703"/>
              <a:gd name="connsiteY1" fmla="*/ 8266 h 6859963"/>
              <a:gd name="connsiteX2" fmla="*/ 7400385 w 7482703"/>
              <a:gd name="connsiteY2" fmla="*/ 6261446 h 6859963"/>
              <a:gd name="connsiteX3" fmla="*/ 7448910 w 7482703"/>
              <a:gd name="connsiteY3" fmla="*/ 6643832 h 6859963"/>
              <a:gd name="connsiteX4" fmla="*/ 7482703 w 7482703"/>
              <a:gd name="connsiteY4" fmla="*/ 6858000 h 6859963"/>
              <a:gd name="connsiteX5" fmla="*/ 5896101 w 7482703"/>
              <a:gd name="connsiteY5" fmla="*/ 6859963 h 6859963"/>
              <a:gd name="connsiteX6" fmla="*/ 0 w 7482703"/>
              <a:gd name="connsiteY6" fmla="*/ 6858000 h 6859963"/>
              <a:gd name="connsiteX7" fmla="*/ 0 w 7482703"/>
              <a:gd name="connsiteY7" fmla="*/ 0 h 6859963"/>
              <a:gd name="connsiteX0" fmla="*/ 0 w 7448910"/>
              <a:gd name="connsiteY0" fmla="*/ 0 h 6859963"/>
              <a:gd name="connsiteX1" fmla="*/ 6546259 w 7448910"/>
              <a:gd name="connsiteY1" fmla="*/ 8266 h 6859963"/>
              <a:gd name="connsiteX2" fmla="*/ 7400385 w 7448910"/>
              <a:gd name="connsiteY2" fmla="*/ 6261446 h 6859963"/>
              <a:gd name="connsiteX3" fmla="*/ 7448910 w 7448910"/>
              <a:gd name="connsiteY3" fmla="*/ 6643832 h 6859963"/>
              <a:gd name="connsiteX4" fmla="*/ 5896101 w 7448910"/>
              <a:gd name="connsiteY4" fmla="*/ 6859963 h 6859963"/>
              <a:gd name="connsiteX5" fmla="*/ 0 w 7448910"/>
              <a:gd name="connsiteY5" fmla="*/ 6858000 h 6859963"/>
              <a:gd name="connsiteX6" fmla="*/ 0 w 7448910"/>
              <a:gd name="connsiteY6" fmla="*/ 0 h 6859963"/>
              <a:gd name="connsiteX0" fmla="*/ 0 w 7400385"/>
              <a:gd name="connsiteY0" fmla="*/ 0 h 6859963"/>
              <a:gd name="connsiteX1" fmla="*/ 6546259 w 7400385"/>
              <a:gd name="connsiteY1" fmla="*/ 8266 h 6859963"/>
              <a:gd name="connsiteX2" fmla="*/ 7400385 w 7400385"/>
              <a:gd name="connsiteY2" fmla="*/ 6261446 h 6859963"/>
              <a:gd name="connsiteX3" fmla="*/ 6539061 w 7400385"/>
              <a:gd name="connsiteY3" fmla="*/ 6535767 h 6859963"/>
              <a:gd name="connsiteX4" fmla="*/ 5896101 w 7400385"/>
              <a:gd name="connsiteY4" fmla="*/ 6859963 h 6859963"/>
              <a:gd name="connsiteX5" fmla="*/ 0 w 7400385"/>
              <a:gd name="connsiteY5" fmla="*/ 6858000 h 6859963"/>
              <a:gd name="connsiteX6" fmla="*/ 0 w 7400385"/>
              <a:gd name="connsiteY6" fmla="*/ 0 h 6859963"/>
              <a:gd name="connsiteX0" fmla="*/ 0 w 7400385"/>
              <a:gd name="connsiteY0" fmla="*/ 0 h 6859963"/>
              <a:gd name="connsiteX1" fmla="*/ 6546259 w 7400385"/>
              <a:gd name="connsiteY1" fmla="*/ 8266 h 6859963"/>
              <a:gd name="connsiteX2" fmla="*/ 7400385 w 7400385"/>
              <a:gd name="connsiteY2" fmla="*/ 6261446 h 6859963"/>
              <a:gd name="connsiteX3" fmla="*/ 6539061 w 7400385"/>
              <a:gd name="connsiteY3" fmla="*/ 6535767 h 6859963"/>
              <a:gd name="connsiteX4" fmla="*/ 5896101 w 7400385"/>
              <a:gd name="connsiteY4" fmla="*/ 6859963 h 6859963"/>
              <a:gd name="connsiteX5" fmla="*/ 0 w 7400385"/>
              <a:gd name="connsiteY5" fmla="*/ 6858000 h 6859963"/>
              <a:gd name="connsiteX6" fmla="*/ 0 w 7400385"/>
              <a:gd name="connsiteY6" fmla="*/ 0 h 6859963"/>
              <a:gd name="connsiteX0" fmla="*/ 0 w 7400385"/>
              <a:gd name="connsiteY0" fmla="*/ 0 h 6951824"/>
              <a:gd name="connsiteX1" fmla="*/ 6546259 w 7400385"/>
              <a:gd name="connsiteY1" fmla="*/ 8266 h 6951824"/>
              <a:gd name="connsiteX2" fmla="*/ 7400385 w 7400385"/>
              <a:gd name="connsiteY2" fmla="*/ 6261446 h 6951824"/>
              <a:gd name="connsiteX3" fmla="*/ 5896101 w 7400385"/>
              <a:gd name="connsiteY3" fmla="*/ 6859963 h 6951824"/>
              <a:gd name="connsiteX4" fmla="*/ 0 w 7400385"/>
              <a:gd name="connsiteY4" fmla="*/ 6858000 h 6951824"/>
              <a:gd name="connsiteX5" fmla="*/ 0 w 7400385"/>
              <a:gd name="connsiteY5" fmla="*/ 0 h 6951824"/>
              <a:gd name="connsiteX0" fmla="*/ 0 w 7400385"/>
              <a:gd name="connsiteY0" fmla="*/ 0 h 6859963"/>
              <a:gd name="connsiteX1" fmla="*/ 6546259 w 7400385"/>
              <a:gd name="connsiteY1" fmla="*/ 8266 h 6859963"/>
              <a:gd name="connsiteX2" fmla="*/ 7400385 w 7400385"/>
              <a:gd name="connsiteY2" fmla="*/ 6261446 h 6859963"/>
              <a:gd name="connsiteX3" fmla="*/ 5896101 w 7400385"/>
              <a:gd name="connsiteY3" fmla="*/ 6859963 h 6859963"/>
              <a:gd name="connsiteX4" fmla="*/ 0 w 7400385"/>
              <a:gd name="connsiteY4" fmla="*/ 6858000 h 6859963"/>
              <a:gd name="connsiteX5" fmla="*/ 0 w 7400385"/>
              <a:gd name="connsiteY5" fmla="*/ 0 h 6859963"/>
              <a:gd name="connsiteX0" fmla="*/ 0 w 7400385"/>
              <a:gd name="connsiteY0" fmla="*/ 0 h 6859963"/>
              <a:gd name="connsiteX1" fmla="*/ 6546259 w 7400385"/>
              <a:gd name="connsiteY1" fmla="*/ 8266 h 6859963"/>
              <a:gd name="connsiteX2" fmla="*/ 7400385 w 7400385"/>
              <a:gd name="connsiteY2" fmla="*/ 6261446 h 6859963"/>
              <a:gd name="connsiteX3" fmla="*/ 5896101 w 7400385"/>
              <a:gd name="connsiteY3" fmla="*/ 6859963 h 6859963"/>
              <a:gd name="connsiteX4" fmla="*/ 0 w 7400385"/>
              <a:gd name="connsiteY4" fmla="*/ 6858000 h 6859963"/>
              <a:gd name="connsiteX5" fmla="*/ 0 w 7400385"/>
              <a:gd name="connsiteY5" fmla="*/ 0 h 6859963"/>
              <a:gd name="connsiteX0" fmla="*/ 0 w 7374845"/>
              <a:gd name="connsiteY0" fmla="*/ 0 h 6859963"/>
              <a:gd name="connsiteX1" fmla="*/ 6546259 w 7374845"/>
              <a:gd name="connsiteY1" fmla="*/ 8266 h 6859963"/>
              <a:gd name="connsiteX2" fmla="*/ 7374845 w 7374845"/>
              <a:gd name="connsiteY2" fmla="*/ 6257071 h 6859963"/>
              <a:gd name="connsiteX3" fmla="*/ 5896101 w 7374845"/>
              <a:gd name="connsiteY3" fmla="*/ 6859963 h 6859963"/>
              <a:gd name="connsiteX4" fmla="*/ 0 w 7374845"/>
              <a:gd name="connsiteY4" fmla="*/ 6858000 h 6859963"/>
              <a:gd name="connsiteX5" fmla="*/ 0 w 7374845"/>
              <a:gd name="connsiteY5" fmla="*/ 0 h 6859963"/>
              <a:gd name="connsiteX0" fmla="*/ 0 w 7374845"/>
              <a:gd name="connsiteY0" fmla="*/ 0 h 6868713"/>
              <a:gd name="connsiteX1" fmla="*/ 6546259 w 7374845"/>
              <a:gd name="connsiteY1" fmla="*/ 8266 h 6868713"/>
              <a:gd name="connsiteX2" fmla="*/ 7374845 w 7374845"/>
              <a:gd name="connsiteY2" fmla="*/ 6257071 h 6868713"/>
              <a:gd name="connsiteX3" fmla="*/ 5768404 w 7374845"/>
              <a:gd name="connsiteY3" fmla="*/ 6868713 h 6868713"/>
              <a:gd name="connsiteX4" fmla="*/ 0 w 7374845"/>
              <a:gd name="connsiteY4" fmla="*/ 6858000 h 6868713"/>
              <a:gd name="connsiteX5" fmla="*/ 0 w 7374845"/>
              <a:gd name="connsiteY5" fmla="*/ 0 h 6868713"/>
              <a:gd name="connsiteX0" fmla="*/ 0 w 7374845"/>
              <a:gd name="connsiteY0" fmla="*/ 0 h 6868713"/>
              <a:gd name="connsiteX1" fmla="*/ 6546259 w 7374845"/>
              <a:gd name="connsiteY1" fmla="*/ 8266 h 6868713"/>
              <a:gd name="connsiteX2" fmla="*/ 7374845 w 7374845"/>
              <a:gd name="connsiteY2" fmla="*/ 6257071 h 6868713"/>
              <a:gd name="connsiteX3" fmla="*/ 5768404 w 7374845"/>
              <a:gd name="connsiteY3" fmla="*/ 6868713 h 6868713"/>
              <a:gd name="connsiteX4" fmla="*/ 0 w 7374845"/>
              <a:gd name="connsiteY4" fmla="*/ 6858000 h 6868713"/>
              <a:gd name="connsiteX5" fmla="*/ 0 w 7374845"/>
              <a:gd name="connsiteY5" fmla="*/ 0 h 6868713"/>
              <a:gd name="connsiteX0" fmla="*/ 0 w 7470619"/>
              <a:gd name="connsiteY0" fmla="*/ 0 h 6868713"/>
              <a:gd name="connsiteX1" fmla="*/ 6546259 w 7470619"/>
              <a:gd name="connsiteY1" fmla="*/ 8266 h 6868713"/>
              <a:gd name="connsiteX2" fmla="*/ 7470619 w 7470619"/>
              <a:gd name="connsiteY2" fmla="*/ 6239571 h 6868713"/>
              <a:gd name="connsiteX3" fmla="*/ 5768404 w 7470619"/>
              <a:gd name="connsiteY3" fmla="*/ 6868713 h 6868713"/>
              <a:gd name="connsiteX4" fmla="*/ 0 w 7470619"/>
              <a:gd name="connsiteY4" fmla="*/ 6858000 h 6868713"/>
              <a:gd name="connsiteX5" fmla="*/ 0 w 7470619"/>
              <a:gd name="connsiteY5" fmla="*/ 0 h 6868713"/>
              <a:gd name="connsiteX0" fmla="*/ 0 w 7470619"/>
              <a:gd name="connsiteY0" fmla="*/ 0 h 6868713"/>
              <a:gd name="connsiteX1" fmla="*/ 6546259 w 7470619"/>
              <a:gd name="connsiteY1" fmla="*/ 8266 h 6868713"/>
              <a:gd name="connsiteX2" fmla="*/ 7470619 w 7470619"/>
              <a:gd name="connsiteY2" fmla="*/ 6239571 h 6868713"/>
              <a:gd name="connsiteX3" fmla="*/ 5838638 w 7470619"/>
              <a:gd name="connsiteY3" fmla="*/ 6868713 h 6868713"/>
              <a:gd name="connsiteX4" fmla="*/ 0 w 7470619"/>
              <a:gd name="connsiteY4" fmla="*/ 6858000 h 6868713"/>
              <a:gd name="connsiteX5" fmla="*/ 0 w 7470619"/>
              <a:gd name="connsiteY5" fmla="*/ 0 h 6868713"/>
              <a:gd name="connsiteX0" fmla="*/ 0 w 7464234"/>
              <a:gd name="connsiteY0" fmla="*/ 0 h 6868713"/>
              <a:gd name="connsiteX1" fmla="*/ 6546259 w 7464234"/>
              <a:gd name="connsiteY1" fmla="*/ 8266 h 6868713"/>
              <a:gd name="connsiteX2" fmla="*/ 7464234 w 7464234"/>
              <a:gd name="connsiteY2" fmla="*/ 6252696 h 6868713"/>
              <a:gd name="connsiteX3" fmla="*/ 5838638 w 7464234"/>
              <a:gd name="connsiteY3" fmla="*/ 6868713 h 6868713"/>
              <a:gd name="connsiteX4" fmla="*/ 0 w 7464234"/>
              <a:gd name="connsiteY4" fmla="*/ 6858000 h 6868713"/>
              <a:gd name="connsiteX5" fmla="*/ 0 w 7464234"/>
              <a:gd name="connsiteY5" fmla="*/ 0 h 6868713"/>
              <a:gd name="connsiteX0" fmla="*/ 0 w 7464234"/>
              <a:gd name="connsiteY0" fmla="*/ 0 h 6869306"/>
              <a:gd name="connsiteX1" fmla="*/ 6546259 w 7464234"/>
              <a:gd name="connsiteY1" fmla="*/ 8266 h 6869306"/>
              <a:gd name="connsiteX2" fmla="*/ 7464234 w 7464234"/>
              <a:gd name="connsiteY2" fmla="*/ 6252696 h 6869306"/>
              <a:gd name="connsiteX3" fmla="*/ 5838638 w 7464234"/>
              <a:gd name="connsiteY3" fmla="*/ 6868713 h 6869306"/>
              <a:gd name="connsiteX4" fmla="*/ 0 w 7464234"/>
              <a:gd name="connsiteY4" fmla="*/ 6858000 h 6869306"/>
              <a:gd name="connsiteX5" fmla="*/ 0 w 7464234"/>
              <a:gd name="connsiteY5" fmla="*/ 0 h 6869306"/>
              <a:gd name="connsiteX0" fmla="*/ 0 w 7561639"/>
              <a:gd name="connsiteY0" fmla="*/ 0 h 6978746"/>
              <a:gd name="connsiteX1" fmla="*/ 6546259 w 7561639"/>
              <a:gd name="connsiteY1" fmla="*/ 8266 h 6978746"/>
              <a:gd name="connsiteX2" fmla="*/ 7561639 w 7561639"/>
              <a:gd name="connsiteY2" fmla="*/ 6860072 h 6978746"/>
              <a:gd name="connsiteX3" fmla="*/ 5838638 w 7561639"/>
              <a:gd name="connsiteY3" fmla="*/ 6868713 h 6978746"/>
              <a:gd name="connsiteX4" fmla="*/ 0 w 7561639"/>
              <a:gd name="connsiteY4" fmla="*/ 6858000 h 6978746"/>
              <a:gd name="connsiteX5" fmla="*/ 0 w 7561639"/>
              <a:gd name="connsiteY5" fmla="*/ 0 h 6978746"/>
              <a:gd name="connsiteX0" fmla="*/ 0 w 7561639"/>
              <a:gd name="connsiteY0" fmla="*/ 0 h 6880797"/>
              <a:gd name="connsiteX1" fmla="*/ 6546259 w 7561639"/>
              <a:gd name="connsiteY1" fmla="*/ 8266 h 6880797"/>
              <a:gd name="connsiteX2" fmla="*/ 7561639 w 7561639"/>
              <a:gd name="connsiteY2" fmla="*/ 6860072 h 6880797"/>
              <a:gd name="connsiteX3" fmla="*/ 5838638 w 7561639"/>
              <a:gd name="connsiteY3" fmla="*/ 6868713 h 6880797"/>
              <a:gd name="connsiteX4" fmla="*/ 0 w 7561639"/>
              <a:gd name="connsiteY4" fmla="*/ 6858000 h 6880797"/>
              <a:gd name="connsiteX5" fmla="*/ 0 w 7561639"/>
              <a:gd name="connsiteY5" fmla="*/ 0 h 6880797"/>
              <a:gd name="connsiteX0" fmla="*/ 0 w 7561639"/>
              <a:gd name="connsiteY0" fmla="*/ 0 h 6878121"/>
              <a:gd name="connsiteX1" fmla="*/ 6546259 w 7561639"/>
              <a:gd name="connsiteY1" fmla="*/ 8266 h 6878121"/>
              <a:gd name="connsiteX2" fmla="*/ 7561639 w 7561639"/>
              <a:gd name="connsiteY2" fmla="*/ 6860072 h 6878121"/>
              <a:gd name="connsiteX3" fmla="*/ 5838638 w 7561639"/>
              <a:gd name="connsiteY3" fmla="*/ 6868713 h 6878121"/>
              <a:gd name="connsiteX4" fmla="*/ 0 w 7561639"/>
              <a:gd name="connsiteY4" fmla="*/ 6858000 h 6878121"/>
              <a:gd name="connsiteX5" fmla="*/ 0 w 7561639"/>
              <a:gd name="connsiteY5" fmla="*/ 0 h 6878121"/>
              <a:gd name="connsiteX0" fmla="*/ 0 w 7571380"/>
              <a:gd name="connsiteY0" fmla="*/ 0 h 6890995"/>
              <a:gd name="connsiteX1" fmla="*/ 6546259 w 7571380"/>
              <a:gd name="connsiteY1" fmla="*/ 8266 h 6890995"/>
              <a:gd name="connsiteX2" fmla="*/ 7571380 w 7571380"/>
              <a:gd name="connsiteY2" fmla="*/ 6880095 h 6890995"/>
              <a:gd name="connsiteX3" fmla="*/ 5838638 w 7571380"/>
              <a:gd name="connsiteY3" fmla="*/ 6868713 h 6890995"/>
              <a:gd name="connsiteX4" fmla="*/ 0 w 7571380"/>
              <a:gd name="connsiteY4" fmla="*/ 6858000 h 6890995"/>
              <a:gd name="connsiteX5" fmla="*/ 0 w 7571380"/>
              <a:gd name="connsiteY5" fmla="*/ 0 h 6890995"/>
              <a:gd name="connsiteX0" fmla="*/ 0 w 7571380"/>
              <a:gd name="connsiteY0" fmla="*/ 0 h 6880095"/>
              <a:gd name="connsiteX1" fmla="*/ 6546259 w 7571380"/>
              <a:gd name="connsiteY1" fmla="*/ 8266 h 6880095"/>
              <a:gd name="connsiteX2" fmla="*/ 7571380 w 7571380"/>
              <a:gd name="connsiteY2" fmla="*/ 6880095 h 6880095"/>
              <a:gd name="connsiteX3" fmla="*/ 5838638 w 7571380"/>
              <a:gd name="connsiteY3" fmla="*/ 6868713 h 6880095"/>
              <a:gd name="connsiteX4" fmla="*/ 0 w 7571380"/>
              <a:gd name="connsiteY4" fmla="*/ 6858000 h 6880095"/>
              <a:gd name="connsiteX5" fmla="*/ 0 w 7571380"/>
              <a:gd name="connsiteY5" fmla="*/ 0 h 688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1380" h="6880095">
                <a:moveTo>
                  <a:pt x="0" y="0"/>
                </a:moveTo>
                <a:lnTo>
                  <a:pt x="6546259" y="8266"/>
                </a:lnTo>
                <a:cubicBezTo>
                  <a:pt x="6852251" y="2089743"/>
                  <a:pt x="7265388" y="4798618"/>
                  <a:pt x="7571380" y="6880095"/>
                </a:cubicBezTo>
                <a:lnTo>
                  <a:pt x="5838638" y="6868713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9CACCA3-91F9-39AB-8D0A-4579DAC892D8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939575" y="5366794"/>
            <a:ext cx="2847550" cy="1295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0042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- Listaa</a:t>
            </a:r>
            <a:br>
              <a:rPr lang="fi-FI" noProof="0"/>
            </a:br>
            <a:r>
              <a:rPr lang="fi-FI" noProof="0"/>
              <a:t>- kolme </a:t>
            </a:r>
            <a:br>
              <a:rPr lang="fi-FI" noProof="0"/>
            </a:br>
            <a:r>
              <a:rPr lang="fi-FI" noProof="0"/>
              <a:t>- ydinosaamisaluetta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20019F-B578-A7B0-080A-1643809D623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357190" y="2263515"/>
            <a:ext cx="6429935" cy="4203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303E6A2F-9ACC-B2EE-9F2D-93B179E32F71}"/>
              </a:ext>
            </a:extLst>
          </p:cNvPr>
          <p:cNvSpPr txBox="1">
            <a:spLocks/>
          </p:cNvSpPr>
          <p:nvPr/>
        </p:nvSpPr>
        <p:spPr>
          <a:xfrm>
            <a:off x="437461" y="64599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639992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7BD716F7-1D5A-0B41-8FE6-817B3CA3A138}"/>
              </a:ext>
            </a:extLst>
          </p:cNvPr>
          <p:cNvGrpSpPr/>
          <p:nvPr/>
        </p:nvGrpSpPr>
        <p:grpSpPr>
          <a:xfrm>
            <a:off x="1072962" y="2705281"/>
            <a:ext cx="428625" cy="488950"/>
            <a:chOff x="1072962" y="2705281"/>
            <a:chExt cx="428625" cy="488950"/>
          </a:xfrm>
        </p:grpSpPr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F076274D-21DE-E64E-8FB5-FEE0FC30BB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2705281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Puolivapaa piirto 55">
              <a:extLst>
                <a:ext uri="{FF2B5EF4-FFF2-40B4-BE49-F238E27FC236}">
                  <a16:creationId xmlns:a16="http://schemas.microsoft.com/office/drawing/2014/main" id="{A560833B-B57F-DC4E-8B96-B5827A2E401E}"/>
                </a:ext>
              </a:extLst>
            </p:cNvPr>
            <p:cNvSpPr/>
            <p:nvPr userDrawn="1"/>
          </p:nvSpPr>
          <p:spPr>
            <a:xfrm>
              <a:off x="1193538" y="2915677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C7326787-9C2B-A747-B392-6391CF67D586}"/>
              </a:ext>
            </a:extLst>
          </p:cNvPr>
          <p:cNvGrpSpPr/>
          <p:nvPr/>
        </p:nvGrpSpPr>
        <p:grpSpPr>
          <a:xfrm>
            <a:off x="1114250" y="1705076"/>
            <a:ext cx="327025" cy="488950"/>
            <a:chOff x="1116566" y="1510996"/>
            <a:chExt cx="327025" cy="488950"/>
          </a:xfrm>
        </p:grpSpPr>
        <p:sp>
          <p:nvSpPr>
            <p:cNvPr id="58" name="Freeform 1">
              <a:extLst>
                <a:ext uri="{FF2B5EF4-FFF2-40B4-BE49-F238E27FC236}">
                  <a16:creationId xmlns:a16="http://schemas.microsoft.com/office/drawing/2014/main" id="{BAC0C50D-09DA-6B41-9697-DE09CC42E1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566" y="1510996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Puolivapaa piirto 58">
              <a:extLst>
                <a:ext uri="{FF2B5EF4-FFF2-40B4-BE49-F238E27FC236}">
                  <a16:creationId xmlns:a16="http://schemas.microsoft.com/office/drawing/2014/main" id="{5DB0B248-346B-4845-9113-DA086761B1BD}"/>
                </a:ext>
              </a:extLst>
            </p:cNvPr>
            <p:cNvSpPr/>
            <p:nvPr userDrawn="1"/>
          </p:nvSpPr>
          <p:spPr>
            <a:xfrm>
              <a:off x="1167788" y="1778757"/>
              <a:ext cx="213221" cy="11047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57039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57039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7FD727CB-8CD2-9E49-8079-24B7442915E9}"/>
              </a:ext>
            </a:extLst>
          </p:cNvPr>
          <p:cNvGrpSpPr/>
          <p:nvPr/>
        </p:nvGrpSpPr>
        <p:grpSpPr>
          <a:xfrm>
            <a:off x="1072962" y="779058"/>
            <a:ext cx="428625" cy="488950"/>
            <a:chOff x="1072962" y="691712"/>
            <a:chExt cx="428625" cy="488950"/>
          </a:xfrm>
        </p:grpSpPr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B2AFED48-D354-DB43-8B9D-DC8D983251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691712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Puolivapaa piirto 61">
              <a:extLst>
                <a:ext uri="{FF2B5EF4-FFF2-40B4-BE49-F238E27FC236}">
                  <a16:creationId xmlns:a16="http://schemas.microsoft.com/office/drawing/2014/main" id="{A159D87D-F3D3-4041-8C1E-DED8EE66C750}"/>
                </a:ext>
              </a:extLst>
            </p:cNvPr>
            <p:cNvSpPr/>
            <p:nvPr userDrawn="1"/>
          </p:nvSpPr>
          <p:spPr>
            <a:xfrm>
              <a:off x="1193922" y="914400"/>
              <a:ext cx="187471" cy="112756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B7A34E48-9717-184A-8220-FA0D2A7E478D}"/>
              </a:ext>
            </a:extLst>
          </p:cNvPr>
          <p:cNvGrpSpPr/>
          <p:nvPr/>
        </p:nvGrpSpPr>
        <p:grpSpPr>
          <a:xfrm>
            <a:off x="1041829" y="3735657"/>
            <a:ext cx="465138" cy="463550"/>
            <a:chOff x="1041829" y="3735657"/>
            <a:chExt cx="465138" cy="463550"/>
          </a:xfrm>
        </p:grpSpPr>
        <p:sp>
          <p:nvSpPr>
            <p:cNvPr id="64" name="Freeform 175">
              <a:extLst>
                <a:ext uri="{FF2B5EF4-FFF2-40B4-BE49-F238E27FC236}">
                  <a16:creationId xmlns:a16="http://schemas.microsoft.com/office/drawing/2014/main" id="{270C740A-9424-F04F-A003-ED494C631A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1829" y="373565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Puolivapaa piirto 64">
              <a:extLst>
                <a:ext uri="{FF2B5EF4-FFF2-40B4-BE49-F238E27FC236}">
                  <a16:creationId xmlns:a16="http://schemas.microsoft.com/office/drawing/2014/main" id="{6D8108C2-F6C2-B147-B23F-6A26D9C4A648}"/>
                </a:ext>
              </a:extLst>
            </p:cNvPr>
            <p:cNvSpPr/>
            <p:nvPr userDrawn="1"/>
          </p:nvSpPr>
          <p:spPr>
            <a:xfrm>
              <a:off x="1114250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Puolivapaa piirto 65">
              <a:extLst>
                <a:ext uri="{FF2B5EF4-FFF2-40B4-BE49-F238E27FC236}">
                  <a16:creationId xmlns:a16="http://schemas.microsoft.com/office/drawing/2014/main" id="{D83C7688-3CF3-8B44-90A1-AA89B4313D50}"/>
                </a:ext>
              </a:extLst>
            </p:cNvPr>
            <p:cNvSpPr/>
            <p:nvPr userDrawn="1"/>
          </p:nvSpPr>
          <p:spPr>
            <a:xfrm>
              <a:off x="1368134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C086FB4E-3E99-864F-A38F-F3BF2E79F2D3}"/>
              </a:ext>
            </a:extLst>
          </p:cNvPr>
          <p:cNvGrpSpPr/>
          <p:nvPr/>
        </p:nvGrpSpPr>
        <p:grpSpPr>
          <a:xfrm>
            <a:off x="1052325" y="4714465"/>
            <a:ext cx="449262" cy="469900"/>
            <a:chOff x="1052325" y="4714465"/>
            <a:chExt cx="449262" cy="469900"/>
          </a:xfrm>
        </p:grpSpPr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57E5673F-8306-5641-909F-47A698F0ED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2325" y="4714465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Puolivapaa piirto 68">
              <a:extLst>
                <a:ext uri="{FF2B5EF4-FFF2-40B4-BE49-F238E27FC236}">
                  <a16:creationId xmlns:a16="http://schemas.microsoft.com/office/drawing/2014/main" id="{C9EF04C0-B3D1-D443-9825-D5AC17917C6B}"/>
                </a:ext>
              </a:extLst>
            </p:cNvPr>
            <p:cNvSpPr/>
            <p:nvPr userDrawn="1"/>
          </p:nvSpPr>
          <p:spPr>
            <a:xfrm>
              <a:off x="1120199" y="4772147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Puolivapaa piirto 69">
              <a:extLst>
                <a:ext uri="{FF2B5EF4-FFF2-40B4-BE49-F238E27FC236}">
                  <a16:creationId xmlns:a16="http://schemas.microsoft.com/office/drawing/2014/main" id="{E3DDD831-FA1C-6941-9BE6-F87E4977E71D}"/>
                </a:ext>
              </a:extLst>
            </p:cNvPr>
            <p:cNvSpPr/>
            <p:nvPr userDrawn="1"/>
          </p:nvSpPr>
          <p:spPr>
            <a:xfrm>
              <a:off x="1356547" y="4768738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4E340118-A295-2247-8721-8BD4C9E941BD}"/>
              </a:ext>
            </a:extLst>
          </p:cNvPr>
          <p:cNvGrpSpPr/>
          <p:nvPr/>
        </p:nvGrpSpPr>
        <p:grpSpPr>
          <a:xfrm>
            <a:off x="1063435" y="5562293"/>
            <a:ext cx="447675" cy="488950"/>
            <a:chOff x="1063435" y="5562293"/>
            <a:chExt cx="447675" cy="488950"/>
          </a:xfrm>
        </p:grpSpPr>
        <p:sp>
          <p:nvSpPr>
            <p:cNvPr id="72" name="Freeform 176">
              <a:extLst>
                <a:ext uri="{FF2B5EF4-FFF2-40B4-BE49-F238E27FC236}">
                  <a16:creationId xmlns:a16="http://schemas.microsoft.com/office/drawing/2014/main" id="{73E9DF80-5C6C-3C42-9961-9F11D71891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3435" y="5562293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Puolivapaa piirto 72">
              <a:extLst>
                <a:ext uri="{FF2B5EF4-FFF2-40B4-BE49-F238E27FC236}">
                  <a16:creationId xmlns:a16="http://schemas.microsoft.com/office/drawing/2014/main" id="{2BDA7B53-CD26-674C-8DFC-D12797E7AAFD}"/>
                </a:ext>
              </a:extLst>
            </p:cNvPr>
            <p:cNvSpPr/>
            <p:nvPr userDrawn="1"/>
          </p:nvSpPr>
          <p:spPr>
            <a:xfrm>
              <a:off x="1256937" y="5627627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Puolivapaa piirto 73">
              <a:extLst>
                <a:ext uri="{FF2B5EF4-FFF2-40B4-BE49-F238E27FC236}">
                  <a16:creationId xmlns:a16="http://schemas.microsoft.com/office/drawing/2014/main" id="{6B29BFA4-07C4-834C-A70C-E2EC0B04ABDE}"/>
                </a:ext>
              </a:extLst>
            </p:cNvPr>
            <p:cNvSpPr/>
            <p:nvPr userDrawn="1"/>
          </p:nvSpPr>
          <p:spPr>
            <a:xfrm>
              <a:off x="1402074" y="5658487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Puolivapaa piirto 74">
              <a:extLst>
                <a:ext uri="{FF2B5EF4-FFF2-40B4-BE49-F238E27FC236}">
                  <a16:creationId xmlns:a16="http://schemas.microsoft.com/office/drawing/2014/main" id="{770AFB5B-1C3C-C044-AF1C-A29673D13D75}"/>
                </a:ext>
              </a:extLst>
            </p:cNvPr>
            <p:cNvSpPr/>
            <p:nvPr userDrawn="1"/>
          </p:nvSpPr>
          <p:spPr>
            <a:xfrm>
              <a:off x="1107482" y="5668012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9D227EC8-29FF-8B44-81CC-21F711969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75" y="573057"/>
            <a:ext cx="428624" cy="71857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A286B8B-8026-004E-8334-80834655E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5209" y="1507343"/>
            <a:ext cx="685800" cy="762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51687E9-15F5-F74B-BCD1-BD068CF4D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8358" y="2524160"/>
            <a:ext cx="685800" cy="7239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50C26F-C7F7-AA41-A240-4B93AFFCB3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8358" y="3617298"/>
            <a:ext cx="685800" cy="5207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BEF0928-A5FC-514B-B3E1-28D88F9F84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55209" y="4418510"/>
            <a:ext cx="685800" cy="7366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2747351-7BEB-0842-8DDF-7BAB1C07B2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62240" y="5443631"/>
            <a:ext cx="6858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55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52EEC1-9A80-6340-8A59-A6B98F914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288" y="1218793"/>
            <a:ext cx="517290" cy="2520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25A41B4-4867-1545-8CAD-A9398922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288" y="1775478"/>
            <a:ext cx="431800" cy="723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B60E494-D3BD-BB4D-8328-8CDAA3C35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8083" y="2985376"/>
            <a:ext cx="393700" cy="3937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CFE201-1930-2346-A790-22E6F89F32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1778" y="4003023"/>
            <a:ext cx="431800" cy="355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BE0A43-2DD2-E04C-B25A-E75A785F1D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4829" y="4974414"/>
            <a:ext cx="533400" cy="482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74E33AC-CEF3-A340-95CB-B7D4B61B70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12348" y="1053454"/>
            <a:ext cx="535131" cy="4905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FF143EA-58E2-9E42-8D5F-4A4FE34793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79470" y="1955189"/>
            <a:ext cx="257201" cy="4572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5455AA6-225B-2B4B-BD51-B2F66DCC58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12147" y="2943050"/>
            <a:ext cx="195666" cy="5087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330F434-874C-FD4D-809A-EAFC7EC5F4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55670" y="3941493"/>
            <a:ext cx="304800" cy="444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7FEED8C-6596-964B-A7D0-08A048F0E87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058385" y="4938145"/>
            <a:ext cx="563328" cy="5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0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3B116E9C-BBF3-7D41-BE37-B2061CEE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ED6BD5DF-C790-B64D-AEBB-EECE3B5D3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49E09C70-E41E-BC45-9BB5-9EBDCFFD7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1347698-AFD9-9D42-AD61-E264E2775E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F5DA34FE-F025-9249-969D-1CBAEA7EE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68FB516E-7F0E-AA49-889E-0883080AC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C4742E-7AF2-5A45-8625-32D055A0C6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47" y="193926"/>
            <a:ext cx="6526060" cy="601250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ECB9B07C-6600-1502-B7E9-0B3260CE4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2556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662E12B-9F13-7543-9D9B-065DEA60A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321" y="419296"/>
            <a:ext cx="431800" cy="495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50A0F93-0C85-294C-815D-3E5AC4CEA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2758" y="419296"/>
            <a:ext cx="393700" cy="4953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83A9C66-275B-CC42-B93B-E79773786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2548" y="419297"/>
            <a:ext cx="510777" cy="4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09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47D6B8-7FE8-674C-A005-ECC9C96BF38D}"/>
              </a:ext>
            </a:extLst>
          </p:cNvPr>
          <p:cNvGrpSpPr/>
          <p:nvPr/>
        </p:nvGrpSpPr>
        <p:grpSpPr>
          <a:xfrm>
            <a:off x="9558004" y="547973"/>
            <a:ext cx="710291" cy="710292"/>
            <a:chOff x="9558004" y="547973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9558004" y="54797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8518" y="658644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Ryhmä 149">
            <a:extLst>
              <a:ext uri="{FF2B5EF4-FFF2-40B4-BE49-F238E27FC236}">
                <a16:creationId xmlns:a16="http://schemas.microsoft.com/office/drawing/2014/main" id="{8DB3DA64-ACAB-9143-8567-E3B6823CB0FA}"/>
              </a:ext>
            </a:extLst>
          </p:cNvPr>
          <p:cNvGrpSpPr/>
          <p:nvPr/>
        </p:nvGrpSpPr>
        <p:grpSpPr>
          <a:xfrm>
            <a:off x="772211" y="2429929"/>
            <a:ext cx="710291" cy="710292"/>
            <a:chOff x="772211" y="2429929"/>
            <a:chExt cx="710291" cy="710292"/>
          </a:xfrm>
        </p:grpSpPr>
        <p:grpSp>
          <p:nvGrpSpPr>
            <p:cNvPr id="151" name="Group 360">
              <a:extLst>
                <a:ext uri="{FF2B5EF4-FFF2-40B4-BE49-F238E27FC236}">
                  <a16:creationId xmlns:a16="http://schemas.microsoft.com/office/drawing/2014/main" id="{4DB7E012-4E24-3244-B07D-6E2A103DC121}"/>
                </a:ext>
              </a:extLst>
            </p:cNvPr>
            <p:cNvGrpSpPr/>
            <p:nvPr userDrawn="1"/>
          </p:nvGrpSpPr>
          <p:grpSpPr>
            <a:xfrm>
              <a:off x="772211" y="2429929"/>
              <a:ext cx="710291" cy="710292"/>
              <a:chOff x="377339" y="3530203"/>
              <a:chExt cx="710291" cy="710292"/>
            </a:xfrm>
          </p:grpSpPr>
          <p:sp>
            <p:nvSpPr>
              <p:cNvPr id="153" name="Rectangle 361">
                <a:extLst>
                  <a:ext uri="{FF2B5EF4-FFF2-40B4-BE49-F238E27FC236}">
                    <a16:creationId xmlns:a16="http://schemas.microsoft.com/office/drawing/2014/main" id="{5FA1AC46-DF59-B249-A99D-DDF5B5A11FB0}"/>
                  </a:ext>
                </a:extLst>
              </p:cNvPr>
              <p:cNvSpPr/>
              <p:nvPr/>
            </p:nvSpPr>
            <p:spPr>
              <a:xfrm>
                <a:off x="377339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7">
                <a:extLst>
                  <a:ext uri="{FF2B5EF4-FFF2-40B4-BE49-F238E27FC236}">
                    <a16:creationId xmlns:a16="http://schemas.microsoft.com/office/drawing/2014/main" id="{1FEF6518-3845-A744-8739-5A70F1FC3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72" y="3640874"/>
                <a:ext cx="428625" cy="488950"/>
              </a:xfrm>
              <a:custGeom>
                <a:avLst/>
                <a:gdLst>
                  <a:gd name="T0" fmla="*/ 959 w 1192"/>
                  <a:gd name="T1" fmla="*/ 1075 h 1358"/>
                  <a:gd name="T2" fmla="*/ 1021 w 1192"/>
                  <a:gd name="T3" fmla="*/ 1075 h 1358"/>
                  <a:gd name="T4" fmla="*/ 1021 w 1192"/>
                  <a:gd name="T5" fmla="*/ 426 h 1358"/>
                  <a:gd name="T6" fmla="*/ 595 w 1192"/>
                  <a:gd name="T7" fmla="*/ 0 h 1358"/>
                  <a:gd name="T8" fmla="*/ 169 w 1192"/>
                  <a:gd name="T9" fmla="*/ 426 h 1358"/>
                  <a:gd name="T10" fmla="*/ 169 w 1192"/>
                  <a:gd name="T11" fmla="*/ 1075 h 1358"/>
                  <a:gd name="T12" fmla="*/ 231 w 1192"/>
                  <a:gd name="T13" fmla="*/ 1075 h 1358"/>
                  <a:gd name="T14" fmla="*/ 231 w 1192"/>
                  <a:gd name="T15" fmla="*/ 426 h 1358"/>
                  <a:gd name="T16" fmla="*/ 595 w 1192"/>
                  <a:gd name="T17" fmla="*/ 62 h 1358"/>
                  <a:gd name="T18" fmla="*/ 959 w 1192"/>
                  <a:gd name="T19" fmla="*/ 426 h 1358"/>
                  <a:gd name="T20" fmla="*/ 959 w 1192"/>
                  <a:gd name="T21" fmla="*/ 1075 h 1358"/>
                  <a:gd name="T22" fmla="*/ 694 w 1192"/>
                  <a:gd name="T23" fmla="*/ 878 h 1358"/>
                  <a:gd name="T24" fmla="*/ 595 w 1192"/>
                  <a:gd name="T25" fmla="*/ 903 h 1358"/>
                  <a:gd name="T26" fmla="*/ 496 w 1192"/>
                  <a:gd name="T27" fmla="*/ 878 h 1358"/>
                  <a:gd name="T28" fmla="*/ 482 w 1192"/>
                  <a:gd name="T29" fmla="*/ 872 h 1358"/>
                  <a:gd name="T30" fmla="*/ 344 w 1192"/>
                  <a:gd name="T31" fmla="*/ 736 h 1358"/>
                  <a:gd name="T32" fmla="*/ 344 w 1192"/>
                  <a:gd name="T33" fmla="*/ 539 h 1358"/>
                  <a:gd name="T34" fmla="*/ 451 w 1192"/>
                  <a:gd name="T35" fmla="*/ 359 h 1358"/>
                  <a:gd name="T36" fmla="*/ 652 w 1192"/>
                  <a:gd name="T37" fmla="*/ 429 h 1358"/>
                  <a:gd name="T38" fmla="*/ 847 w 1192"/>
                  <a:gd name="T39" fmla="*/ 522 h 1358"/>
                  <a:gd name="T40" fmla="*/ 847 w 1192"/>
                  <a:gd name="T41" fmla="*/ 736 h 1358"/>
                  <a:gd name="T42" fmla="*/ 709 w 1192"/>
                  <a:gd name="T43" fmla="*/ 872 h 1358"/>
                  <a:gd name="T44" fmla="*/ 694 w 1192"/>
                  <a:gd name="T45" fmla="*/ 878 h 1358"/>
                  <a:gd name="T46" fmla="*/ 1191 w 1192"/>
                  <a:gd name="T47" fmla="*/ 1357 h 1358"/>
                  <a:gd name="T48" fmla="*/ 1191 w 1192"/>
                  <a:gd name="T49" fmla="*/ 1272 h 1358"/>
                  <a:gd name="T50" fmla="*/ 1027 w 1192"/>
                  <a:gd name="T51" fmla="*/ 1112 h 1358"/>
                  <a:gd name="T52" fmla="*/ 858 w 1192"/>
                  <a:gd name="T53" fmla="*/ 1067 h 1358"/>
                  <a:gd name="T54" fmla="*/ 796 w 1192"/>
                  <a:gd name="T55" fmla="*/ 1019 h 1358"/>
                  <a:gd name="T56" fmla="*/ 796 w 1192"/>
                  <a:gd name="T57" fmla="*/ 898 h 1358"/>
                  <a:gd name="T58" fmla="*/ 909 w 1192"/>
                  <a:gd name="T59" fmla="*/ 736 h 1358"/>
                  <a:gd name="T60" fmla="*/ 909 w 1192"/>
                  <a:gd name="T61" fmla="*/ 501 h 1358"/>
                  <a:gd name="T62" fmla="*/ 903 w 1192"/>
                  <a:gd name="T63" fmla="*/ 492 h 1358"/>
                  <a:gd name="T64" fmla="*/ 652 w 1192"/>
                  <a:gd name="T65" fmla="*/ 367 h 1358"/>
                  <a:gd name="T66" fmla="*/ 457 w 1192"/>
                  <a:gd name="T67" fmla="*/ 228 h 1358"/>
                  <a:gd name="T68" fmla="*/ 395 w 1192"/>
                  <a:gd name="T69" fmla="*/ 228 h 1358"/>
                  <a:gd name="T70" fmla="*/ 414 w 1192"/>
                  <a:gd name="T71" fmla="*/ 308 h 1358"/>
                  <a:gd name="T72" fmla="*/ 282 w 1192"/>
                  <a:gd name="T73" fmla="*/ 539 h 1358"/>
                  <a:gd name="T74" fmla="*/ 282 w 1192"/>
                  <a:gd name="T75" fmla="*/ 736 h 1358"/>
                  <a:gd name="T76" fmla="*/ 395 w 1192"/>
                  <a:gd name="T77" fmla="*/ 898 h 1358"/>
                  <a:gd name="T78" fmla="*/ 395 w 1192"/>
                  <a:gd name="T79" fmla="*/ 1019 h 1358"/>
                  <a:gd name="T80" fmla="*/ 333 w 1192"/>
                  <a:gd name="T81" fmla="*/ 1067 h 1358"/>
                  <a:gd name="T82" fmla="*/ 164 w 1192"/>
                  <a:gd name="T83" fmla="*/ 1112 h 1358"/>
                  <a:gd name="T84" fmla="*/ 0 w 1192"/>
                  <a:gd name="T85" fmla="*/ 1273 h 1358"/>
                  <a:gd name="T86" fmla="*/ 0 w 1192"/>
                  <a:gd name="T87" fmla="*/ 1357 h 1358"/>
                  <a:gd name="T88" fmla="*/ 62 w 1192"/>
                  <a:gd name="T89" fmla="*/ 1357 h 1358"/>
                  <a:gd name="T90" fmla="*/ 62 w 1192"/>
                  <a:gd name="T91" fmla="*/ 1273 h 1358"/>
                  <a:gd name="T92" fmla="*/ 180 w 1192"/>
                  <a:gd name="T93" fmla="*/ 1172 h 1358"/>
                  <a:gd name="T94" fmla="*/ 349 w 1192"/>
                  <a:gd name="T95" fmla="*/ 1127 h 1358"/>
                  <a:gd name="T96" fmla="*/ 457 w 1192"/>
                  <a:gd name="T97" fmla="*/ 1019 h 1358"/>
                  <a:gd name="T98" fmla="*/ 457 w 1192"/>
                  <a:gd name="T99" fmla="*/ 928 h 1358"/>
                  <a:gd name="T100" fmla="*/ 458 w 1192"/>
                  <a:gd name="T101" fmla="*/ 929 h 1358"/>
                  <a:gd name="T102" fmla="*/ 469 w 1192"/>
                  <a:gd name="T103" fmla="*/ 933 h 1358"/>
                  <a:gd name="T104" fmla="*/ 595 w 1192"/>
                  <a:gd name="T105" fmla="*/ 965 h 1358"/>
                  <a:gd name="T106" fmla="*/ 722 w 1192"/>
                  <a:gd name="T107" fmla="*/ 933 h 1358"/>
                  <a:gd name="T108" fmla="*/ 733 w 1192"/>
                  <a:gd name="T109" fmla="*/ 929 h 1358"/>
                  <a:gd name="T110" fmla="*/ 734 w 1192"/>
                  <a:gd name="T111" fmla="*/ 928 h 1358"/>
                  <a:gd name="T112" fmla="*/ 734 w 1192"/>
                  <a:gd name="T113" fmla="*/ 1019 h 1358"/>
                  <a:gd name="T114" fmla="*/ 842 w 1192"/>
                  <a:gd name="T115" fmla="*/ 1127 h 1358"/>
                  <a:gd name="T116" fmla="*/ 1011 w 1192"/>
                  <a:gd name="T117" fmla="*/ 1172 h 1358"/>
                  <a:gd name="T118" fmla="*/ 1129 w 1192"/>
                  <a:gd name="T119" fmla="*/ 1273 h 1358"/>
                  <a:gd name="T120" fmla="*/ 1129 w 1192"/>
                  <a:gd name="T121" fmla="*/ 1357 h 1358"/>
                  <a:gd name="T122" fmla="*/ 1191 w 1192"/>
                  <a:gd name="T12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92" h="1358">
                    <a:moveTo>
                      <a:pt x="959" y="1075"/>
                    </a:moveTo>
                    <a:lnTo>
                      <a:pt x="1021" y="1075"/>
                    </a:lnTo>
                    <a:lnTo>
                      <a:pt x="1021" y="426"/>
                    </a:lnTo>
                    <a:cubicBezTo>
                      <a:pt x="1021" y="191"/>
                      <a:pt x="830" y="0"/>
                      <a:pt x="595" y="0"/>
                    </a:cubicBezTo>
                    <a:cubicBezTo>
                      <a:pt x="360" y="0"/>
                      <a:pt x="169" y="191"/>
                      <a:pt x="169" y="426"/>
                    </a:cubicBezTo>
                    <a:lnTo>
                      <a:pt x="169" y="1075"/>
                    </a:lnTo>
                    <a:lnTo>
                      <a:pt x="231" y="1075"/>
                    </a:lnTo>
                    <a:lnTo>
                      <a:pt x="231" y="426"/>
                    </a:lnTo>
                    <a:cubicBezTo>
                      <a:pt x="231" y="225"/>
                      <a:pt x="395" y="62"/>
                      <a:pt x="595" y="62"/>
                    </a:cubicBezTo>
                    <a:cubicBezTo>
                      <a:pt x="796" y="62"/>
                      <a:pt x="959" y="225"/>
                      <a:pt x="959" y="426"/>
                    </a:cubicBezTo>
                    <a:lnTo>
                      <a:pt x="959" y="1075"/>
                    </a:lnTo>
                    <a:close/>
                    <a:moveTo>
                      <a:pt x="694" y="878"/>
                    </a:moveTo>
                    <a:cubicBezTo>
                      <a:pt x="679" y="885"/>
                      <a:pt x="640" y="903"/>
                      <a:pt x="595" y="903"/>
                    </a:cubicBezTo>
                    <a:cubicBezTo>
                      <a:pt x="551" y="903"/>
                      <a:pt x="511" y="885"/>
                      <a:pt x="496" y="878"/>
                    </a:cubicBezTo>
                    <a:cubicBezTo>
                      <a:pt x="493" y="876"/>
                      <a:pt x="488" y="874"/>
                      <a:pt x="482" y="872"/>
                    </a:cubicBezTo>
                    <a:cubicBezTo>
                      <a:pt x="444" y="855"/>
                      <a:pt x="344" y="813"/>
                      <a:pt x="344" y="736"/>
                    </a:cubicBezTo>
                    <a:lnTo>
                      <a:pt x="344" y="539"/>
                    </a:lnTo>
                    <a:cubicBezTo>
                      <a:pt x="344" y="472"/>
                      <a:pt x="409" y="399"/>
                      <a:pt x="451" y="359"/>
                    </a:cubicBezTo>
                    <a:cubicBezTo>
                      <a:pt x="493" y="400"/>
                      <a:pt x="559" y="429"/>
                      <a:pt x="652" y="429"/>
                    </a:cubicBezTo>
                    <a:cubicBezTo>
                      <a:pt x="758" y="429"/>
                      <a:pt x="827" y="499"/>
                      <a:pt x="847" y="522"/>
                    </a:cubicBezTo>
                    <a:lnTo>
                      <a:pt x="847" y="736"/>
                    </a:lnTo>
                    <a:cubicBezTo>
                      <a:pt x="847" y="813"/>
                      <a:pt x="747" y="855"/>
                      <a:pt x="709" y="872"/>
                    </a:cubicBezTo>
                    <a:cubicBezTo>
                      <a:pt x="703" y="874"/>
                      <a:pt x="698" y="876"/>
                      <a:pt x="694" y="878"/>
                    </a:cubicBezTo>
                    <a:close/>
                    <a:moveTo>
                      <a:pt x="1191" y="1357"/>
                    </a:moveTo>
                    <a:lnTo>
                      <a:pt x="1191" y="1272"/>
                    </a:lnTo>
                    <a:cubicBezTo>
                      <a:pt x="1189" y="1203"/>
                      <a:pt x="1120" y="1136"/>
                      <a:pt x="1027" y="1112"/>
                    </a:cubicBezTo>
                    <a:lnTo>
                      <a:pt x="858" y="1067"/>
                    </a:lnTo>
                    <a:cubicBezTo>
                      <a:pt x="796" y="1051"/>
                      <a:pt x="796" y="1029"/>
                      <a:pt x="796" y="1019"/>
                    </a:cubicBezTo>
                    <a:lnTo>
                      <a:pt x="796" y="898"/>
                    </a:lnTo>
                    <a:cubicBezTo>
                      <a:pt x="849" y="868"/>
                      <a:pt x="909" y="817"/>
                      <a:pt x="909" y="736"/>
                    </a:cubicBezTo>
                    <a:lnTo>
                      <a:pt x="909" y="501"/>
                    </a:lnTo>
                    <a:lnTo>
                      <a:pt x="903" y="492"/>
                    </a:lnTo>
                    <a:cubicBezTo>
                      <a:pt x="899" y="487"/>
                      <a:pt x="811" y="367"/>
                      <a:pt x="652" y="367"/>
                    </a:cubicBezTo>
                    <a:cubicBezTo>
                      <a:pt x="535" y="367"/>
                      <a:pt x="457" y="311"/>
                      <a:pt x="457" y="228"/>
                    </a:cubicBezTo>
                    <a:lnTo>
                      <a:pt x="395" y="228"/>
                    </a:lnTo>
                    <a:cubicBezTo>
                      <a:pt x="395" y="255"/>
                      <a:pt x="401" y="283"/>
                      <a:pt x="414" y="308"/>
                    </a:cubicBezTo>
                    <a:cubicBezTo>
                      <a:pt x="367" y="353"/>
                      <a:pt x="282" y="444"/>
                      <a:pt x="282" y="539"/>
                    </a:cubicBezTo>
                    <a:lnTo>
                      <a:pt x="282" y="736"/>
                    </a:lnTo>
                    <a:cubicBezTo>
                      <a:pt x="282" y="817"/>
                      <a:pt x="342" y="868"/>
                      <a:pt x="395" y="898"/>
                    </a:cubicBezTo>
                    <a:lnTo>
                      <a:pt x="395" y="1019"/>
                    </a:lnTo>
                    <a:cubicBezTo>
                      <a:pt x="395" y="1029"/>
                      <a:pt x="395" y="1051"/>
                      <a:pt x="333" y="1067"/>
                    </a:cubicBezTo>
                    <a:lnTo>
                      <a:pt x="164" y="1112"/>
                    </a:lnTo>
                    <a:cubicBezTo>
                      <a:pt x="71" y="1136"/>
                      <a:pt x="2" y="1203"/>
                      <a:pt x="0" y="1273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273"/>
                    </a:lnTo>
                    <a:cubicBezTo>
                      <a:pt x="63" y="1234"/>
                      <a:pt x="116" y="1188"/>
                      <a:pt x="180" y="1172"/>
                    </a:cubicBezTo>
                    <a:lnTo>
                      <a:pt x="349" y="1127"/>
                    </a:lnTo>
                    <a:cubicBezTo>
                      <a:pt x="421" y="1109"/>
                      <a:pt x="457" y="1072"/>
                      <a:pt x="457" y="1019"/>
                    </a:cubicBezTo>
                    <a:lnTo>
                      <a:pt x="457" y="928"/>
                    </a:lnTo>
                    <a:lnTo>
                      <a:pt x="458" y="929"/>
                    </a:lnTo>
                    <a:cubicBezTo>
                      <a:pt x="462" y="931"/>
                      <a:pt x="466" y="932"/>
                      <a:pt x="469" y="933"/>
                    </a:cubicBezTo>
                    <a:cubicBezTo>
                      <a:pt x="492" y="945"/>
                      <a:pt x="540" y="965"/>
                      <a:pt x="595" y="965"/>
                    </a:cubicBezTo>
                    <a:cubicBezTo>
                      <a:pt x="651" y="965"/>
                      <a:pt x="699" y="945"/>
                      <a:pt x="722" y="933"/>
                    </a:cubicBezTo>
                    <a:cubicBezTo>
                      <a:pt x="725" y="932"/>
                      <a:pt x="728" y="931"/>
                      <a:pt x="733" y="929"/>
                    </a:cubicBezTo>
                    <a:lnTo>
                      <a:pt x="734" y="928"/>
                    </a:lnTo>
                    <a:lnTo>
                      <a:pt x="734" y="1019"/>
                    </a:lnTo>
                    <a:cubicBezTo>
                      <a:pt x="734" y="1072"/>
                      <a:pt x="770" y="1109"/>
                      <a:pt x="842" y="1127"/>
                    </a:cubicBezTo>
                    <a:lnTo>
                      <a:pt x="1011" y="1172"/>
                    </a:lnTo>
                    <a:cubicBezTo>
                      <a:pt x="1075" y="1188"/>
                      <a:pt x="1128" y="1234"/>
                      <a:pt x="1129" y="1273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" name="Puolivapaa piirto 151">
              <a:extLst>
                <a:ext uri="{FF2B5EF4-FFF2-40B4-BE49-F238E27FC236}">
                  <a16:creationId xmlns:a16="http://schemas.microsoft.com/office/drawing/2014/main" id="{CE544168-5569-DB48-BF83-93C7E3E6CE8C}"/>
                </a:ext>
              </a:extLst>
            </p:cNvPr>
            <p:cNvSpPr/>
            <p:nvPr userDrawn="1"/>
          </p:nvSpPr>
          <p:spPr>
            <a:xfrm>
              <a:off x="1033620" y="2767913"/>
              <a:ext cx="187471" cy="116019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155" name="Ryhmä 154">
            <a:extLst>
              <a:ext uri="{FF2B5EF4-FFF2-40B4-BE49-F238E27FC236}">
                <a16:creationId xmlns:a16="http://schemas.microsoft.com/office/drawing/2014/main" id="{9CA33880-873E-A44F-A1C9-EF407DA051F2}"/>
              </a:ext>
            </a:extLst>
          </p:cNvPr>
          <p:cNvGrpSpPr/>
          <p:nvPr/>
        </p:nvGrpSpPr>
        <p:grpSpPr>
          <a:xfrm>
            <a:off x="772211" y="1469446"/>
            <a:ext cx="710291" cy="710292"/>
            <a:chOff x="772211" y="1469446"/>
            <a:chExt cx="710291" cy="710292"/>
          </a:xfrm>
        </p:grpSpPr>
        <p:grpSp>
          <p:nvGrpSpPr>
            <p:cNvPr id="156" name="Group 363">
              <a:extLst>
                <a:ext uri="{FF2B5EF4-FFF2-40B4-BE49-F238E27FC236}">
                  <a16:creationId xmlns:a16="http://schemas.microsoft.com/office/drawing/2014/main" id="{7CF98C27-C392-6044-B08B-9F7FC6561E4C}"/>
                </a:ext>
              </a:extLst>
            </p:cNvPr>
            <p:cNvGrpSpPr/>
            <p:nvPr userDrawn="1"/>
          </p:nvGrpSpPr>
          <p:grpSpPr>
            <a:xfrm>
              <a:off x="772211" y="1469446"/>
              <a:ext cx="710291" cy="710292"/>
              <a:chOff x="1477036" y="3530203"/>
              <a:chExt cx="710291" cy="710292"/>
            </a:xfrm>
          </p:grpSpPr>
          <p:sp>
            <p:nvSpPr>
              <p:cNvPr id="158" name="Rectangle 364">
                <a:extLst>
                  <a:ext uri="{FF2B5EF4-FFF2-40B4-BE49-F238E27FC236}">
                    <a16:creationId xmlns:a16="http://schemas.microsoft.com/office/drawing/2014/main" id="{B5411B56-BEDB-A04F-BF4D-E2DB8C7000FC}"/>
                  </a:ext>
                </a:extLst>
              </p:cNvPr>
              <p:cNvSpPr/>
              <p:nvPr/>
            </p:nvSpPr>
            <p:spPr>
              <a:xfrm>
                <a:off x="1477036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8">
                <a:extLst>
                  <a:ext uri="{FF2B5EF4-FFF2-40B4-BE49-F238E27FC236}">
                    <a16:creationId xmlns:a16="http://schemas.microsoft.com/office/drawing/2014/main" id="{0423BF8B-4582-144C-BE14-4B7147898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869" y="3640874"/>
                <a:ext cx="428625" cy="488950"/>
              </a:xfrm>
              <a:custGeom>
                <a:avLst/>
                <a:gdLst>
                  <a:gd name="T0" fmla="*/ 596 w 1192"/>
                  <a:gd name="T1" fmla="*/ 931 h 1358"/>
                  <a:gd name="T2" fmla="*/ 482 w 1192"/>
                  <a:gd name="T3" fmla="*/ 900 h 1358"/>
                  <a:gd name="T4" fmla="*/ 345 w 1192"/>
                  <a:gd name="T5" fmla="*/ 663 h 1358"/>
                  <a:gd name="T6" fmla="*/ 260 w 1192"/>
                  <a:gd name="T7" fmla="*/ 593 h 1358"/>
                  <a:gd name="T8" fmla="*/ 282 w 1192"/>
                  <a:gd name="T9" fmla="*/ 513 h 1358"/>
                  <a:gd name="T10" fmla="*/ 345 w 1192"/>
                  <a:gd name="T11" fmla="*/ 539 h 1358"/>
                  <a:gd name="T12" fmla="*/ 345 w 1192"/>
                  <a:gd name="T13" fmla="*/ 482 h 1358"/>
                  <a:gd name="T14" fmla="*/ 381 w 1192"/>
                  <a:gd name="T15" fmla="*/ 344 h 1358"/>
                  <a:gd name="T16" fmla="*/ 847 w 1192"/>
                  <a:gd name="T17" fmla="*/ 454 h 1358"/>
                  <a:gd name="T18" fmla="*/ 847 w 1192"/>
                  <a:gd name="T19" fmla="*/ 513 h 1358"/>
                  <a:gd name="T20" fmla="*/ 909 w 1192"/>
                  <a:gd name="T21" fmla="*/ 539 h 1358"/>
                  <a:gd name="T22" fmla="*/ 931 w 1192"/>
                  <a:gd name="T23" fmla="*/ 513 h 1358"/>
                  <a:gd name="T24" fmla="*/ 920 w 1192"/>
                  <a:gd name="T25" fmla="*/ 615 h 1358"/>
                  <a:gd name="T26" fmla="*/ 847 w 1192"/>
                  <a:gd name="T27" fmla="*/ 765 h 1358"/>
                  <a:gd name="T28" fmla="*/ 695 w 1192"/>
                  <a:gd name="T29" fmla="*/ 906 h 1358"/>
                  <a:gd name="T30" fmla="*/ 283 w 1192"/>
                  <a:gd name="T31" fmla="*/ 451 h 1358"/>
                  <a:gd name="T32" fmla="*/ 232 w 1192"/>
                  <a:gd name="T33" fmla="*/ 398 h 1358"/>
                  <a:gd name="T34" fmla="*/ 236 w 1192"/>
                  <a:gd name="T35" fmla="*/ 303 h 1358"/>
                  <a:gd name="T36" fmla="*/ 283 w 1192"/>
                  <a:gd name="T37" fmla="*/ 426 h 1358"/>
                  <a:gd name="T38" fmla="*/ 1191 w 1192"/>
                  <a:gd name="T39" fmla="*/ 1300 h 1358"/>
                  <a:gd name="T40" fmla="*/ 858 w 1192"/>
                  <a:gd name="T41" fmla="*/ 1096 h 1358"/>
                  <a:gd name="T42" fmla="*/ 796 w 1192"/>
                  <a:gd name="T43" fmla="*/ 927 h 1358"/>
                  <a:gd name="T44" fmla="*/ 909 w 1192"/>
                  <a:gd name="T45" fmla="*/ 697 h 1358"/>
                  <a:gd name="T46" fmla="*/ 994 w 1192"/>
                  <a:gd name="T47" fmla="*/ 593 h 1358"/>
                  <a:gd name="T48" fmla="*/ 909 w 1192"/>
                  <a:gd name="T49" fmla="*/ 451 h 1358"/>
                  <a:gd name="T50" fmla="*/ 370 w 1192"/>
                  <a:gd name="T51" fmla="*/ 282 h 1358"/>
                  <a:gd name="T52" fmla="*/ 232 w 1192"/>
                  <a:gd name="T53" fmla="*/ 62 h 1358"/>
                  <a:gd name="T54" fmla="*/ 932 w 1192"/>
                  <a:gd name="T55" fmla="*/ 257 h 1358"/>
                  <a:gd name="T56" fmla="*/ 994 w 1192"/>
                  <a:gd name="T57" fmla="*/ 426 h 1358"/>
                  <a:gd name="T58" fmla="*/ 709 w 1192"/>
                  <a:gd name="T59" fmla="*/ 0 h 1358"/>
                  <a:gd name="T60" fmla="*/ 170 w 1192"/>
                  <a:gd name="T61" fmla="*/ 172 h 1358"/>
                  <a:gd name="T62" fmla="*/ 170 w 1192"/>
                  <a:gd name="T63" fmla="*/ 341 h 1358"/>
                  <a:gd name="T64" fmla="*/ 198 w 1192"/>
                  <a:gd name="T65" fmla="*/ 476 h 1358"/>
                  <a:gd name="T66" fmla="*/ 237 w 1192"/>
                  <a:gd name="T67" fmla="*/ 666 h 1358"/>
                  <a:gd name="T68" fmla="*/ 282 w 1192"/>
                  <a:gd name="T69" fmla="*/ 765 h 1358"/>
                  <a:gd name="T70" fmla="*/ 395 w 1192"/>
                  <a:gd name="T71" fmla="*/ 1047 h 1358"/>
                  <a:gd name="T72" fmla="*/ 164 w 1192"/>
                  <a:gd name="T73" fmla="*/ 1140 h 1358"/>
                  <a:gd name="T74" fmla="*/ 0 w 1192"/>
                  <a:gd name="T75" fmla="*/ 1357 h 1358"/>
                  <a:gd name="T76" fmla="*/ 62 w 1192"/>
                  <a:gd name="T77" fmla="*/ 1330 h 1358"/>
                  <a:gd name="T78" fmla="*/ 349 w 1192"/>
                  <a:gd name="T79" fmla="*/ 1156 h 1358"/>
                  <a:gd name="T80" fmla="*/ 457 w 1192"/>
                  <a:gd name="T81" fmla="*/ 957 h 1358"/>
                  <a:gd name="T82" fmla="*/ 469 w 1192"/>
                  <a:gd name="T83" fmla="*/ 962 h 1358"/>
                  <a:gd name="T84" fmla="*/ 723 w 1192"/>
                  <a:gd name="T85" fmla="*/ 962 h 1358"/>
                  <a:gd name="T86" fmla="*/ 734 w 1192"/>
                  <a:gd name="T87" fmla="*/ 957 h 1358"/>
                  <a:gd name="T88" fmla="*/ 842 w 1192"/>
                  <a:gd name="T89" fmla="*/ 1156 h 1358"/>
                  <a:gd name="T90" fmla="*/ 1129 w 1192"/>
                  <a:gd name="T91" fmla="*/ 1301 h 1358"/>
                  <a:gd name="T92" fmla="*/ 1191 w 1192"/>
                  <a:gd name="T9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2" h="1358">
                    <a:moveTo>
                      <a:pt x="695" y="906"/>
                    </a:moveTo>
                    <a:cubicBezTo>
                      <a:pt x="680" y="914"/>
                      <a:pt x="640" y="931"/>
                      <a:pt x="596" y="931"/>
                    </a:cubicBezTo>
                    <a:cubicBezTo>
                      <a:pt x="551" y="931"/>
                      <a:pt x="512" y="914"/>
                      <a:pt x="497" y="906"/>
                    </a:cubicBezTo>
                    <a:cubicBezTo>
                      <a:pt x="494" y="905"/>
                      <a:pt x="489" y="903"/>
                      <a:pt x="482" y="900"/>
                    </a:cubicBezTo>
                    <a:cubicBezTo>
                      <a:pt x="445" y="884"/>
                      <a:pt x="345" y="841"/>
                      <a:pt x="345" y="765"/>
                    </a:cubicBezTo>
                    <a:lnTo>
                      <a:pt x="345" y="663"/>
                    </a:lnTo>
                    <a:lnTo>
                      <a:pt x="271" y="615"/>
                    </a:lnTo>
                    <a:cubicBezTo>
                      <a:pt x="264" y="610"/>
                      <a:pt x="260" y="602"/>
                      <a:pt x="260" y="593"/>
                    </a:cubicBezTo>
                    <a:lnTo>
                      <a:pt x="260" y="513"/>
                    </a:lnTo>
                    <a:lnTo>
                      <a:pt x="282" y="513"/>
                    </a:lnTo>
                    <a:lnTo>
                      <a:pt x="282" y="539"/>
                    </a:lnTo>
                    <a:lnTo>
                      <a:pt x="345" y="539"/>
                    </a:lnTo>
                    <a:lnTo>
                      <a:pt x="345" y="513"/>
                    </a:lnTo>
                    <a:lnTo>
                      <a:pt x="345" y="482"/>
                    </a:lnTo>
                    <a:lnTo>
                      <a:pt x="345" y="426"/>
                    </a:lnTo>
                    <a:cubicBezTo>
                      <a:pt x="345" y="392"/>
                      <a:pt x="356" y="366"/>
                      <a:pt x="381" y="344"/>
                    </a:cubicBezTo>
                    <a:lnTo>
                      <a:pt x="765" y="344"/>
                    </a:lnTo>
                    <a:cubicBezTo>
                      <a:pt x="841" y="344"/>
                      <a:pt x="847" y="428"/>
                      <a:pt x="847" y="454"/>
                    </a:cubicBezTo>
                    <a:lnTo>
                      <a:pt x="847" y="482"/>
                    </a:lnTo>
                    <a:lnTo>
                      <a:pt x="847" y="513"/>
                    </a:lnTo>
                    <a:lnTo>
                      <a:pt x="847" y="539"/>
                    </a:lnTo>
                    <a:lnTo>
                      <a:pt x="909" y="539"/>
                    </a:lnTo>
                    <a:lnTo>
                      <a:pt x="909" y="513"/>
                    </a:lnTo>
                    <a:lnTo>
                      <a:pt x="931" y="513"/>
                    </a:lnTo>
                    <a:lnTo>
                      <a:pt x="931" y="593"/>
                    </a:lnTo>
                    <a:cubicBezTo>
                      <a:pt x="931" y="602"/>
                      <a:pt x="927" y="610"/>
                      <a:pt x="920" y="615"/>
                    </a:cubicBezTo>
                    <a:lnTo>
                      <a:pt x="847" y="663"/>
                    </a:lnTo>
                    <a:lnTo>
                      <a:pt x="847" y="765"/>
                    </a:lnTo>
                    <a:cubicBezTo>
                      <a:pt x="847" y="841"/>
                      <a:pt x="747" y="884"/>
                      <a:pt x="709" y="900"/>
                    </a:cubicBezTo>
                    <a:cubicBezTo>
                      <a:pt x="703" y="903"/>
                      <a:pt x="698" y="905"/>
                      <a:pt x="695" y="906"/>
                    </a:cubicBezTo>
                    <a:close/>
                    <a:moveTo>
                      <a:pt x="283" y="426"/>
                    </a:moveTo>
                    <a:lnTo>
                      <a:pt x="283" y="451"/>
                    </a:lnTo>
                    <a:lnTo>
                      <a:pt x="264" y="451"/>
                    </a:lnTo>
                    <a:cubicBezTo>
                      <a:pt x="253" y="446"/>
                      <a:pt x="232" y="431"/>
                      <a:pt x="232" y="398"/>
                    </a:cubicBezTo>
                    <a:lnTo>
                      <a:pt x="232" y="341"/>
                    </a:lnTo>
                    <a:cubicBezTo>
                      <a:pt x="232" y="324"/>
                      <a:pt x="234" y="312"/>
                      <a:pt x="236" y="303"/>
                    </a:cubicBezTo>
                    <a:cubicBezTo>
                      <a:pt x="256" y="318"/>
                      <a:pt x="279" y="330"/>
                      <a:pt x="307" y="337"/>
                    </a:cubicBezTo>
                    <a:cubicBezTo>
                      <a:pt x="291" y="363"/>
                      <a:pt x="283" y="393"/>
                      <a:pt x="283" y="426"/>
                    </a:cubicBezTo>
                    <a:close/>
                    <a:moveTo>
                      <a:pt x="1191" y="1357"/>
                    </a:moveTo>
                    <a:lnTo>
                      <a:pt x="1191" y="1300"/>
                    </a:lnTo>
                    <a:cubicBezTo>
                      <a:pt x="1189" y="1231"/>
                      <a:pt x="1120" y="1164"/>
                      <a:pt x="1027" y="1140"/>
                    </a:cubicBezTo>
                    <a:lnTo>
                      <a:pt x="858" y="1096"/>
                    </a:lnTo>
                    <a:cubicBezTo>
                      <a:pt x="796" y="1079"/>
                      <a:pt x="796" y="1057"/>
                      <a:pt x="796" y="1047"/>
                    </a:cubicBezTo>
                    <a:lnTo>
                      <a:pt x="796" y="927"/>
                    </a:lnTo>
                    <a:cubicBezTo>
                      <a:pt x="849" y="896"/>
                      <a:pt x="909" y="845"/>
                      <a:pt x="909" y="765"/>
                    </a:cubicBezTo>
                    <a:lnTo>
                      <a:pt x="909" y="697"/>
                    </a:lnTo>
                    <a:lnTo>
                      <a:pt x="955" y="666"/>
                    </a:lnTo>
                    <a:cubicBezTo>
                      <a:pt x="979" y="650"/>
                      <a:pt x="994" y="623"/>
                      <a:pt x="994" y="593"/>
                    </a:cubicBezTo>
                    <a:lnTo>
                      <a:pt x="994" y="451"/>
                    </a:lnTo>
                    <a:lnTo>
                      <a:pt x="909" y="451"/>
                    </a:lnTo>
                    <a:cubicBezTo>
                      <a:pt x="908" y="367"/>
                      <a:pt x="863" y="282"/>
                      <a:pt x="765" y="282"/>
                    </a:cubicBezTo>
                    <a:lnTo>
                      <a:pt x="370" y="282"/>
                    </a:lnTo>
                    <a:cubicBezTo>
                      <a:pt x="275" y="282"/>
                      <a:pt x="232" y="225"/>
                      <a:pt x="232" y="172"/>
                    </a:cubicBezTo>
                    <a:lnTo>
                      <a:pt x="232" y="62"/>
                    </a:lnTo>
                    <a:lnTo>
                      <a:pt x="709" y="62"/>
                    </a:lnTo>
                    <a:cubicBezTo>
                      <a:pt x="900" y="62"/>
                      <a:pt x="932" y="89"/>
                      <a:pt x="932" y="257"/>
                    </a:cubicBezTo>
                    <a:lnTo>
                      <a:pt x="932" y="426"/>
                    </a:lnTo>
                    <a:lnTo>
                      <a:pt x="994" y="426"/>
                    </a:lnTo>
                    <a:lnTo>
                      <a:pt x="994" y="257"/>
                    </a:lnTo>
                    <a:cubicBezTo>
                      <a:pt x="994" y="36"/>
                      <a:pt x="910" y="0"/>
                      <a:pt x="709" y="0"/>
                    </a:cubicBezTo>
                    <a:lnTo>
                      <a:pt x="170" y="0"/>
                    </a:lnTo>
                    <a:lnTo>
                      <a:pt x="170" y="172"/>
                    </a:lnTo>
                    <a:cubicBezTo>
                      <a:pt x="170" y="200"/>
                      <a:pt x="177" y="228"/>
                      <a:pt x="192" y="253"/>
                    </a:cubicBezTo>
                    <a:cubicBezTo>
                      <a:pt x="180" y="271"/>
                      <a:pt x="170" y="298"/>
                      <a:pt x="170" y="341"/>
                    </a:cubicBezTo>
                    <a:lnTo>
                      <a:pt x="170" y="398"/>
                    </a:lnTo>
                    <a:cubicBezTo>
                      <a:pt x="170" y="431"/>
                      <a:pt x="182" y="457"/>
                      <a:pt x="198" y="476"/>
                    </a:cubicBezTo>
                    <a:lnTo>
                      <a:pt x="198" y="593"/>
                    </a:lnTo>
                    <a:cubicBezTo>
                      <a:pt x="198" y="623"/>
                      <a:pt x="212" y="650"/>
                      <a:pt x="237" y="666"/>
                    </a:cubicBezTo>
                    <a:lnTo>
                      <a:pt x="282" y="697"/>
                    </a:lnTo>
                    <a:lnTo>
                      <a:pt x="282" y="765"/>
                    </a:lnTo>
                    <a:cubicBezTo>
                      <a:pt x="282" y="845"/>
                      <a:pt x="342" y="896"/>
                      <a:pt x="395" y="927"/>
                    </a:cubicBezTo>
                    <a:lnTo>
                      <a:pt x="395" y="1047"/>
                    </a:lnTo>
                    <a:cubicBezTo>
                      <a:pt x="395" y="1057"/>
                      <a:pt x="395" y="1079"/>
                      <a:pt x="333" y="1096"/>
                    </a:cubicBezTo>
                    <a:lnTo>
                      <a:pt x="164" y="1140"/>
                    </a:lnTo>
                    <a:cubicBezTo>
                      <a:pt x="74" y="1163"/>
                      <a:pt x="2" y="1260"/>
                      <a:pt x="0" y="1329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330"/>
                    </a:lnTo>
                    <a:cubicBezTo>
                      <a:pt x="63" y="1290"/>
                      <a:pt x="114" y="1217"/>
                      <a:pt x="180" y="1200"/>
                    </a:cubicBezTo>
                    <a:lnTo>
                      <a:pt x="349" y="1156"/>
                    </a:lnTo>
                    <a:cubicBezTo>
                      <a:pt x="421" y="1137"/>
                      <a:pt x="457" y="1100"/>
                      <a:pt x="457" y="1047"/>
                    </a:cubicBezTo>
                    <a:lnTo>
                      <a:pt x="457" y="957"/>
                    </a:lnTo>
                    <a:cubicBezTo>
                      <a:pt x="458" y="957"/>
                      <a:pt x="458" y="957"/>
                      <a:pt x="458" y="957"/>
                    </a:cubicBezTo>
                    <a:cubicBezTo>
                      <a:pt x="463" y="959"/>
                      <a:pt x="467" y="961"/>
                      <a:pt x="469" y="962"/>
                    </a:cubicBezTo>
                    <a:cubicBezTo>
                      <a:pt x="492" y="974"/>
                      <a:pt x="540" y="993"/>
                      <a:pt x="596" y="993"/>
                    </a:cubicBezTo>
                    <a:cubicBezTo>
                      <a:pt x="651" y="993"/>
                      <a:pt x="699" y="974"/>
                      <a:pt x="723" y="962"/>
                    </a:cubicBezTo>
                    <a:cubicBezTo>
                      <a:pt x="725" y="961"/>
                      <a:pt x="729" y="959"/>
                      <a:pt x="734" y="957"/>
                    </a:cubicBezTo>
                    <a:lnTo>
                      <a:pt x="734" y="957"/>
                    </a:lnTo>
                    <a:lnTo>
                      <a:pt x="734" y="1047"/>
                    </a:lnTo>
                    <a:cubicBezTo>
                      <a:pt x="734" y="1100"/>
                      <a:pt x="771" y="1137"/>
                      <a:pt x="842" y="1156"/>
                    </a:cubicBezTo>
                    <a:lnTo>
                      <a:pt x="1012" y="1200"/>
                    </a:lnTo>
                    <a:cubicBezTo>
                      <a:pt x="1075" y="1216"/>
                      <a:pt x="1128" y="1262"/>
                      <a:pt x="1129" y="1301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" name="Puolivapaa piirto 156">
              <a:extLst>
                <a:ext uri="{FF2B5EF4-FFF2-40B4-BE49-F238E27FC236}">
                  <a16:creationId xmlns:a16="http://schemas.microsoft.com/office/drawing/2014/main" id="{DDF1308C-E491-5749-9CF5-ACC6442C735D}"/>
                </a:ext>
              </a:extLst>
            </p:cNvPr>
            <p:cNvSpPr/>
            <p:nvPr userDrawn="1"/>
          </p:nvSpPr>
          <p:spPr>
            <a:xfrm>
              <a:off x="1033620" y="1785980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62BE8779-9865-9245-8A32-44866A6215CF}"/>
              </a:ext>
            </a:extLst>
          </p:cNvPr>
          <p:cNvGrpSpPr/>
          <p:nvPr/>
        </p:nvGrpSpPr>
        <p:grpSpPr>
          <a:xfrm>
            <a:off x="772211" y="547973"/>
            <a:ext cx="710291" cy="710292"/>
            <a:chOff x="772211" y="547973"/>
            <a:chExt cx="710291" cy="710292"/>
          </a:xfrm>
        </p:grpSpPr>
        <p:grpSp>
          <p:nvGrpSpPr>
            <p:cNvPr id="161" name="Group 342">
              <a:extLst>
                <a:ext uri="{FF2B5EF4-FFF2-40B4-BE49-F238E27FC236}">
                  <a16:creationId xmlns:a16="http://schemas.microsoft.com/office/drawing/2014/main" id="{224DC711-FC13-BD4E-BC8C-84A00ABD38D2}"/>
                </a:ext>
              </a:extLst>
            </p:cNvPr>
            <p:cNvGrpSpPr/>
            <p:nvPr userDrawn="1"/>
          </p:nvGrpSpPr>
          <p:grpSpPr>
            <a:xfrm>
              <a:off x="772211" y="547973"/>
              <a:ext cx="710291" cy="710292"/>
              <a:chOff x="1475612" y="2498626"/>
              <a:chExt cx="710291" cy="710292"/>
            </a:xfrm>
          </p:grpSpPr>
          <p:sp>
            <p:nvSpPr>
              <p:cNvPr id="163" name="Rectangle 343">
                <a:extLst>
                  <a:ext uri="{FF2B5EF4-FFF2-40B4-BE49-F238E27FC236}">
                    <a16:creationId xmlns:a16="http://schemas.microsoft.com/office/drawing/2014/main" id="{746ED2BF-B655-0447-A73E-56A8011B804B}"/>
                  </a:ext>
                </a:extLst>
              </p:cNvPr>
              <p:cNvSpPr/>
              <p:nvPr/>
            </p:nvSpPr>
            <p:spPr>
              <a:xfrm>
                <a:off x="1475612" y="2498626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1">
                <a:extLst>
                  <a:ext uri="{FF2B5EF4-FFF2-40B4-BE49-F238E27FC236}">
                    <a16:creationId xmlns:a16="http://schemas.microsoft.com/office/drawing/2014/main" id="{016F177C-40A8-5141-8CB4-9318C5D75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245" y="2609297"/>
                <a:ext cx="327025" cy="488950"/>
              </a:xfrm>
              <a:custGeom>
                <a:avLst/>
                <a:gdLst>
                  <a:gd name="T0" fmla="*/ 798 w 909"/>
                  <a:gd name="T1" fmla="*/ 1125 h 1359"/>
                  <a:gd name="T2" fmla="*/ 818 w 909"/>
                  <a:gd name="T3" fmla="*/ 1160 h 1359"/>
                  <a:gd name="T4" fmla="*/ 880 w 909"/>
                  <a:gd name="T5" fmla="*/ 1273 h 1359"/>
                  <a:gd name="T6" fmla="*/ 848 w 909"/>
                  <a:gd name="T7" fmla="*/ 1088 h 1359"/>
                  <a:gd name="T8" fmla="*/ 714 w 909"/>
                  <a:gd name="T9" fmla="*/ 1041 h 1359"/>
                  <a:gd name="T10" fmla="*/ 28 w 909"/>
                  <a:gd name="T11" fmla="*/ 1160 h 1359"/>
                  <a:gd name="T12" fmla="*/ 90 w 909"/>
                  <a:gd name="T13" fmla="*/ 1273 h 1359"/>
                  <a:gd name="T14" fmla="*/ 106 w 909"/>
                  <a:gd name="T15" fmla="*/ 1130 h 1359"/>
                  <a:gd name="T16" fmla="*/ 150 w 909"/>
                  <a:gd name="T17" fmla="*/ 997 h 1359"/>
                  <a:gd name="T18" fmla="*/ 60 w 909"/>
                  <a:gd name="T19" fmla="*/ 1088 h 1359"/>
                  <a:gd name="T20" fmla="*/ 711 w 909"/>
                  <a:gd name="T21" fmla="*/ 861 h 1359"/>
                  <a:gd name="T22" fmla="*/ 482 w 909"/>
                  <a:gd name="T23" fmla="*/ 1016 h 1359"/>
                  <a:gd name="T24" fmla="*/ 306 w 909"/>
                  <a:gd name="T25" fmla="*/ 968 h 1359"/>
                  <a:gd name="T26" fmla="*/ 175 w 909"/>
                  <a:gd name="T27" fmla="*/ 737 h 1359"/>
                  <a:gd name="T28" fmla="*/ 734 w 909"/>
                  <a:gd name="T29" fmla="*/ 570 h 1359"/>
                  <a:gd name="T30" fmla="*/ 3 w 909"/>
                  <a:gd name="T31" fmla="*/ 508 h 1359"/>
                  <a:gd name="T32" fmla="*/ 113 w 909"/>
                  <a:gd name="T33" fmla="*/ 570 h 1359"/>
                  <a:gd name="T34" fmla="*/ 146 w 909"/>
                  <a:gd name="T35" fmla="*/ 895 h 1359"/>
                  <a:gd name="T36" fmla="*/ 197 w 909"/>
                  <a:gd name="T37" fmla="*/ 1157 h 1359"/>
                  <a:gd name="T38" fmla="*/ 127 w 909"/>
                  <a:gd name="T39" fmla="*/ 1187 h 1359"/>
                  <a:gd name="T40" fmla="*/ 338 w 909"/>
                  <a:gd name="T41" fmla="*/ 1358 h 1359"/>
                  <a:gd name="T42" fmla="*/ 400 w 909"/>
                  <a:gd name="T43" fmla="*/ 1301 h 1359"/>
                  <a:gd name="T44" fmla="*/ 259 w 909"/>
                  <a:gd name="T45" fmla="*/ 1196 h 1359"/>
                  <a:gd name="T46" fmla="*/ 263 w 909"/>
                  <a:gd name="T47" fmla="*/ 1013 h 1359"/>
                  <a:gd name="T48" fmla="*/ 482 w 909"/>
                  <a:gd name="T49" fmla="*/ 1078 h 1359"/>
                  <a:gd name="T50" fmla="*/ 649 w 909"/>
                  <a:gd name="T51" fmla="*/ 1010 h 1359"/>
                  <a:gd name="T52" fmla="*/ 522 w 909"/>
                  <a:gd name="T53" fmla="*/ 1275 h 1359"/>
                  <a:gd name="T54" fmla="*/ 508 w 909"/>
                  <a:gd name="T55" fmla="*/ 1358 h 1359"/>
                  <a:gd name="T56" fmla="*/ 570 w 909"/>
                  <a:gd name="T57" fmla="*/ 1319 h 1359"/>
                  <a:gd name="T58" fmla="*/ 748 w 909"/>
                  <a:gd name="T59" fmla="*/ 1134 h 1359"/>
                  <a:gd name="T60" fmla="*/ 711 w 909"/>
                  <a:gd name="T61" fmla="*/ 952 h 1359"/>
                  <a:gd name="T62" fmla="*/ 796 w 909"/>
                  <a:gd name="T63" fmla="*/ 737 h 1359"/>
                  <a:gd name="T64" fmla="*/ 906 w 909"/>
                  <a:gd name="T65" fmla="*/ 571 h 1359"/>
                  <a:gd name="T66" fmla="*/ 3 w 909"/>
                  <a:gd name="T67" fmla="*/ 508 h 1359"/>
                  <a:gd name="T68" fmla="*/ 316 w 909"/>
                  <a:gd name="T69" fmla="*/ 201 h 1359"/>
                  <a:gd name="T70" fmla="*/ 301 w 909"/>
                  <a:gd name="T71" fmla="*/ 33 h 1359"/>
                  <a:gd name="T72" fmla="*/ 56 w 909"/>
                  <a:gd name="T73" fmla="*/ 342 h 1359"/>
                  <a:gd name="T74" fmla="*/ 17 w 909"/>
                  <a:gd name="T75" fmla="*/ 399 h 1359"/>
                  <a:gd name="T76" fmla="*/ 0 w 909"/>
                  <a:gd name="T77" fmla="*/ 483 h 1359"/>
                  <a:gd name="T78" fmla="*/ 62 w 909"/>
                  <a:gd name="T79" fmla="*/ 446 h 1359"/>
                  <a:gd name="T80" fmla="*/ 118 w 909"/>
                  <a:gd name="T81" fmla="*/ 398 h 1359"/>
                  <a:gd name="T82" fmla="*/ 254 w 909"/>
                  <a:gd name="T83" fmla="*/ 114 h 1359"/>
                  <a:gd name="T84" fmla="*/ 508 w 909"/>
                  <a:gd name="T85" fmla="*/ 285 h 1359"/>
                  <a:gd name="T86" fmla="*/ 570 w 909"/>
                  <a:gd name="T87" fmla="*/ 31 h 1359"/>
                  <a:gd name="T88" fmla="*/ 369 w 909"/>
                  <a:gd name="T89" fmla="*/ 0 h 1359"/>
                  <a:gd name="T90" fmla="*/ 338 w 909"/>
                  <a:gd name="T91" fmla="*/ 285 h 1359"/>
                  <a:gd name="T92" fmla="*/ 400 w 909"/>
                  <a:gd name="T93" fmla="*/ 63 h 1359"/>
                  <a:gd name="T94" fmla="*/ 508 w 909"/>
                  <a:gd name="T95" fmla="*/ 285 h 1359"/>
                  <a:gd name="T96" fmla="*/ 908 w 909"/>
                  <a:gd name="T97" fmla="*/ 427 h 1359"/>
                  <a:gd name="T98" fmla="*/ 852 w 909"/>
                  <a:gd name="T99" fmla="*/ 379 h 1359"/>
                  <a:gd name="T100" fmla="*/ 639 w 909"/>
                  <a:gd name="T101" fmla="*/ 33 h 1359"/>
                  <a:gd name="T102" fmla="*/ 592 w 909"/>
                  <a:gd name="T103" fmla="*/ 60 h 1359"/>
                  <a:gd name="T104" fmla="*/ 654 w 909"/>
                  <a:gd name="T105" fmla="*/ 201 h 1359"/>
                  <a:gd name="T106" fmla="*/ 790 w 909"/>
                  <a:gd name="T107" fmla="*/ 342 h 1359"/>
                  <a:gd name="T108" fmla="*/ 807 w 909"/>
                  <a:gd name="T109" fmla="*/ 426 h 1359"/>
                  <a:gd name="T110" fmla="*/ 846 w 909"/>
                  <a:gd name="T111" fmla="*/ 483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9" h="1359">
                    <a:moveTo>
                      <a:pt x="714" y="1041"/>
                    </a:moveTo>
                    <a:lnTo>
                      <a:pt x="798" y="1125"/>
                    </a:lnTo>
                    <a:lnTo>
                      <a:pt x="802" y="1130"/>
                    </a:lnTo>
                    <a:cubicBezTo>
                      <a:pt x="815" y="1143"/>
                      <a:pt x="818" y="1147"/>
                      <a:pt x="818" y="1160"/>
                    </a:cubicBezTo>
                    <a:lnTo>
                      <a:pt x="818" y="1273"/>
                    </a:lnTo>
                    <a:lnTo>
                      <a:pt x="880" y="1273"/>
                    </a:lnTo>
                    <a:lnTo>
                      <a:pt x="880" y="1160"/>
                    </a:lnTo>
                    <a:cubicBezTo>
                      <a:pt x="880" y="1123"/>
                      <a:pt x="863" y="1104"/>
                      <a:pt x="848" y="1088"/>
                    </a:cubicBezTo>
                    <a:lnTo>
                      <a:pt x="758" y="997"/>
                    </a:lnTo>
                    <a:lnTo>
                      <a:pt x="714" y="1041"/>
                    </a:lnTo>
                    <a:close/>
                    <a:moveTo>
                      <a:pt x="60" y="1088"/>
                    </a:moveTo>
                    <a:cubicBezTo>
                      <a:pt x="46" y="1103"/>
                      <a:pt x="28" y="1123"/>
                      <a:pt x="28" y="1160"/>
                    </a:cubicBezTo>
                    <a:lnTo>
                      <a:pt x="28" y="1273"/>
                    </a:lnTo>
                    <a:lnTo>
                      <a:pt x="90" y="1273"/>
                    </a:lnTo>
                    <a:lnTo>
                      <a:pt x="90" y="1160"/>
                    </a:lnTo>
                    <a:cubicBezTo>
                      <a:pt x="90" y="1147"/>
                      <a:pt x="94" y="1143"/>
                      <a:pt x="106" y="1130"/>
                    </a:cubicBezTo>
                    <a:lnTo>
                      <a:pt x="194" y="1041"/>
                    </a:lnTo>
                    <a:lnTo>
                      <a:pt x="150" y="997"/>
                    </a:lnTo>
                    <a:lnTo>
                      <a:pt x="64" y="1083"/>
                    </a:lnTo>
                    <a:lnTo>
                      <a:pt x="60" y="1088"/>
                    </a:lnTo>
                    <a:close/>
                    <a:moveTo>
                      <a:pt x="734" y="737"/>
                    </a:moveTo>
                    <a:cubicBezTo>
                      <a:pt x="734" y="777"/>
                      <a:pt x="723" y="842"/>
                      <a:pt x="711" y="861"/>
                    </a:cubicBezTo>
                    <a:cubicBezTo>
                      <a:pt x="698" y="880"/>
                      <a:pt x="638" y="936"/>
                      <a:pt x="602" y="969"/>
                    </a:cubicBezTo>
                    <a:cubicBezTo>
                      <a:pt x="570" y="999"/>
                      <a:pt x="527" y="1016"/>
                      <a:pt x="482" y="1016"/>
                    </a:cubicBezTo>
                    <a:lnTo>
                      <a:pt x="426" y="1016"/>
                    </a:lnTo>
                    <a:cubicBezTo>
                      <a:pt x="381" y="1016"/>
                      <a:pt x="338" y="999"/>
                      <a:pt x="306" y="968"/>
                    </a:cubicBezTo>
                    <a:cubicBezTo>
                      <a:pt x="271" y="936"/>
                      <a:pt x="210" y="880"/>
                      <a:pt x="198" y="861"/>
                    </a:cubicBezTo>
                    <a:cubicBezTo>
                      <a:pt x="185" y="842"/>
                      <a:pt x="175" y="777"/>
                      <a:pt x="175" y="737"/>
                    </a:cubicBezTo>
                    <a:lnTo>
                      <a:pt x="175" y="570"/>
                    </a:lnTo>
                    <a:lnTo>
                      <a:pt x="734" y="570"/>
                    </a:lnTo>
                    <a:lnTo>
                      <a:pt x="734" y="737"/>
                    </a:lnTo>
                    <a:close/>
                    <a:moveTo>
                      <a:pt x="3" y="508"/>
                    </a:moveTo>
                    <a:lnTo>
                      <a:pt x="3" y="570"/>
                    </a:lnTo>
                    <a:lnTo>
                      <a:pt x="113" y="570"/>
                    </a:lnTo>
                    <a:lnTo>
                      <a:pt x="113" y="737"/>
                    </a:lnTo>
                    <a:cubicBezTo>
                      <a:pt x="113" y="772"/>
                      <a:pt x="121" y="857"/>
                      <a:pt x="146" y="895"/>
                    </a:cubicBezTo>
                    <a:cubicBezTo>
                      <a:pt x="155" y="909"/>
                      <a:pt x="176" y="930"/>
                      <a:pt x="197" y="952"/>
                    </a:cubicBezTo>
                    <a:lnTo>
                      <a:pt x="197" y="1157"/>
                    </a:lnTo>
                    <a:lnTo>
                      <a:pt x="160" y="1134"/>
                    </a:lnTo>
                    <a:lnTo>
                      <a:pt x="127" y="1187"/>
                    </a:lnTo>
                    <a:lnTo>
                      <a:pt x="338" y="1319"/>
                    </a:lnTo>
                    <a:lnTo>
                      <a:pt x="338" y="1358"/>
                    </a:lnTo>
                    <a:lnTo>
                      <a:pt x="400" y="1358"/>
                    </a:lnTo>
                    <a:lnTo>
                      <a:pt x="400" y="1301"/>
                    </a:lnTo>
                    <a:cubicBezTo>
                      <a:pt x="400" y="1291"/>
                      <a:pt x="395" y="1281"/>
                      <a:pt x="386" y="1275"/>
                    </a:cubicBezTo>
                    <a:lnTo>
                      <a:pt x="259" y="1196"/>
                    </a:lnTo>
                    <a:lnTo>
                      <a:pt x="259" y="1010"/>
                    </a:lnTo>
                    <a:cubicBezTo>
                      <a:pt x="261" y="1011"/>
                      <a:pt x="262" y="1013"/>
                      <a:pt x="263" y="1013"/>
                    </a:cubicBezTo>
                    <a:cubicBezTo>
                      <a:pt x="307" y="1055"/>
                      <a:pt x="365" y="1078"/>
                      <a:pt x="426" y="1078"/>
                    </a:cubicBezTo>
                    <a:lnTo>
                      <a:pt x="482" y="1078"/>
                    </a:lnTo>
                    <a:cubicBezTo>
                      <a:pt x="543" y="1078"/>
                      <a:pt x="601" y="1055"/>
                      <a:pt x="644" y="1014"/>
                    </a:cubicBezTo>
                    <a:cubicBezTo>
                      <a:pt x="645" y="1013"/>
                      <a:pt x="647" y="1011"/>
                      <a:pt x="649" y="1010"/>
                    </a:cubicBezTo>
                    <a:lnTo>
                      <a:pt x="649" y="1196"/>
                    </a:lnTo>
                    <a:lnTo>
                      <a:pt x="522" y="1275"/>
                    </a:lnTo>
                    <a:cubicBezTo>
                      <a:pt x="513" y="1281"/>
                      <a:pt x="508" y="1291"/>
                      <a:pt x="508" y="1301"/>
                    </a:cubicBezTo>
                    <a:lnTo>
                      <a:pt x="508" y="1358"/>
                    </a:lnTo>
                    <a:lnTo>
                      <a:pt x="570" y="1358"/>
                    </a:lnTo>
                    <a:lnTo>
                      <a:pt x="570" y="1319"/>
                    </a:lnTo>
                    <a:lnTo>
                      <a:pt x="781" y="1187"/>
                    </a:lnTo>
                    <a:lnTo>
                      <a:pt x="748" y="1134"/>
                    </a:lnTo>
                    <a:lnTo>
                      <a:pt x="711" y="1157"/>
                    </a:lnTo>
                    <a:lnTo>
                      <a:pt x="711" y="952"/>
                    </a:lnTo>
                    <a:cubicBezTo>
                      <a:pt x="733" y="930"/>
                      <a:pt x="753" y="909"/>
                      <a:pt x="762" y="895"/>
                    </a:cubicBezTo>
                    <a:cubicBezTo>
                      <a:pt x="787" y="857"/>
                      <a:pt x="796" y="772"/>
                      <a:pt x="796" y="737"/>
                    </a:cubicBezTo>
                    <a:lnTo>
                      <a:pt x="796" y="571"/>
                    </a:lnTo>
                    <a:lnTo>
                      <a:pt x="906" y="571"/>
                    </a:lnTo>
                    <a:lnTo>
                      <a:pt x="906" y="508"/>
                    </a:lnTo>
                    <a:lnTo>
                      <a:pt x="3" y="508"/>
                    </a:lnTo>
                    <a:close/>
                    <a:moveTo>
                      <a:pt x="254" y="201"/>
                    </a:moveTo>
                    <a:lnTo>
                      <a:pt x="316" y="201"/>
                    </a:lnTo>
                    <a:lnTo>
                      <a:pt x="316" y="60"/>
                    </a:lnTo>
                    <a:cubicBezTo>
                      <a:pt x="316" y="49"/>
                      <a:pt x="310" y="39"/>
                      <a:pt x="301" y="33"/>
                    </a:cubicBezTo>
                    <a:cubicBezTo>
                      <a:pt x="291" y="27"/>
                      <a:pt x="280" y="27"/>
                      <a:pt x="270" y="32"/>
                    </a:cubicBezTo>
                    <a:cubicBezTo>
                      <a:pt x="170" y="87"/>
                      <a:pt x="56" y="171"/>
                      <a:pt x="56" y="342"/>
                    </a:cubicBezTo>
                    <a:lnTo>
                      <a:pt x="56" y="379"/>
                    </a:lnTo>
                    <a:lnTo>
                      <a:pt x="17" y="399"/>
                    </a:lnTo>
                    <a:cubicBezTo>
                      <a:pt x="6" y="404"/>
                      <a:pt x="0" y="415"/>
                      <a:pt x="0" y="427"/>
                    </a:cubicBezTo>
                    <a:lnTo>
                      <a:pt x="0" y="483"/>
                    </a:lnTo>
                    <a:lnTo>
                      <a:pt x="62" y="483"/>
                    </a:lnTo>
                    <a:lnTo>
                      <a:pt x="62" y="446"/>
                    </a:lnTo>
                    <a:lnTo>
                      <a:pt x="101" y="426"/>
                    </a:lnTo>
                    <a:cubicBezTo>
                      <a:pt x="112" y="421"/>
                      <a:pt x="118" y="410"/>
                      <a:pt x="118" y="398"/>
                    </a:cubicBezTo>
                    <a:lnTo>
                      <a:pt x="118" y="342"/>
                    </a:lnTo>
                    <a:cubicBezTo>
                      <a:pt x="118" y="247"/>
                      <a:pt x="159" y="176"/>
                      <a:pt x="254" y="114"/>
                    </a:cubicBezTo>
                    <a:lnTo>
                      <a:pt x="254" y="201"/>
                    </a:lnTo>
                    <a:close/>
                    <a:moveTo>
                      <a:pt x="508" y="285"/>
                    </a:moveTo>
                    <a:lnTo>
                      <a:pt x="570" y="285"/>
                    </a:lnTo>
                    <a:lnTo>
                      <a:pt x="570" y="31"/>
                    </a:lnTo>
                    <a:cubicBezTo>
                      <a:pt x="570" y="14"/>
                      <a:pt x="556" y="0"/>
                      <a:pt x="539" y="0"/>
                    </a:cubicBezTo>
                    <a:lnTo>
                      <a:pt x="369" y="0"/>
                    </a:lnTo>
                    <a:cubicBezTo>
                      <a:pt x="352" y="0"/>
                      <a:pt x="338" y="14"/>
                      <a:pt x="338" y="31"/>
                    </a:cubicBezTo>
                    <a:lnTo>
                      <a:pt x="338" y="285"/>
                    </a:lnTo>
                    <a:lnTo>
                      <a:pt x="400" y="285"/>
                    </a:lnTo>
                    <a:lnTo>
                      <a:pt x="400" y="63"/>
                    </a:lnTo>
                    <a:lnTo>
                      <a:pt x="508" y="63"/>
                    </a:lnTo>
                    <a:lnTo>
                      <a:pt x="508" y="285"/>
                    </a:lnTo>
                    <a:close/>
                    <a:moveTo>
                      <a:pt x="908" y="483"/>
                    </a:moveTo>
                    <a:lnTo>
                      <a:pt x="908" y="427"/>
                    </a:lnTo>
                    <a:cubicBezTo>
                      <a:pt x="908" y="415"/>
                      <a:pt x="902" y="404"/>
                      <a:pt x="891" y="399"/>
                    </a:cubicBezTo>
                    <a:lnTo>
                      <a:pt x="852" y="379"/>
                    </a:lnTo>
                    <a:lnTo>
                      <a:pt x="852" y="342"/>
                    </a:lnTo>
                    <a:cubicBezTo>
                      <a:pt x="852" y="173"/>
                      <a:pt x="738" y="88"/>
                      <a:pt x="639" y="33"/>
                    </a:cubicBezTo>
                    <a:cubicBezTo>
                      <a:pt x="629" y="27"/>
                      <a:pt x="617" y="27"/>
                      <a:pt x="608" y="33"/>
                    </a:cubicBezTo>
                    <a:cubicBezTo>
                      <a:pt x="598" y="39"/>
                      <a:pt x="592" y="49"/>
                      <a:pt x="592" y="60"/>
                    </a:cubicBezTo>
                    <a:lnTo>
                      <a:pt x="592" y="201"/>
                    </a:lnTo>
                    <a:lnTo>
                      <a:pt x="654" y="201"/>
                    </a:lnTo>
                    <a:lnTo>
                      <a:pt x="654" y="115"/>
                    </a:lnTo>
                    <a:cubicBezTo>
                      <a:pt x="750" y="178"/>
                      <a:pt x="790" y="247"/>
                      <a:pt x="790" y="342"/>
                    </a:cubicBezTo>
                    <a:lnTo>
                      <a:pt x="790" y="398"/>
                    </a:lnTo>
                    <a:cubicBezTo>
                      <a:pt x="790" y="410"/>
                      <a:pt x="797" y="421"/>
                      <a:pt x="807" y="426"/>
                    </a:cubicBezTo>
                    <a:lnTo>
                      <a:pt x="846" y="446"/>
                    </a:lnTo>
                    <a:lnTo>
                      <a:pt x="846" y="483"/>
                    </a:lnTo>
                    <a:lnTo>
                      <a:pt x="908" y="4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2" name="Puolivapaa piirto 161">
              <a:extLst>
                <a:ext uri="{FF2B5EF4-FFF2-40B4-BE49-F238E27FC236}">
                  <a16:creationId xmlns:a16="http://schemas.microsoft.com/office/drawing/2014/main" id="{861C0BCA-6204-8A4A-8E21-508D4FBD6D20}"/>
                </a:ext>
              </a:extLst>
            </p:cNvPr>
            <p:cNvSpPr/>
            <p:nvPr userDrawn="1"/>
          </p:nvSpPr>
          <p:spPr>
            <a:xfrm>
              <a:off x="1014570" y="927967"/>
              <a:ext cx="227444" cy="11089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202679"/>
                <a:gd name="connsiteY0" fmla="*/ 21415 h 124453"/>
                <a:gd name="connsiteX1" fmla="*/ 112729 w 202679"/>
                <a:gd name="connsiteY1" fmla="*/ 0 h 124453"/>
                <a:gd name="connsiteX2" fmla="*/ 202679 w 202679"/>
                <a:gd name="connsiteY2" fmla="*/ 28805 h 124453"/>
                <a:gd name="connsiteX3" fmla="*/ 202679 w 202679"/>
                <a:gd name="connsiteY3" fmla="*/ 28805 h 124453"/>
                <a:gd name="connsiteX4" fmla="*/ 202679 w 202679"/>
                <a:gd name="connsiteY4" fmla="*/ 74716 h 124453"/>
                <a:gd name="connsiteX5" fmla="*/ 164419 w 202679"/>
                <a:gd name="connsiteY5" fmla="*/ 105323 h 124453"/>
                <a:gd name="connsiteX6" fmla="*/ 126160 w 202679"/>
                <a:gd name="connsiteY6" fmla="*/ 120627 h 124453"/>
                <a:gd name="connsiteX7" fmla="*/ 87901 w 202679"/>
                <a:gd name="connsiteY7" fmla="*/ 124453 h 124453"/>
                <a:gd name="connsiteX8" fmla="*/ 45815 w 202679"/>
                <a:gd name="connsiteY8" fmla="*/ 105323 h 124453"/>
                <a:gd name="connsiteX9" fmla="*/ 15208 w 202679"/>
                <a:gd name="connsiteY9" fmla="*/ 82368 h 124453"/>
                <a:gd name="connsiteX10" fmla="*/ 0 w 202679"/>
                <a:gd name="connsiteY10" fmla="*/ 21415 h 124453"/>
                <a:gd name="connsiteX0" fmla="*/ 0 w 217887"/>
                <a:gd name="connsiteY0" fmla="*/ 21415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21415 h 124453"/>
                <a:gd name="connsiteX0" fmla="*/ 0 w 217887"/>
                <a:gd name="connsiteY0" fmla="*/ 39232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39232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887" h="124453">
                  <a:moveTo>
                    <a:pt x="0" y="39232"/>
                  </a:moveTo>
                  <a:lnTo>
                    <a:pt x="112729" y="0"/>
                  </a:lnTo>
                  <a:lnTo>
                    <a:pt x="202679" y="28805"/>
                  </a:lnTo>
                  <a:lnTo>
                    <a:pt x="217887" y="35932"/>
                  </a:lnTo>
                  <a:lnTo>
                    <a:pt x="202679" y="74716"/>
                  </a:lnTo>
                  <a:lnTo>
                    <a:pt x="164419" y="105323"/>
                  </a:lnTo>
                  <a:lnTo>
                    <a:pt x="126160" y="120627"/>
                  </a:lnTo>
                  <a:lnTo>
                    <a:pt x="87901" y="124453"/>
                  </a:lnTo>
                  <a:lnTo>
                    <a:pt x="45815" y="105323"/>
                  </a:lnTo>
                  <a:lnTo>
                    <a:pt x="15208" y="82368"/>
                  </a:lnTo>
                  <a:lnTo>
                    <a:pt x="0" y="39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165" name="Ryhmä 164">
            <a:extLst>
              <a:ext uri="{FF2B5EF4-FFF2-40B4-BE49-F238E27FC236}">
                <a16:creationId xmlns:a16="http://schemas.microsoft.com/office/drawing/2014/main" id="{692D868D-F7DC-6347-9719-D397734F4C7A}"/>
              </a:ext>
            </a:extLst>
          </p:cNvPr>
          <p:cNvGrpSpPr/>
          <p:nvPr/>
        </p:nvGrpSpPr>
        <p:grpSpPr>
          <a:xfrm>
            <a:off x="772211" y="3416354"/>
            <a:ext cx="710291" cy="710292"/>
            <a:chOff x="772211" y="3416354"/>
            <a:chExt cx="710291" cy="710292"/>
          </a:xfrm>
        </p:grpSpPr>
        <p:grpSp>
          <p:nvGrpSpPr>
            <p:cNvPr id="166" name="Group 420">
              <a:extLst>
                <a:ext uri="{FF2B5EF4-FFF2-40B4-BE49-F238E27FC236}">
                  <a16:creationId xmlns:a16="http://schemas.microsoft.com/office/drawing/2014/main" id="{2750914F-1320-084C-83A2-92785FCDD992}"/>
                </a:ext>
              </a:extLst>
            </p:cNvPr>
            <p:cNvGrpSpPr/>
            <p:nvPr userDrawn="1"/>
          </p:nvGrpSpPr>
          <p:grpSpPr>
            <a:xfrm>
              <a:off x="772211" y="3416354"/>
              <a:ext cx="710291" cy="710292"/>
              <a:chOff x="3683886" y="4528578"/>
              <a:chExt cx="710291" cy="710292"/>
            </a:xfrm>
          </p:grpSpPr>
          <p:sp>
            <p:nvSpPr>
              <p:cNvPr id="169" name="Rectangle 421">
                <a:extLst>
                  <a:ext uri="{FF2B5EF4-FFF2-40B4-BE49-F238E27FC236}">
                    <a16:creationId xmlns:a16="http://schemas.microsoft.com/office/drawing/2014/main" id="{64E24F7A-4DE8-1141-A720-49A06F64DA51}"/>
                  </a:ext>
                </a:extLst>
              </p:cNvPr>
              <p:cNvSpPr/>
              <p:nvPr/>
            </p:nvSpPr>
            <p:spPr>
              <a:xfrm>
                <a:off x="3683886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422">
                <a:extLst>
                  <a:ext uri="{FF2B5EF4-FFF2-40B4-BE49-F238E27FC236}">
                    <a16:creationId xmlns:a16="http://schemas.microsoft.com/office/drawing/2014/main" id="{384B1C03-78B4-484B-94C4-C933DD9A3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462" y="4617017"/>
                <a:ext cx="465138" cy="463550"/>
              </a:xfrm>
              <a:custGeom>
                <a:avLst/>
                <a:gdLst>
                  <a:gd name="T0" fmla="*/ 967 w 1295"/>
                  <a:gd name="T1" fmla="*/ 862 h 1292"/>
                  <a:gd name="T2" fmla="*/ 1026 w 1295"/>
                  <a:gd name="T3" fmla="*/ 1291 h 1292"/>
                  <a:gd name="T4" fmla="*/ 731 w 1295"/>
                  <a:gd name="T5" fmla="*/ 683 h 1292"/>
                  <a:gd name="T6" fmla="*/ 806 w 1295"/>
                  <a:gd name="T7" fmla="*/ 682 h 1292"/>
                  <a:gd name="T8" fmla="*/ 865 w 1295"/>
                  <a:gd name="T9" fmla="*/ 1291 h 1292"/>
                  <a:gd name="T10" fmla="*/ 844 w 1295"/>
                  <a:gd name="T11" fmla="*/ 565 h 1292"/>
                  <a:gd name="T12" fmla="*/ 731 w 1295"/>
                  <a:gd name="T13" fmla="*/ 683 h 1292"/>
                  <a:gd name="T14" fmla="*/ 269 w 1295"/>
                  <a:gd name="T15" fmla="*/ 862 h 1292"/>
                  <a:gd name="T16" fmla="*/ 328 w 1295"/>
                  <a:gd name="T17" fmla="*/ 1291 h 1292"/>
                  <a:gd name="T18" fmla="*/ 376 w 1295"/>
                  <a:gd name="T19" fmla="*/ 191 h 1292"/>
                  <a:gd name="T20" fmla="*/ 220 w 1295"/>
                  <a:gd name="T21" fmla="*/ 191 h 1292"/>
                  <a:gd name="T22" fmla="*/ 298 w 1295"/>
                  <a:gd name="T23" fmla="*/ 59 h 1292"/>
                  <a:gd name="T24" fmla="*/ 376 w 1295"/>
                  <a:gd name="T25" fmla="*/ 191 h 1292"/>
                  <a:gd name="T26" fmla="*/ 298 w 1295"/>
                  <a:gd name="T27" fmla="*/ 0 h 1292"/>
                  <a:gd name="T28" fmla="*/ 161 w 1295"/>
                  <a:gd name="T29" fmla="*/ 191 h 1292"/>
                  <a:gd name="T30" fmla="*/ 435 w 1295"/>
                  <a:gd name="T31" fmla="*/ 191 h 1292"/>
                  <a:gd name="T32" fmla="*/ 617 w 1295"/>
                  <a:gd name="T33" fmla="*/ 522 h 1292"/>
                  <a:gd name="T34" fmla="*/ 379 w 1295"/>
                  <a:gd name="T35" fmla="*/ 349 h 1292"/>
                  <a:gd name="T36" fmla="*/ 0 w 1295"/>
                  <a:gd name="T37" fmla="*/ 540 h 1292"/>
                  <a:gd name="T38" fmla="*/ 108 w 1295"/>
                  <a:gd name="T39" fmla="*/ 887 h 1292"/>
                  <a:gd name="T40" fmla="*/ 167 w 1295"/>
                  <a:gd name="T41" fmla="*/ 1291 h 1292"/>
                  <a:gd name="T42" fmla="*/ 108 w 1295"/>
                  <a:gd name="T43" fmla="*/ 566 h 1292"/>
                  <a:gd name="T44" fmla="*/ 59 w 1295"/>
                  <a:gd name="T45" fmla="*/ 754 h 1292"/>
                  <a:gd name="T46" fmla="*/ 191 w 1295"/>
                  <a:gd name="T47" fmla="*/ 408 h 1292"/>
                  <a:gd name="T48" fmla="*/ 557 w 1295"/>
                  <a:gd name="T49" fmla="*/ 539 h 1292"/>
                  <a:gd name="T50" fmla="*/ 688 w 1295"/>
                  <a:gd name="T51" fmla="*/ 734 h 1292"/>
                  <a:gd name="T52" fmla="*/ 647 w 1295"/>
                  <a:gd name="T53" fmla="*/ 758 h 1292"/>
                  <a:gd name="T54" fmla="*/ 619 w 1295"/>
                  <a:gd name="T55" fmla="*/ 747 h 1292"/>
                  <a:gd name="T56" fmla="*/ 422 w 1295"/>
                  <a:gd name="T57" fmla="*/ 566 h 1292"/>
                  <a:gd name="T58" fmla="*/ 403 w 1295"/>
                  <a:gd name="T59" fmla="*/ 1291 h 1292"/>
                  <a:gd name="T60" fmla="*/ 462 w 1295"/>
                  <a:gd name="T61" fmla="*/ 667 h 1292"/>
                  <a:gd name="T62" fmla="*/ 647 w 1295"/>
                  <a:gd name="T63" fmla="*/ 817 h 1292"/>
                  <a:gd name="T64" fmla="*/ 716 w 1295"/>
                  <a:gd name="T65" fmla="*/ 789 h 1292"/>
                  <a:gd name="T66" fmla="*/ 751 w 1295"/>
                  <a:gd name="T67" fmla="*/ 722 h 1292"/>
                  <a:gd name="T68" fmla="*/ 1074 w 1295"/>
                  <a:gd name="T69" fmla="*/ 191 h 1292"/>
                  <a:gd name="T70" fmla="*/ 918 w 1295"/>
                  <a:gd name="T71" fmla="*/ 191 h 1292"/>
                  <a:gd name="T72" fmla="*/ 996 w 1295"/>
                  <a:gd name="T73" fmla="*/ 59 h 1292"/>
                  <a:gd name="T74" fmla="*/ 1074 w 1295"/>
                  <a:gd name="T75" fmla="*/ 191 h 1292"/>
                  <a:gd name="T76" fmla="*/ 996 w 1295"/>
                  <a:gd name="T77" fmla="*/ 0 h 1292"/>
                  <a:gd name="T78" fmla="*/ 859 w 1295"/>
                  <a:gd name="T79" fmla="*/ 191 h 1292"/>
                  <a:gd name="T80" fmla="*/ 1133 w 1295"/>
                  <a:gd name="T81" fmla="*/ 191 h 1292"/>
                  <a:gd name="T82" fmla="*/ 1294 w 1295"/>
                  <a:gd name="T83" fmla="*/ 540 h 1292"/>
                  <a:gd name="T84" fmla="*/ 916 w 1295"/>
                  <a:gd name="T85" fmla="*/ 349 h 1292"/>
                  <a:gd name="T86" fmla="*/ 677 w 1295"/>
                  <a:gd name="T87" fmla="*/ 550 h 1292"/>
                  <a:gd name="T88" fmla="*/ 780 w 1295"/>
                  <a:gd name="T89" fmla="*/ 501 h 1292"/>
                  <a:gd name="T90" fmla="*/ 1103 w 1295"/>
                  <a:gd name="T91" fmla="*/ 408 h 1292"/>
                  <a:gd name="T92" fmla="*/ 1235 w 1295"/>
                  <a:gd name="T93" fmla="*/ 754 h 1292"/>
                  <a:gd name="T94" fmla="*/ 1160 w 1295"/>
                  <a:gd name="T95" fmla="*/ 566 h 1292"/>
                  <a:gd name="T96" fmla="*/ 1101 w 1295"/>
                  <a:gd name="T97" fmla="*/ 1291 h 1292"/>
                  <a:gd name="T98" fmla="*/ 1160 w 1295"/>
                  <a:gd name="T99" fmla="*/ 891 h 1292"/>
                  <a:gd name="T100" fmla="*/ 1294 w 1295"/>
                  <a:gd name="T101" fmla="*/ 540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95" h="1292">
                    <a:moveTo>
                      <a:pt x="1026" y="862"/>
                    </a:moveTo>
                    <a:lnTo>
                      <a:pt x="967" y="862"/>
                    </a:lnTo>
                    <a:lnTo>
                      <a:pt x="967" y="1291"/>
                    </a:lnTo>
                    <a:lnTo>
                      <a:pt x="1026" y="1291"/>
                    </a:lnTo>
                    <a:lnTo>
                      <a:pt x="1026" y="862"/>
                    </a:lnTo>
                    <a:close/>
                    <a:moveTo>
                      <a:pt x="731" y="683"/>
                    </a:moveTo>
                    <a:lnTo>
                      <a:pt x="778" y="718"/>
                    </a:lnTo>
                    <a:lnTo>
                      <a:pt x="806" y="682"/>
                    </a:lnTo>
                    <a:lnTo>
                      <a:pt x="806" y="1291"/>
                    </a:lnTo>
                    <a:lnTo>
                      <a:pt x="865" y="1291"/>
                    </a:lnTo>
                    <a:lnTo>
                      <a:pt x="865" y="593"/>
                    </a:lnTo>
                    <a:cubicBezTo>
                      <a:pt x="865" y="581"/>
                      <a:pt x="856" y="569"/>
                      <a:pt x="844" y="565"/>
                    </a:cubicBezTo>
                    <a:cubicBezTo>
                      <a:pt x="832" y="561"/>
                      <a:pt x="819" y="565"/>
                      <a:pt x="811" y="576"/>
                    </a:cubicBezTo>
                    <a:lnTo>
                      <a:pt x="731" y="683"/>
                    </a:lnTo>
                    <a:close/>
                    <a:moveTo>
                      <a:pt x="328" y="862"/>
                    </a:moveTo>
                    <a:lnTo>
                      <a:pt x="269" y="862"/>
                    </a:lnTo>
                    <a:lnTo>
                      <a:pt x="269" y="1291"/>
                    </a:lnTo>
                    <a:lnTo>
                      <a:pt x="328" y="1291"/>
                    </a:lnTo>
                    <a:lnTo>
                      <a:pt x="328" y="862"/>
                    </a:lnTo>
                    <a:close/>
                    <a:moveTo>
                      <a:pt x="376" y="191"/>
                    </a:moveTo>
                    <a:cubicBezTo>
                      <a:pt x="376" y="237"/>
                      <a:pt x="345" y="269"/>
                      <a:pt x="298" y="269"/>
                    </a:cubicBezTo>
                    <a:cubicBezTo>
                      <a:pt x="252" y="269"/>
                      <a:pt x="220" y="237"/>
                      <a:pt x="220" y="191"/>
                    </a:cubicBezTo>
                    <a:lnTo>
                      <a:pt x="220" y="137"/>
                    </a:lnTo>
                    <a:cubicBezTo>
                      <a:pt x="220" y="91"/>
                      <a:pt x="252" y="59"/>
                      <a:pt x="298" y="59"/>
                    </a:cubicBezTo>
                    <a:cubicBezTo>
                      <a:pt x="345" y="59"/>
                      <a:pt x="376" y="91"/>
                      <a:pt x="376" y="137"/>
                    </a:cubicBezTo>
                    <a:lnTo>
                      <a:pt x="376" y="191"/>
                    </a:lnTo>
                    <a:close/>
                    <a:moveTo>
                      <a:pt x="435" y="137"/>
                    </a:moveTo>
                    <a:cubicBezTo>
                      <a:pt x="435" y="58"/>
                      <a:pt x="378" y="0"/>
                      <a:pt x="298" y="0"/>
                    </a:cubicBezTo>
                    <a:cubicBezTo>
                      <a:pt x="219" y="0"/>
                      <a:pt x="161" y="58"/>
                      <a:pt x="161" y="137"/>
                    </a:cubicBezTo>
                    <a:lnTo>
                      <a:pt x="161" y="191"/>
                    </a:lnTo>
                    <a:cubicBezTo>
                      <a:pt x="161" y="270"/>
                      <a:pt x="219" y="328"/>
                      <a:pt x="298" y="328"/>
                    </a:cubicBezTo>
                    <a:cubicBezTo>
                      <a:pt x="378" y="328"/>
                      <a:pt x="435" y="270"/>
                      <a:pt x="435" y="191"/>
                    </a:cubicBezTo>
                    <a:lnTo>
                      <a:pt x="435" y="137"/>
                    </a:lnTo>
                    <a:close/>
                    <a:moveTo>
                      <a:pt x="617" y="522"/>
                    </a:moveTo>
                    <a:cubicBezTo>
                      <a:pt x="614" y="517"/>
                      <a:pt x="610" y="512"/>
                      <a:pt x="605" y="505"/>
                    </a:cubicBezTo>
                    <a:cubicBezTo>
                      <a:pt x="567" y="451"/>
                      <a:pt x="496" y="349"/>
                      <a:pt x="379" y="349"/>
                    </a:cubicBezTo>
                    <a:lnTo>
                      <a:pt x="191" y="349"/>
                    </a:lnTo>
                    <a:cubicBezTo>
                      <a:pt x="99" y="349"/>
                      <a:pt x="0" y="426"/>
                      <a:pt x="0" y="540"/>
                    </a:cubicBezTo>
                    <a:lnTo>
                      <a:pt x="0" y="754"/>
                    </a:lnTo>
                    <a:cubicBezTo>
                      <a:pt x="0" y="815"/>
                      <a:pt x="49" y="872"/>
                      <a:pt x="108" y="887"/>
                    </a:cubicBezTo>
                    <a:lnTo>
                      <a:pt x="108" y="1291"/>
                    </a:lnTo>
                    <a:lnTo>
                      <a:pt x="167" y="1291"/>
                    </a:lnTo>
                    <a:lnTo>
                      <a:pt x="167" y="566"/>
                    </a:lnTo>
                    <a:lnTo>
                      <a:pt x="108" y="566"/>
                    </a:lnTo>
                    <a:lnTo>
                      <a:pt x="108" y="824"/>
                    </a:lnTo>
                    <a:cubicBezTo>
                      <a:pt x="81" y="811"/>
                      <a:pt x="59" y="782"/>
                      <a:pt x="59" y="754"/>
                    </a:cubicBezTo>
                    <a:lnTo>
                      <a:pt x="59" y="540"/>
                    </a:lnTo>
                    <a:cubicBezTo>
                      <a:pt x="59" y="454"/>
                      <a:pt x="136" y="408"/>
                      <a:pt x="191" y="408"/>
                    </a:cubicBezTo>
                    <a:lnTo>
                      <a:pt x="379" y="408"/>
                    </a:lnTo>
                    <a:cubicBezTo>
                      <a:pt x="465" y="408"/>
                      <a:pt x="523" y="490"/>
                      <a:pt x="557" y="539"/>
                    </a:cubicBezTo>
                    <a:cubicBezTo>
                      <a:pt x="562" y="546"/>
                      <a:pt x="566" y="552"/>
                      <a:pt x="570" y="557"/>
                    </a:cubicBezTo>
                    <a:cubicBezTo>
                      <a:pt x="596" y="593"/>
                      <a:pt x="660" y="691"/>
                      <a:pt x="688" y="734"/>
                    </a:cubicBezTo>
                    <a:lnTo>
                      <a:pt x="675" y="747"/>
                    </a:lnTo>
                    <a:cubicBezTo>
                      <a:pt x="668" y="754"/>
                      <a:pt x="658" y="758"/>
                      <a:pt x="647" y="758"/>
                    </a:cubicBezTo>
                    <a:lnTo>
                      <a:pt x="647" y="758"/>
                    </a:lnTo>
                    <a:cubicBezTo>
                      <a:pt x="636" y="758"/>
                      <a:pt x="626" y="754"/>
                      <a:pt x="619" y="747"/>
                    </a:cubicBezTo>
                    <a:lnTo>
                      <a:pt x="454" y="573"/>
                    </a:lnTo>
                    <a:cubicBezTo>
                      <a:pt x="446" y="564"/>
                      <a:pt x="433" y="561"/>
                      <a:pt x="422" y="566"/>
                    </a:cubicBezTo>
                    <a:cubicBezTo>
                      <a:pt x="410" y="570"/>
                      <a:pt x="403" y="581"/>
                      <a:pt x="403" y="593"/>
                    </a:cubicBezTo>
                    <a:lnTo>
                      <a:pt x="403" y="1291"/>
                    </a:lnTo>
                    <a:lnTo>
                      <a:pt x="462" y="1291"/>
                    </a:lnTo>
                    <a:lnTo>
                      <a:pt x="462" y="667"/>
                    </a:lnTo>
                    <a:lnTo>
                      <a:pt x="577" y="788"/>
                    </a:lnTo>
                    <a:cubicBezTo>
                      <a:pt x="596" y="807"/>
                      <a:pt x="620" y="817"/>
                      <a:pt x="647" y="817"/>
                    </a:cubicBezTo>
                    <a:lnTo>
                      <a:pt x="647" y="817"/>
                    </a:lnTo>
                    <a:cubicBezTo>
                      <a:pt x="673" y="817"/>
                      <a:pt x="698" y="807"/>
                      <a:pt x="716" y="789"/>
                    </a:cubicBezTo>
                    <a:lnTo>
                      <a:pt x="747" y="759"/>
                    </a:lnTo>
                    <a:cubicBezTo>
                      <a:pt x="757" y="749"/>
                      <a:pt x="758" y="734"/>
                      <a:pt x="751" y="722"/>
                    </a:cubicBezTo>
                    <a:cubicBezTo>
                      <a:pt x="747" y="716"/>
                      <a:pt x="652" y="570"/>
                      <a:pt x="617" y="522"/>
                    </a:cubicBezTo>
                    <a:close/>
                    <a:moveTo>
                      <a:pt x="1074" y="191"/>
                    </a:moveTo>
                    <a:cubicBezTo>
                      <a:pt x="1074" y="237"/>
                      <a:pt x="1043" y="269"/>
                      <a:pt x="996" y="269"/>
                    </a:cubicBezTo>
                    <a:cubicBezTo>
                      <a:pt x="950" y="269"/>
                      <a:pt x="918" y="237"/>
                      <a:pt x="918" y="191"/>
                    </a:cubicBezTo>
                    <a:lnTo>
                      <a:pt x="918" y="137"/>
                    </a:lnTo>
                    <a:cubicBezTo>
                      <a:pt x="918" y="91"/>
                      <a:pt x="950" y="59"/>
                      <a:pt x="996" y="59"/>
                    </a:cubicBezTo>
                    <a:cubicBezTo>
                      <a:pt x="1043" y="59"/>
                      <a:pt x="1074" y="91"/>
                      <a:pt x="1074" y="137"/>
                    </a:cubicBezTo>
                    <a:lnTo>
                      <a:pt x="1074" y="191"/>
                    </a:lnTo>
                    <a:close/>
                    <a:moveTo>
                      <a:pt x="1133" y="137"/>
                    </a:moveTo>
                    <a:cubicBezTo>
                      <a:pt x="1133" y="58"/>
                      <a:pt x="1075" y="0"/>
                      <a:pt x="996" y="0"/>
                    </a:cubicBezTo>
                    <a:cubicBezTo>
                      <a:pt x="917" y="0"/>
                      <a:pt x="859" y="58"/>
                      <a:pt x="859" y="137"/>
                    </a:cubicBezTo>
                    <a:lnTo>
                      <a:pt x="859" y="191"/>
                    </a:lnTo>
                    <a:cubicBezTo>
                      <a:pt x="859" y="270"/>
                      <a:pt x="917" y="328"/>
                      <a:pt x="996" y="328"/>
                    </a:cubicBezTo>
                    <a:cubicBezTo>
                      <a:pt x="1075" y="328"/>
                      <a:pt x="1133" y="270"/>
                      <a:pt x="1133" y="191"/>
                    </a:cubicBezTo>
                    <a:lnTo>
                      <a:pt x="1133" y="137"/>
                    </a:lnTo>
                    <a:close/>
                    <a:moveTo>
                      <a:pt x="1294" y="540"/>
                    </a:moveTo>
                    <a:cubicBezTo>
                      <a:pt x="1294" y="426"/>
                      <a:pt x="1195" y="349"/>
                      <a:pt x="1103" y="349"/>
                    </a:cubicBezTo>
                    <a:lnTo>
                      <a:pt x="916" y="349"/>
                    </a:lnTo>
                    <a:cubicBezTo>
                      <a:pt x="815" y="349"/>
                      <a:pt x="752" y="434"/>
                      <a:pt x="729" y="471"/>
                    </a:cubicBezTo>
                    <a:cubicBezTo>
                      <a:pt x="716" y="493"/>
                      <a:pt x="677" y="549"/>
                      <a:pt x="677" y="550"/>
                    </a:cubicBezTo>
                    <a:lnTo>
                      <a:pt x="725" y="583"/>
                    </a:lnTo>
                    <a:cubicBezTo>
                      <a:pt x="727" y="581"/>
                      <a:pt x="765" y="525"/>
                      <a:pt x="780" y="501"/>
                    </a:cubicBezTo>
                    <a:cubicBezTo>
                      <a:pt x="793" y="480"/>
                      <a:pt x="843" y="408"/>
                      <a:pt x="916" y="408"/>
                    </a:cubicBezTo>
                    <a:lnTo>
                      <a:pt x="1103" y="408"/>
                    </a:lnTo>
                    <a:cubicBezTo>
                      <a:pt x="1166" y="408"/>
                      <a:pt x="1235" y="462"/>
                      <a:pt x="1235" y="540"/>
                    </a:cubicBezTo>
                    <a:lnTo>
                      <a:pt x="1235" y="754"/>
                    </a:lnTo>
                    <a:cubicBezTo>
                      <a:pt x="1235" y="791"/>
                      <a:pt x="1196" y="830"/>
                      <a:pt x="1160" y="832"/>
                    </a:cubicBezTo>
                    <a:lnTo>
                      <a:pt x="1160" y="566"/>
                    </a:lnTo>
                    <a:lnTo>
                      <a:pt x="1101" y="566"/>
                    </a:lnTo>
                    <a:lnTo>
                      <a:pt x="1101" y="1291"/>
                    </a:lnTo>
                    <a:lnTo>
                      <a:pt x="1160" y="1291"/>
                    </a:lnTo>
                    <a:lnTo>
                      <a:pt x="1160" y="891"/>
                    </a:lnTo>
                    <a:cubicBezTo>
                      <a:pt x="1228" y="889"/>
                      <a:pt x="1294" y="823"/>
                      <a:pt x="1294" y="754"/>
                    </a:cubicBezTo>
                    <a:lnTo>
                      <a:pt x="1294" y="5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" name="Puolivapaa piirto 166">
              <a:extLst>
                <a:ext uri="{FF2B5EF4-FFF2-40B4-BE49-F238E27FC236}">
                  <a16:creationId xmlns:a16="http://schemas.microsoft.com/office/drawing/2014/main" id="{9A62ECA8-C06C-004E-A976-64915AAF0945}"/>
                </a:ext>
              </a:extLst>
            </p:cNvPr>
            <p:cNvSpPr/>
            <p:nvPr userDrawn="1"/>
          </p:nvSpPr>
          <p:spPr>
            <a:xfrm>
              <a:off x="965200" y="357505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8" name="Puolivapaa piirto 167">
              <a:extLst>
                <a:ext uri="{FF2B5EF4-FFF2-40B4-BE49-F238E27FC236}">
                  <a16:creationId xmlns:a16="http://schemas.microsoft.com/office/drawing/2014/main" id="{B72436FF-AA86-9947-AE8E-7FCB800DD473}"/>
                </a:ext>
              </a:extLst>
            </p:cNvPr>
            <p:cNvSpPr/>
            <p:nvPr userDrawn="1"/>
          </p:nvSpPr>
          <p:spPr>
            <a:xfrm>
              <a:off x="1219084" y="3579211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DD01E272-8AB1-4945-A67B-EE86886ACECF}"/>
              </a:ext>
            </a:extLst>
          </p:cNvPr>
          <p:cNvGrpSpPr/>
          <p:nvPr/>
        </p:nvGrpSpPr>
        <p:grpSpPr>
          <a:xfrm>
            <a:off x="752722" y="4454581"/>
            <a:ext cx="710291" cy="710292"/>
            <a:chOff x="752722" y="4454581"/>
            <a:chExt cx="710291" cy="710292"/>
          </a:xfrm>
        </p:grpSpPr>
        <p:grpSp>
          <p:nvGrpSpPr>
            <p:cNvPr id="172" name="Group 459">
              <a:extLst>
                <a:ext uri="{FF2B5EF4-FFF2-40B4-BE49-F238E27FC236}">
                  <a16:creationId xmlns:a16="http://schemas.microsoft.com/office/drawing/2014/main" id="{77868D9C-2C44-0543-A087-D46491A317A5}"/>
                </a:ext>
              </a:extLst>
            </p:cNvPr>
            <p:cNvGrpSpPr/>
            <p:nvPr userDrawn="1"/>
          </p:nvGrpSpPr>
          <p:grpSpPr>
            <a:xfrm>
              <a:off x="752722" y="4454581"/>
              <a:ext cx="710291" cy="710292"/>
              <a:chOff x="6982974" y="4528578"/>
              <a:chExt cx="710291" cy="710292"/>
            </a:xfrm>
          </p:grpSpPr>
          <p:sp>
            <p:nvSpPr>
              <p:cNvPr id="175" name="Rectangle 460">
                <a:extLst>
                  <a:ext uri="{FF2B5EF4-FFF2-40B4-BE49-F238E27FC236}">
                    <a16:creationId xmlns:a16="http://schemas.microsoft.com/office/drawing/2014/main" id="{470539E3-1379-4340-A736-C2A7E740023E}"/>
                  </a:ext>
                </a:extLst>
              </p:cNvPr>
              <p:cNvSpPr/>
              <p:nvPr/>
            </p:nvSpPr>
            <p:spPr>
              <a:xfrm>
                <a:off x="6982974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23">
                <a:extLst>
                  <a:ext uri="{FF2B5EF4-FFF2-40B4-BE49-F238E27FC236}">
                    <a16:creationId xmlns:a16="http://schemas.microsoft.com/office/drawing/2014/main" id="{98D0A51F-EE97-D447-AFF6-49EC0224F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3488" y="4648774"/>
                <a:ext cx="449262" cy="469900"/>
              </a:xfrm>
              <a:custGeom>
                <a:avLst/>
                <a:gdLst>
                  <a:gd name="T0" fmla="*/ 712 w 1247"/>
                  <a:gd name="T1" fmla="*/ 1038 h 1304"/>
                  <a:gd name="T2" fmla="*/ 817 w 1247"/>
                  <a:gd name="T3" fmla="*/ 1049 h 1304"/>
                  <a:gd name="T4" fmla="*/ 848 w 1247"/>
                  <a:gd name="T5" fmla="*/ 1303 h 1304"/>
                  <a:gd name="T6" fmla="*/ 880 w 1247"/>
                  <a:gd name="T7" fmla="*/ 1049 h 1304"/>
                  <a:gd name="T8" fmla="*/ 987 w 1247"/>
                  <a:gd name="T9" fmla="*/ 1272 h 1304"/>
                  <a:gd name="T10" fmla="*/ 1049 w 1247"/>
                  <a:gd name="T11" fmla="*/ 1272 h 1304"/>
                  <a:gd name="T12" fmla="*/ 1131 w 1247"/>
                  <a:gd name="T13" fmla="*/ 1049 h 1304"/>
                  <a:gd name="T14" fmla="*/ 1161 w 1247"/>
                  <a:gd name="T15" fmla="*/ 1013 h 1304"/>
                  <a:gd name="T16" fmla="*/ 1041 w 1247"/>
                  <a:gd name="T17" fmla="*/ 452 h 1304"/>
                  <a:gd name="T18" fmla="*/ 1094 w 1247"/>
                  <a:gd name="T19" fmla="*/ 987 h 1304"/>
                  <a:gd name="T20" fmla="*/ 851 w 1247"/>
                  <a:gd name="T21" fmla="*/ 487 h 1304"/>
                  <a:gd name="T22" fmla="*/ 790 w 1247"/>
                  <a:gd name="T23" fmla="*/ 478 h 1304"/>
                  <a:gd name="T24" fmla="*/ 394 w 1247"/>
                  <a:gd name="T25" fmla="*/ 1272 h 1304"/>
                  <a:gd name="T26" fmla="*/ 456 w 1247"/>
                  <a:gd name="T27" fmla="*/ 1272 h 1304"/>
                  <a:gd name="T28" fmla="*/ 425 w 1247"/>
                  <a:gd name="T29" fmla="*/ 508 h 1304"/>
                  <a:gd name="T30" fmla="*/ 394 w 1247"/>
                  <a:gd name="T31" fmla="*/ 1272 h 1304"/>
                  <a:gd name="T32" fmla="*/ 285 w 1247"/>
                  <a:gd name="T33" fmla="*/ 1303 h 1304"/>
                  <a:gd name="T34" fmla="*/ 316 w 1247"/>
                  <a:gd name="T35" fmla="*/ 849 h 1304"/>
                  <a:gd name="T36" fmla="*/ 254 w 1247"/>
                  <a:gd name="T37" fmla="*/ 849 h 1304"/>
                  <a:gd name="T38" fmla="*/ 113 w 1247"/>
                  <a:gd name="T39" fmla="*/ 1272 h 1304"/>
                  <a:gd name="T40" fmla="*/ 175 w 1247"/>
                  <a:gd name="T41" fmla="*/ 1272 h 1304"/>
                  <a:gd name="T42" fmla="*/ 144 w 1247"/>
                  <a:gd name="T43" fmla="*/ 508 h 1304"/>
                  <a:gd name="T44" fmla="*/ 113 w 1247"/>
                  <a:gd name="T45" fmla="*/ 1272 h 1304"/>
                  <a:gd name="T46" fmla="*/ 285 w 1247"/>
                  <a:gd name="T47" fmla="*/ 257 h 1304"/>
                  <a:gd name="T48" fmla="*/ 203 w 1247"/>
                  <a:gd name="T49" fmla="*/ 143 h 1304"/>
                  <a:gd name="T50" fmla="*/ 367 w 1247"/>
                  <a:gd name="T51" fmla="*/ 145 h 1304"/>
                  <a:gd name="T52" fmla="*/ 285 w 1247"/>
                  <a:gd name="T53" fmla="*/ 0 h 1304"/>
                  <a:gd name="T54" fmla="*/ 284 w 1247"/>
                  <a:gd name="T55" fmla="*/ 288 h 1304"/>
                  <a:gd name="T56" fmla="*/ 428 w 1247"/>
                  <a:gd name="T57" fmla="*/ 145 h 1304"/>
                  <a:gd name="T58" fmla="*/ 569 w 1247"/>
                  <a:gd name="T59" fmla="*/ 511 h 1304"/>
                  <a:gd name="T60" fmla="*/ 172 w 1247"/>
                  <a:gd name="T61" fmla="*/ 310 h 1304"/>
                  <a:gd name="T62" fmla="*/ 0 w 1247"/>
                  <a:gd name="T63" fmla="*/ 821 h 1304"/>
                  <a:gd name="T64" fmla="*/ 62 w 1247"/>
                  <a:gd name="T65" fmla="*/ 821 h 1304"/>
                  <a:gd name="T66" fmla="*/ 172 w 1247"/>
                  <a:gd name="T67" fmla="*/ 373 h 1304"/>
                  <a:gd name="T68" fmla="*/ 507 w 1247"/>
                  <a:gd name="T69" fmla="*/ 511 h 1304"/>
                  <a:gd name="T70" fmla="*/ 538 w 1247"/>
                  <a:gd name="T71" fmla="*/ 852 h 1304"/>
                  <a:gd name="T72" fmla="*/ 569 w 1247"/>
                  <a:gd name="T73" fmla="*/ 511 h 1304"/>
                  <a:gd name="T74" fmla="*/ 933 w 1247"/>
                  <a:gd name="T75" fmla="*/ 257 h 1304"/>
                  <a:gd name="T76" fmla="*/ 851 w 1247"/>
                  <a:gd name="T77" fmla="*/ 143 h 1304"/>
                  <a:gd name="T78" fmla="*/ 991 w 1247"/>
                  <a:gd name="T79" fmla="*/ 87 h 1304"/>
                  <a:gd name="T80" fmla="*/ 933 w 1247"/>
                  <a:gd name="T81" fmla="*/ 226 h 1304"/>
                  <a:gd name="T82" fmla="*/ 933 w 1247"/>
                  <a:gd name="T83" fmla="*/ 0 h 1304"/>
                  <a:gd name="T84" fmla="*/ 932 w 1247"/>
                  <a:gd name="T85" fmla="*/ 288 h 1304"/>
                  <a:gd name="T86" fmla="*/ 1077 w 1247"/>
                  <a:gd name="T87" fmla="*/ 145 h 1304"/>
                  <a:gd name="T88" fmla="*/ 1246 w 1247"/>
                  <a:gd name="T89" fmla="*/ 787 h 1304"/>
                  <a:gd name="T90" fmla="*/ 1018 w 1247"/>
                  <a:gd name="T91" fmla="*/ 310 h 1304"/>
                  <a:gd name="T92" fmla="*/ 677 w 1247"/>
                  <a:gd name="T93" fmla="*/ 477 h 1304"/>
                  <a:gd name="T94" fmla="*/ 681 w 1247"/>
                  <a:gd name="T95" fmla="*/ 799 h 1304"/>
                  <a:gd name="T96" fmla="*/ 848 w 1247"/>
                  <a:gd name="T97" fmla="*/ 373 h 1304"/>
                  <a:gd name="T98" fmla="*/ 1128 w 1247"/>
                  <a:gd name="T99" fmla="*/ 488 h 1304"/>
                  <a:gd name="T100" fmla="*/ 1246 w 1247"/>
                  <a:gd name="T101" fmla="*/ 787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47" h="1304">
                    <a:moveTo>
                      <a:pt x="705" y="1013"/>
                    </a:moveTo>
                    <a:cubicBezTo>
                      <a:pt x="704" y="1022"/>
                      <a:pt x="706" y="1031"/>
                      <a:pt x="712" y="1038"/>
                    </a:cubicBezTo>
                    <a:cubicBezTo>
                      <a:pt x="718" y="1045"/>
                      <a:pt x="727" y="1049"/>
                      <a:pt x="736" y="1049"/>
                    </a:cubicBezTo>
                    <a:lnTo>
                      <a:pt x="817" y="1049"/>
                    </a:lnTo>
                    <a:lnTo>
                      <a:pt x="817" y="1272"/>
                    </a:lnTo>
                    <a:cubicBezTo>
                      <a:pt x="817" y="1289"/>
                      <a:pt x="831" y="1303"/>
                      <a:pt x="848" y="1303"/>
                    </a:cubicBezTo>
                    <a:cubicBezTo>
                      <a:pt x="866" y="1303"/>
                      <a:pt x="880" y="1289"/>
                      <a:pt x="880" y="1272"/>
                    </a:cubicBezTo>
                    <a:lnTo>
                      <a:pt x="880" y="1049"/>
                    </a:lnTo>
                    <a:lnTo>
                      <a:pt x="987" y="1049"/>
                    </a:lnTo>
                    <a:lnTo>
                      <a:pt x="987" y="1272"/>
                    </a:lnTo>
                    <a:cubicBezTo>
                      <a:pt x="987" y="1289"/>
                      <a:pt x="1001" y="1303"/>
                      <a:pt x="1018" y="1303"/>
                    </a:cubicBezTo>
                    <a:cubicBezTo>
                      <a:pt x="1035" y="1303"/>
                      <a:pt x="1049" y="1289"/>
                      <a:pt x="1049" y="1272"/>
                    </a:cubicBezTo>
                    <a:lnTo>
                      <a:pt x="1049" y="1049"/>
                    </a:lnTo>
                    <a:lnTo>
                      <a:pt x="1131" y="1049"/>
                    </a:lnTo>
                    <a:cubicBezTo>
                      <a:pt x="1140" y="1049"/>
                      <a:pt x="1148" y="1045"/>
                      <a:pt x="1154" y="1038"/>
                    </a:cubicBezTo>
                    <a:cubicBezTo>
                      <a:pt x="1160" y="1031"/>
                      <a:pt x="1163" y="1022"/>
                      <a:pt x="1161" y="1013"/>
                    </a:cubicBezTo>
                    <a:lnTo>
                      <a:pt x="1077" y="478"/>
                    </a:lnTo>
                    <a:cubicBezTo>
                      <a:pt x="1074" y="461"/>
                      <a:pt x="1058" y="449"/>
                      <a:pt x="1041" y="452"/>
                    </a:cubicBezTo>
                    <a:cubicBezTo>
                      <a:pt x="1024" y="455"/>
                      <a:pt x="1013" y="471"/>
                      <a:pt x="1015" y="487"/>
                    </a:cubicBezTo>
                    <a:lnTo>
                      <a:pt x="1094" y="987"/>
                    </a:lnTo>
                    <a:lnTo>
                      <a:pt x="772" y="987"/>
                    </a:lnTo>
                    <a:lnTo>
                      <a:pt x="851" y="487"/>
                    </a:lnTo>
                    <a:cubicBezTo>
                      <a:pt x="854" y="471"/>
                      <a:pt x="842" y="455"/>
                      <a:pt x="825" y="452"/>
                    </a:cubicBezTo>
                    <a:cubicBezTo>
                      <a:pt x="808" y="449"/>
                      <a:pt x="792" y="461"/>
                      <a:pt x="790" y="478"/>
                    </a:cubicBezTo>
                    <a:lnTo>
                      <a:pt x="705" y="1013"/>
                    </a:lnTo>
                    <a:close/>
                    <a:moveTo>
                      <a:pt x="394" y="1272"/>
                    </a:moveTo>
                    <a:cubicBezTo>
                      <a:pt x="394" y="1289"/>
                      <a:pt x="408" y="1303"/>
                      <a:pt x="425" y="1303"/>
                    </a:cubicBezTo>
                    <a:cubicBezTo>
                      <a:pt x="442" y="1303"/>
                      <a:pt x="456" y="1289"/>
                      <a:pt x="456" y="1272"/>
                    </a:cubicBezTo>
                    <a:lnTo>
                      <a:pt x="456" y="539"/>
                    </a:lnTo>
                    <a:cubicBezTo>
                      <a:pt x="456" y="522"/>
                      <a:pt x="442" y="508"/>
                      <a:pt x="425" y="508"/>
                    </a:cubicBezTo>
                    <a:cubicBezTo>
                      <a:pt x="408" y="508"/>
                      <a:pt x="394" y="522"/>
                      <a:pt x="394" y="539"/>
                    </a:cubicBezTo>
                    <a:lnTo>
                      <a:pt x="394" y="1272"/>
                    </a:lnTo>
                    <a:close/>
                    <a:moveTo>
                      <a:pt x="254" y="1272"/>
                    </a:moveTo>
                    <a:cubicBezTo>
                      <a:pt x="254" y="1289"/>
                      <a:pt x="268" y="1303"/>
                      <a:pt x="285" y="1303"/>
                    </a:cubicBezTo>
                    <a:cubicBezTo>
                      <a:pt x="302" y="1303"/>
                      <a:pt x="316" y="1289"/>
                      <a:pt x="316" y="1272"/>
                    </a:cubicBezTo>
                    <a:lnTo>
                      <a:pt x="316" y="849"/>
                    </a:lnTo>
                    <a:cubicBezTo>
                      <a:pt x="316" y="832"/>
                      <a:pt x="302" y="818"/>
                      <a:pt x="285" y="818"/>
                    </a:cubicBezTo>
                    <a:cubicBezTo>
                      <a:pt x="268" y="818"/>
                      <a:pt x="254" y="832"/>
                      <a:pt x="254" y="849"/>
                    </a:cubicBezTo>
                    <a:lnTo>
                      <a:pt x="254" y="1272"/>
                    </a:lnTo>
                    <a:close/>
                    <a:moveTo>
                      <a:pt x="113" y="1272"/>
                    </a:moveTo>
                    <a:cubicBezTo>
                      <a:pt x="113" y="1289"/>
                      <a:pt x="127" y="1303"/>
                      <a:pt x="144" y="1303"/>
                    </a:cubicBezTo>
                    <a:cubicBezTo>
                      <a:pt x="161" y="1303"/>
                      <a:pt x="175" y="1289"/>
                      <a:pt x="175" y="1272"/>
                    </a:cubicBezTo>
                    <a:lnTo>
                      <a:pt x="175" y="539"/>
                    </a:lnTo>
                    <a:cubicBezTo>
                      <a:pt x="175" y="522"/>
                      <a:pt x="161" y="508"/>
                      <a:pt x="144" y="508"/>
                    </a:cubicBezTo>
                    <a:cubicBezTo>
                      <a:pt x="127" y="508"/>
                      <a:pt x="113" y="522"/>
                      <a:pt x="113" y="539"/>
                    </a:cubicBezTo>
                    <a:lnTo>
                      <a:pt x="113" y="1272"/>
                    </a:lnTo>
                    <a:close/>
                    <a:moveTo>
                      <a:pt x="285" y="226"/>
                    </a:moveTo>
                    <a:lnTo>
                      <a:pt x="285" y="257"/>
                    </a:lnTo>
                    <a:lnTo>
                      <a:pt x="284" y="226"/>
                    </a:lnTo>
                    <a:cubicBezTo>
                      <a:pt x="239" y="225"/>
                      <a:pt x="203" y="188"/>
                      <a:pt x="203" y="143"/>
                    </a:cubicBezTo>
                    <a:cubicBezTo>
                      <a:pt x="204" y="98"/>
                      <a:pt x="240" y="62"/>
                      <a:pt x="286" y="62"/>
                    </a:cubicBezTo>
                    <a:cubicBezTo>
                      <a:pt x="331" y="63"/>
                      <a:pt x="367" y="100"/>
                      <a:pt x="367" y="145"/>
                    </a:cubicBezTo>
                    <a:cubicBezTo>
                      <a:pt x="366" y="189"/>
                      <a:pt x="330" y="226"/>
                      <a:pt x="285" y="226"/>
                    </a:cubicBezTo>
                    <a:close/>
                    <a:moveTo>
                      <a:pt x="285" y="0"/>
                    </a:moveTo>
                    <a:cubicBezTo>
                      <a:pt x="206" y="0"/>
                      <a:pt x="142" y="64"/>
                      <a:pt x="141" y="143"/>
                    </a:cubicBezTo>
                    <a:cubicBezTo>
                      <a:pt x="140" y="222"/>
                      <a:pt x="204" y="287"/>
                      <a:pt x="284" y="288"/>
                    </a:cubicBezTo>
                    <a:lnTo>
                      <a:pt x="285" y="288"/>
                    </a:lnTo>
                    <a:cubicBezTo>
                      <a:pt x="364" y="288"/>
                      <a:pt x="427" y="224"/>
                      <a:pt x="428" y="145"/>
                    </a:cubicBezTo>
                    <a:cubicBezTo>
                      <a:pt x="429" y="66"/>
                      <a:pt x="366" y="1"/>
                      <a:pt x="285" y="0"/>
                    </a:cubicBezTo>
                    <a:close/>
                    <a:moveTo>
                      <a:pt x="569" y="511"/>
                    </a:moveTo>
                    <a:cubicBezTo>
                      <a:pt x="569" y="416"/>
                      <a:pt x="498" y="310"/>
                      <a:pt x="397" y="310"/>
                    </a:cubicBezTo>
                    <a:lnTo>
                      <a:pt x="172" y="310"/>
                    </a:lnTo>
                    <a:cubicBezTo>
                      <a:pt x="71" y="310"/>
                      <a:pt x="0" y="416"/>
                      <a:pt x="0" y="511"/>
                    </a:cubicBezTo>
                    <a:lnTo>
                      <a:pt x="0" y="821"/>
                    </a:lnTo>
                    <a:cubicBezTo>
                      <a:pt x="0" y="838"/>
                      <a:pt x="14" y="852"/>
                      <a:pt x="31" y="852"/>
                    </a:cubicBezTo>
                    <a:cubicBezTo>
                      <a:pt x="48" y="852"/>
                      <a:pt x="62" y="838"/>
                      <a:pt x="62" y="821"/>
                    </a:cubicBezTo>
                    <a:lnTo>
                      <a:pt x="62" y="511"/>
                    </a:lnTo>
                    <a:cubicBezTo>
                      <a:pt x="62" y="447"/>
                      <a:pt x="110" y="373"/>
                      <a:pt x="172" y="373"/>
                    </a:cubicBezTo>
                    <a:lnTo>
                      <a:pt x="397" y="373"/>
                    </a:lnTo>
                    <a:cubicBezTo>
                      <a:pt x="459" y="373"/>
                      <a:pt x="507" y="447"/>
                      <a:pt x="507" y="511"/>
                    </a:cubicBezTo>
                    <a:lnTo>
                      <a:pt x="507" y="821"/>
                    </a:lnTo>
                    <a:cubicBezTo>
                      <a:pt x="507" y="838"/>
                      <a:pt x="521" y="852"/>
                      <a:pt x="538" y="852"/>
                    </a:cubicBezTo>
                    <a:cubicBezTo>
                      <a:pt x="555" y="852"/>
                      <a:pt x="569" y="838"/>
                      <a:pt x="569" y="821"/>
                    </a:cubicBezTo>
                    <a:lnTo>
                      <a:pt x="569" y="511"/>
                    </a:lnTo>
                    <a:close/>
                    <a:moveTo>
                      <a:pt x="933" y="226"/>
                    </a:moveTo>
                    <a:lnTo>
                      <a:pt x="933" y="257"/>
                    </a:lnTo>
                    <a:lnTo>
                      <a:pt x="932" y="226"/>
                    </a:lnTo>
                    <a:cubicBezTo>
                      <a:pt x="887" y="225"/>
                      <a:pt x="851" y="188"/>
                      <a:pt x="851" y="143"/>
                    </a:cubicBezTo>
                    <a:cubicBezTo>
                      <a:pt x="852" y="98"/>
                      <a:pt x="888" y="62"/>
                      <a:pt x="934" y="62"/>
                    </a:cubicBezTo>
                    <a:cubicBezTo>
                      <a:pt x="956" y="62"/>
                      <a:pt x="976" y="71"/>
                      <a:pt x="991" y="87"/>
                    </a:cubicBezTo>
                    <a:cubicBezTo>
                      <a:pt x="1007" y="102"/>
                      <a:pt x="1015" y="123"/>
                      <a:pt x="1015" y="145"/>
                    </a:cubicBezTo>
                    <a:cubicBezTo>
                      <a:pt x="1014" y="189"/>
                      <a:pt x="978" y="226"/>
                      <a:pt x="933" y="226"/>
                    </a:cubicBezTo>
                    <a:close/>
                    <a:moveTo>
                      <a:pt x="1036" y="43"/>
                    </a:moveTo>
                    <a:cubicBezTo>
                      <a:pt x="1009" y="16"/>
                      <a:pt x="973" y="0"/>
                      <a:pt x="933" y="0"/>
                    </a:cubicBezTo>
                    <a:cubicBezTo>
                      <a:pt x="854" y="0"/>
                      <a:pt x="790" y="64"/>
                      <a:pt x="789" y="143"/>
                    </a:cubicBezTo>
                    <a:cubicBezTo>
                      <a:pt x="789" y="222"/>
                      <a:pt x="852" y="287"/>
                      <a:pt x="932" y="288"/>
                    </a:cubicBezTo>
                    <a:lnTo>
                      <a:pt x="933" y="288"/>
                    </a:lnTo>
                    <a:cubicBezTo>
                      <a:pt x="1012" y="288"/>
                      <a:pt x="1076" y="224"/>
                      <a:pt x="1077" y="145"/>
                    </a:cubicBezTo>
                    <a:cubicBezTo>
                      <a:pt x="1077" y="107"/>
                      <a:pt x="1063" y="71"/>
                      <a:pt x="1036" y="43"/>
                    </a:cubicBezTo>
                    <a:close/>
                    <a:moveTo>
                      <a:pt x="1246" y="787"/>
                    </a:moveTo>
                    <a:cubicBezTo>
                      <a:pt x="1246" y="787"/>
                      <a:pt x="1205" y="563"/>
                      <a:pt x="1189" y="477"/>
                    </a:cubicBezTo>
                    <a:cubicBezTo>
                      <a:pt x="1169" y="367"/>
                      <a:pt x="1111" y="310"/>
                      <a:pt x="1018" y="310"/>
                    </a:cubicBezTo>
                    <a:lnTo>
                      <a:pt x="848" y="310"/>
                    </a:lnTo>
                    <a:cubicBezTo>
                      <a:pt x="755" y="310"/>
                      <a:pt x="697" y="367"/>
                      <a:pt x="677" y="477"/>
                    </a:cubicBezTo>
                    <a:cubicBezTo>
                      <a:pt x="661" y="563"/>
                      <a:pt x="620" y="787"/>
                      <a:pt x="620" y="787"/>
                    </a:cubicBezTo>
                    <a:lnTo>
                      <a:pt x="681" y="799"/>
                    </a:lnTo>
                    <a:cubicBezTo>
                      <a:pt x="681" y="799"/>
                      <a:pt x="722" y="575"/>
                      <a:pt x="738" y="488"/>
                    </a:cubicBezTo>
                    <a:cubicBezTo>
                      <a:pt x="753" y="407"/>
                      <a:pt x="786" y="373"/>
                      <a:pt x="848" y="373"/>
                    </a:cubicBezTo>
                    <a:lnTo>
                      <a:pt x="1018" y="373"/>
                    </a:lnTo>
                    <a:cubicBezTo>
                      <a:pt x="1080" y="373"/>
                      <a:pt x="1114" y="407"/>
                      <a:pt x="1128" y="488"/>
                    </a:cubicBezTo>
                    <a:cubicBezTo>
                      <a:pt x="1144" y="575"/>
                      <a:pt x="1185" y="799"/>
                      <a:pt x="1185" y="799"/>
                    </a:cubicBezTo>
                    <a:lnTo>
                      <a:pt x="1246" y="7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73" name="Puolivapaa piirto 172">
              <a:extLst>
                <a:ext uri="{FF2B5EF4-FFF2-40B4-BE49-F238E27FC236}">
                  <a16:creationId xmlns:a16="http://schemas.microsoft.com/office/drawing/2014/main" id="{83AA1ED4-D941-594F-A66C-0B7FA4D34B0C}"/>
                </a:ext>
              </a:extLst>
            </p:cNvPr>
            <p:cNvSpPr/>
            <p:nvPr userDrawn="1"/>
          </p:nvSpPr>
          <p:spPr>
            <a:xfrm>
              <a:off x="944720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4" name="Puolivapaa piirto 173">
              <a:extLst>
                <a:ext uri="{FF2B5EF4-FFF2-40B4-BE49-F238E27FC236}">
                  <a16:creationId xmlns:a16="http://schemas.microsoft.com/office/drawing/2014/main" id="{694DF905-F438-8741-9152-37729770DFFC}"/>
                </a:ext>
              </a:extLst>
            </p:cNvPr>
            <p:cNvSpPr/>
            <p:nvPr userDrawn="1"/>
          </p:nvSpPr>
          <p:spPr>
            <a:xfrm>
              <a:off x="1184389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" name="Ryhmä 1">
            <a:extLst>
              <a:ext uri="{FF2B5EF4-FFF2-40B4-BE49-F238E27FC236}">
                <a16:creationId xmlns:a16="http://schemas.microsoft.com/office/drawing/2014/main" id="{B0975BC8-BD34-864A-8CF8-EB058A044D3B}"/>
              </a:ext>
            </a:extLst>
          </p:cNvPr>
          <p:cNvGrpSpPr/>
          <p:nvPr/>
        </p:nvGrpSpPr>
        <p:grpSpPr>
          <a:xfrm>
            <a:off x="757172" y="5391674"/>
            <a:ext cx="710291" cy="710292"/>
            <a:chOff x="757172" y="5391674"/>
            <a:chExt cx="710291" cy="710292"/>
          </a:xfrm>
        </p:grpSpPr>
        <p:grpSp>
          <p:nvGrpSpPr>
            <p:cNvPr id="178" name="Ryhmä 177">
              <a:extLst>
                <a:ext uri="{FF2B5EF4-FFF2-40B4-BE49-F238E27FC236}">
                  <a16:creationId xmlns:a16="http://schemas.microsoft.com/office/drawing/2014/main" id="{87EB4EC7-8285-8841-95F6-A43AF4DBD001}"/>
                </a:ext>
              </a:extLst>
            </p:cNvPr>
            <p:cNvGrpSpPr/>
            <p:nvPr userDrawn="1"/>
          </p:nvGrpSpPr>
          <p:grpSpPr>
            <a:xfrm>
              <a:off x="757172" y="5391674"/>
              <a:ext cx="710291" cy="710292"/>
              <a:chOff x="1883812" y="4454581"/>
              <a:chExt cx="710291" cy="710292"/>
            </a:xfrm>
          </p:grpSpPr>
          <p:sp>
            <p:nvSpPr>
              <p:cNvPr id="182" name="Rectangle 424">
                <a:extLst>
                  <a:ext uri="{FF2B5EF4-FFF2-40B4-BE49-F238E27FC236}">
                    <a16:creationId xmlns:a16="http://schemas.microsoft.com/office/drawing/2014/main" id="{C3ADFFB6-A522-3848-8F79-7ECA933E75F1}"/>
                  </a:ext>
                </a:extLst>
              </p:cNvPr>
              <p:cNvSpPr/>
              <p:nvPr/>
            </p:nvSpPr>
            <p:spPr>
              <a:xfrm>
                <a:off x="1883812" y="4454581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425">
                <a:extLst>
                  <a:ext uri="{FF2B5EF4-FFF2-40B4-BE49-F238E27FC236}">
                    <a16:creationId xmlns:a16="http://schemas.microsoft.com/office/drawing/2014/main" id="{EDCC78CE-2DB8-7F4C-A28C-AB409C626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120" y="4565252"/>
                <a:ext cx="447675" cy="488950"/>
              </a:xfrm>
              <a:custGeom>
                <a:avLst/>
                <a:gdLst>
                  <a:gd name="T0" fmla="*/ 118 w 1248"/>
                  <a:gd name="T1" fmla="*/ 286 h 1362"/>
                  <a:gd name="T2" fmla="*/ 282 w 1248"/>
                  <a:gd name="T3" fmla="*/ 257 h 1362"/>
                  <a:gd name="T4" fmla="*/ 200 w 1248"/>
                  <a:gd name="T5" fmla="*/ 113 h 1362"/>
                  <a:gd name="T6" fmla="*/ 200 w 1248"/>
                  <a:gd name="T7" fmla="*/ 430 h 1362"/>
                  <a:gd name="T8" fmla="*/ 705 w 1248"/>
                  <a:gd name="T9" fmla="*/ 173 h 1362"/>
                  <a:gd name="T10" fmla="*/ 541 w 1248"/>
                  <a:gd name="T11" fmla="*/ 144 h 1362"/>
                  <a:gd name="T12" fmla="*/ 705 w 1248"/>
                  <a:gd name="T13" fmla="*/ 173 h 1362"/>
                  <a:gd name="T14" fmla="*/ 479 w 1248"/>
                  <a:gd name="T15" fmla="*/ 144 h 1362"/>
                  <a:gd name="T16" fmla="*/ 767 w 1248"/>
                  <a:gd name="T17" fmla="*/ 173 h 1362"/>
                  <a:gd name="T18" fmla="*/ 623 w 1248"/>
                  <a:gd name="T19" fmla="*/ 339 h 1362"/>
                  <a:gd name="T20" fmla="*/ 400 w 1248"/>
                  <a:gd name="T21" fmla="*/ 540 h 1362"/>
                  <a:gd name="T22" fmla="*/ 846 w 1248"/>
                  <a:gd name="T23" fmla="*/ 505 h 1362"/>
                  <a:gd name="T24" fmla="*/ 908 w 1248"/>
                  <a:gd name="T25" fmla="*/ 505 h 1362"/>
                  <a:gd name="T26" fmla="*/ 965 w 1248"/>
                  <a:gd name="T27" fmla="*/ 286 h 1362"/>
                  <a:gd name="T28" fmla="*/ 1128 w 1248"/>
                  <a:gd name="T29" fmla="*/ 257 h 1362"/>
                  <a:gd name="T30" fmla="*/ 1047 w 1248"/>
                  <a:gd name="T31" fmla="*/ 113 h 1362"/>
                  <a:gd name="T32" fmla="*/ 1047 w 1248"/>
                  <a:gd name="T33" fmla="*/ 430 h 1362"/>
                  <a:gd name="T34" fmla="*/ 1185 w 1248"/>
                  <a:gd name="T35" fmla="*/ 912 h 1362"/>
                  <a:gd name="T36" fmla="*/ 865 w 1248"/>
                  <a:gd name="T37" fmla="*/ 1038 h 1362"/>
                  <a:gd name="T38" fmla="*/ 796 w 1248"/>
                  <a:gd name="T39" fmla="*/ 963 h 1362"/>
                  <a:gd name="T40" fmla="*/ 1049 w 1248"/>
                  <a:gd name="T41" fmla="*/ 878 h 1362"/>
                  <a:gd name="T42" fmla="*/ 1081 w 1248"/>
                  <a:gd name="T43" fmla="*/ 602 h 1362"/>
                  <a:gd name="T44" fmla="*/ 748 w 1248"/>
                  <a:gd name="T45" fmla="*/ 683 h 1362"/>
                  <a:gd name="T46" fmla="*/ 994 w 1248"/>
                  <a:gd name="T47" fmla="*/ 567 h 1362"/>
                  <a:gd name="T48" fmla="*/ 1185 w 1248"/>
                  <a:gd name="T49" fmla="*/ 573 h 1362"/>
                  <a:gd name="T50" fmla="*/ 292 w 1248"/>
                  <a:gd name="T51" fmla="*/ 734 h 1362"/>
                  <a:gd name="T52" fmla="*/ 197 w 1248"/>
                  <a:gd name="T53" fmla="*/ 726 h 1362"/>
                  <a:gd name="T54" fmla="*/ 369 w 1248"/>
                  <a:gd name="T55" fmla="*/ 909 h 1362"/>
                  <a:gd name="T56" fmla="*/ 459 w 1248"/>
                  <a:gd name="T57" fmla="*/ 1299 h 1362"/>
                  <a:gd name="T58" fmla="*/ 166 w 1248"/>
                  <a:gd name="T59" fmla="*/ 1017 h 1362"/>
                  <a:gd name="T60" fmla="*/ 121 w 1248"/>
                  <a:gd name="T61" fmla="*/ 514 h 1362"/>
                  <a:gd name="T62" fmla="*/ 346 w 1248"/>
                  <a:gd name="T63" fmla="*/ 674 h 1362"/>
                  <a:gd name="T64" fmla="*/ 426 w 1248"/>
                  <a:gd name="T65" fmla="*/ 734 h 1362"/>
                  <a:gd name="T66" fmla="*/ 1116 w 1248"/>
                  <a:gd name="T67" fmla="*/ 452 h 1362"/>
                  <a:gd name="T68" fmla="*/ 708 w 1248"/>
                  <a:gd name="T69" fmla="*/ 621 h 1362"/>
                  <a:gd name="T70" fmla="*/ 705 w 1248"/>
                  <a:gd name="T71" fmla="*/ 734 h 1362"/>
                  <a:gd name="T72" fmla="*/ 562 w 1248"/>
                  <a:gd name="T73" fmla="*/ 631 h 1362"/>
                  <a:gd name="T74" fmla="*/ 292 w 1248"/>
                  <a:gd name="T75" fmla="*/ 525 h 1362"/>
                  <a:gd name="T76" fmla="*/ 0 w 1248"/>
                  <a:gd name="T77" fmla="*/ 573 h 1362"/>
                  <a:gd name="T78" fmla="*/ 324 w 1248"/>
                  <a:gd name="T79" fmla="*/ 1079 h 1362"/>
                  <a:gd name="T80" fmla="*/ 562 w 1248"/>
                  <a:gd name="T81" fmla="*/ 1361 h 1362"/>
                  <a:gd name="T82" fmla="*/ 506 w 1248"/>
                  <a:gd name="T83" fmla="*/ 947 h 1362"/>
                  <a:gd name="T84" fmla="*/ 259 w 1248"/>
                  <a:gd name="T85" fmla="*/ 847 h 1362"/>
                  <a:gd name="T86" fmla="*/ 426 w 1248"/>
                  <a:gd name="T87" fmla="*/ 796 h 1362"/>
                  <a:gd name="T88" fmla="*/ 987 w 1248"/>
                  <a:gd name="T89" fmla="*/ 796 h 1362"/>
                  <a:gd name="T90" fmla="*/ 737 w 1248"/>
                  <a:gd name="T91" fmla="*/ 944 h 1362"/>
                  <a:gd name="T92" fmla="*/ 655 w 1248"/>
                  <a:gd name="T93" fmla="*/ 1349 h 1362"/>
                  <a:gd name="T94" fmla="*/ 834 w 1248"/>
                  <a:gd name="T95" fmla="*/ 1339 h 1362"/>
                  <a:gd name="T96" fmla="*/ 1247 w 1248"/>
                  <a:gd name="T97" fmla="*/ 91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8" h="1362">
                    <a:moveTo>
                      <a:pt x="282" y="286"/>
                    </a:moveTo>
                    <a:cubicBezTo>
                      <a:pt x="282" y="330"/>
                      <a:pt x="244" y="367"/>
                      <a:pt x="200" y="367"/>
                    </a:cubicBezTo>
                    <a:cubicBezTo>
                      <a:pt x="156" y="367"/>
                      <a:pt x="118" y="330"/>
                      <a:pt x="118" y="286"/>
                    </a:cubicBezTo>
                    <a:lnTo>
                      <a:pt x="118" y="257"/>
                    </a:lnTo>
                    <a:cubicBezTo>
                      <a:pt x="118" y="213"/>
                      <a:pt x="156" y="175"/>
                      <a:pt x="200" y="175"/>
                    </a:cubicBezTo>
                    <a:cubicBezTo>
                      <a:pt x="244" y="175"/>
                      <a:pt x="282" y="213"/>
                      <a:pt x="282" y="257"/>
                    </a:cubicBezTo>
                    <a:lnTo>
                      <a:pt x="282" y="286"/>
                    </a:lnTo>
                    <a:close/>
                    <a:moveTo>
                      <a:pt x="344" y="257"/>
                    </a:moveTo>
                    <a:cubicBezTo>
                      <a:pt x="344" y="179"/>
                      <a:pt x="278" y="113"/>
                      <a:pt x="200" y="113"/>
                    </a:cubicBezTo>
                    <a:cubicBezTo>
                      <a:pt x="122" y="113"/>
                      <a:pt x="56" y="179"/>
                      <a:pt x="56" y="257"/>
                    </a:cubicBezTo>
                    <a:lnTo>
                      <a:pt x="56" y="286"/>
                    </a:lnTo>
                    <a:cubicBezTo>
                      <a:pt x="56" y="365"/>
                      <a:pt x="121" y="430"/>
                      <a:pt x="200" y="430"/>
                    </a:cubicBezTo>
                    <a:cubicBezTo>
                      <a:pt x="279" y="430"/>
                      <a:pt x="344" y="365"/>
                      <a:pt x="344" y="286"/>
                    </a:cubicBezTo>
                    <a:lnTo>
                      <a:pt x="344" y="257"/>
                    </a:lnTo>
                    <a:close/>
                    <a:moveTo>
                      <a:pt x="705" y="173"/>
                    </a:moveTo>
                    <a:cubicBezTo>
                      <a:pt x="705" y="217"/>
                      <a:pt x="668" y="255"/>
                      <a:pt x="623" y="255"/>
                    </a:cubicBezTo>
                    <a:cubicBezTo>
                      <a:pt x="579" y="255"/>
                      <a:pt x="541" y="217"/>
                      <a:pt x="541" y="173"/>
                    </a:cubicBezTo>
                    <a:lnTo>
                      <a:pt x="541" y="144"/>
                    </a:lnTo>
                    <a:cubicBezTo>
                      <a:pt x="541" y="100"/>
                      <a:pt x="579" y="63"/>
                      <a:pt x="623" y="63"/>
                    </a:cubicBezTo>
                    <a:cubicBezTo>
                      <a:pt x="668" y="63"/>
                      <a:pt x="705" y="100"/>
                      <a:pt x="705" y="144"/>
                    </a:cubicBezTo>
                    <a:lnTo>
                      <a:pt x="705" y="173"/>
                    </a:lnTo>
                    <a:close/>
                    <a:moveTo>
                      <a:pt x="767" y="144"/>
                    </a:moveTo>
                    <a:cubicBezTo>
                      <a:pt x="767" y="66"/>
                      <a:pt x="701" y="0"/>
                      <a:pt x="623" y="0"/>
                    </a:cubicBezTo>
                    <a:cubicBezTo>
                      <a:pt x="545" y="0"/>
                      <a:pt x="479" y="66"/>
                      <a:pt x="479" y="144"/>
                    </a:cubicBezTo>
                    <a:lnTo>
                      <a:pt x="479" y="173"/>
                    </a:lnTo>
                    <a:cubicBezTo>
                      <a:pt x="479" y="252"/>
                      <a:pt x="544" y="317"/>
                      <a:pt x="623" y="317"/>
                    </a:cubicBezTo>
                    <a:cubicBezTo>
                      <a:pt x="703" y="317"/>
                      <a:pt x="767" y="252"/>
                      <a:pt x="767" y="173"/>
                    </a:cubicBezTo>
                    <a:lnTo>
                      <a:pt x="767" y="144"/>
                    </a:lnTo>
                    <a:close/>
                    <a:moveTo>
                      <a:pt x="908" y="505"/>
                    </a:moveTo>
                    <a:cubicBezTo>
                      <a:pt x="908" y="389"/>
                      <a:pt x="719" y="339"/>
                      <a:pt x="623" y="339"/>
                    </a:cubicBezTo>
                    <a:cubicBezTo>
                      <a:pt x="526" y="339"/>
                      <a:pt x="338" y="389"/>
                      <a:pt x="338" y="505"/>
                    </a:cubicBezTo>
                    <a:lnTo>
                      <a:pt x="338" y="540"/>
                    </a:lnTo>
                    <a:lnTo>
                      <a:pt x="400" y="540"/>
                    </a:lnTo>
                    <a:lnTo>
                      <a:pt x="400" y="505"/>
                    </a:lnTo>
                    <a:cubicBezTo>
                      <a:pt x="400" y="448"/>
                      <a:pt x="535" y="401"/>
                      <a:pt x="623" y="401"/>
                    </a:cubicBezTo>
                    <a:cubicBezTo>
                      <a:pt x="711" y="401"/>
                      <a:pt x="846" y="448"/>
                      <a:pt x="846" y="505"/>
                    </a:cubicBezTo>
                    <a:lnTo>
                      <a:pt x="846" y="540"/>
                    </a:lnTo>
                    <a:lnTo>
                      <a:pt x="908" y="540"/>
                    </a:lnTo>
                    <a:lnTo>
                      <a:pt x="908" y="505"/>
                    </a:lnTo>
                    <a:close/>
                    <a:moveTo>
                      <a:pt x="1128" y="286"/>
                    </a:moveTo>
                    <a:cubicBezTo>
                      <a:pt x="1128" y="330"/>
                      <a:pt x="1091" y="367"/>
                      <a:pt x="1047" y="367"/>
                    </a:cubicBezTo>
                    <a:cubicBezTo>
                      <a:pt x="1002" y="367"/>
                      <a:pt x="965" y="330"/>
                      <a:pt x="965" y="286"/>
                    </a:cubicBezTo>
                    <a:lnTo>
                      <a:pt x="965" y="257"/>
                    </a:lnTo>
                    <a:cubicBezTo>
                      <a:pt x="965" y="213"/>
                      <a:pt x="1002" y="175"/>
                      <a:pt x="1047" y="175"/>
                    </a:cubicBezTo>
                    <a:cubicBezTo>
                      <a:pt x="1091" y="175"/>
                      <a:pt x="1128" y="213"/>
                      <a:pt x="1128" y="257"/>
                    </a:cubicBezTo>
                    <a:lnTo>
                      <a:pt x="1128" y="286"/>
                    </a:lnTo>
                    <a:close/>
                    <a:moveTo>
                      <a:pt x="1191" y="257"/>
                    </a:moveTo>
                    <a:cubicBezTo>
                      <a:pt x="1191" y="179"/>
                      <a:pt x="1125" y="113"/>
                      <a:pt x="1047" y="113"/>
                    </a:cubicBezTo>
                    <a:cubicBezTo>
                      <a:pt x="969" y="113"/>
                      <a:pt x="903" y="179"/>
                      <a:pt x="903" y="257"/>
                    </a:cubicBezTo>
                    <a:lnTo>
                      <a:pt x="903" y="286"/>
                    </a:lnTo>
                    <a:cubicBezTo>
                      <a:pt x="903" y="365"/>
                      <a:pt x="967" y="430"/>
                      <a:pt x="1047" y="430"/>
                    </a:cubicBezTo>
                    <a:cubicBezTo>
                      <a:pt x="1126" y="430"/>
                      <a:pt x="1191" y="365"/>
                      <a:pt x="1191" y="286"/>
                    </a:cubicBezTo>
                    <a:lnTo>
                      <a:pt x="1191" y="257"/>
                    </a:lnTo>
                    <a:close/>
                    <a:moveTo>
                      <a:pt x="1185" y="912"/>
                    </a:moveTo>
                    <a:cubicBezTo>
                      <a:pt x="1185" y="969"/>
                      <a:pt x="1135" y="1016"/>
                      <a:pt x="1075" y="1016"/>
                    </a:cubicBezTo>
                    <a:lnTo>
                      <a:pt x="895" y="1016"/>
                    </a:lnTo>
                    <a:cubicBezTo>
                      <a:pt x="882" y="1016"/>
                      <a:pt x="870" y="1025"/>
                      <a:pt x="865" y="1038"/>
                    </a:cubicBezTo>
                    <a:lnTo>
                      <a:pt x="782" y="1299"/>
                    </a:lnTo>
                    <a:lnTo>
                      <a:pt x="719" y="1299"/>
                    </a:lnTo>
                    <a:lnTo>
                      <a:pt x="796" y="963"/>
                    </a:lnTo>
                    <a:cubicBezTo>
                      <a:pt x="808" y="931"/>
                      <a:pt x="838" y="909"/>
                      <a:pt x="872" y="909"/>
                    </a:cubicBezTo>
                    <a:lnTo>
                      <a:pt x="1018" y="909"/>
                    </a:lnTo>
                    <a:cubicBezTo>
                      <a:pt x="1036" y="909"/>
                      <a:pt x="1049" y="895"/>
                      <a:pt x="1049" y="878"/>
                    </a:cubicBezTo>
                    <a:lnTo>
                      <a:pt x="1049" y="722"/>
                    </a:lnTo>
                    <a:lnTo>
                      <a:pt x="1125" y="646"/>
                    </a:lnTo>
                    <a:lnTo>
                      <a:pt x="1081" y="602"/>
                    </a:lnTo>
                    <a:lnTo>
                      <a:pt x="950" y="734"/>
                    </a:lnTo>
                    <a:lnTo>
                      <a:pt x="821" y="734"/>
                    </a:lnTo>
                    <a:cubicBezTo>
                      <a:pt x="778" y="734"/>
                      <a:pt x="757" y="707"/>
                      <a:pt x="748" y="683"/>
                    </a:cubicBezTo>
                    <a:lnTo>
                      <a:pt x="872" y="683"/>
                    </a:lnTo>
                    <a:cubicBezTo>
                      <a:pt x="881" y="683"/>
                      <a:pt x="889" y="680"/>
                      <a:pt x="895" y="674"/>
                    </a:cubicBezTo>
                    <a:lnTo>
                      <a:pt x="994" y="567"/>
                    </a:lnTo>
                    <a:cubicBezTo>
                      <a:pt x="1026" y="533"/>
                      <a:pt x="1070" y="514"/>
                      <a:pt x="1116" y="514"/>
                    </a:cubicBezTo>
                    <a:lnTo>
                      <a:pt x="1121" y="514"/>
                    </a:lnTo>
                    <a:cubicBezTo>
                      <a:pt x="1155" y="514"/>
                      <a:pt x="1185" y="542"/>
                      <a:pt x="1185" y="573"/>
                    </a:cubicBezTo>
                    <a:lnTo>
                      <a:pt x="1185" y="912"/>
                    </a:lnTo>
                    <a:close/>
                    <a:moveTo>
                      <a:pt x="426" y="734"/>
                    </a:moveTo>
                    <a:lnTo>
                      <a:pt x="292" y="734"/>
                    </a:lnTo>
                    <a:lnTo>
                      <a:pt x="163" y="603"/>
                    </a:lnTo>
                    <a:lnTo>
                      <a:pt x="119" y="646"/>
                    </a:lnTo>
                    <a:lnTo>
                      <a:pt x="197" y="726"/>
                    </a:lnTo>
                    <a:lnTo>
                      <a:pt x="197" y="878"/>
                    </a:lnTo>
                    <a:cubicBezTo>
                      <a:pt x="197" y="895"/>
                      <a:pt x="211" y="909"/>
                      <a:pt x="228" y="909"/>
                    </a:cubicBezTo>
                    <a:lnTo>
                      <a:pt x="369" y="909"/>
                    </a:lnTo>
                    <a:cubicBezTo>
                      <a:pt x="403" y="909"/>
                      <a:pt x="434" y="931"/>
                      <a:pt x="445" y="963"/>
                    </a:cubicBezTo>
                    <a:lnTo>
                      <a:pt x="523" y="1299"/>
                    </a:lnTo>
                    <a:lnTo>
                      <a:pt x="459" y="1299"/>
                    </a:lnTo>
                    <a:lnTo>
                      <a:pt x="376" y="1038"/>
                    </a:lnTo>
                    <a:cubicBezTo>
                      <a:pt x="372" y="1025"/>
                      <a:pt x="360" y="1017"/>
                      <a:pt x="346" y="1017"/>
                    </a:cubicBezTo>
                    <a:lnTo>
                      <a:pt x="166" y="1017"/>
                    </a:lnTo>
                    <a:cubicBezTo>
                      <a:pt x="108" y="1017"/>
                      <a:pt x="62" y="970"/>
                      <a:pt x="62" y="912"/>
                    </a:cubicBezTo>
                    <a:lnTo>
                      <a:pt x="62" y="573"/>
                    </a:lnTo>
                    <a:cubicBezTo>
                      <a:pt x="62" y="541"/>
                      <a:pt x="88" y="514"/>
                      <a:pt x="121" y="514"/>
                    </a:cubicBezTo>
                    <a:lnTo>
                      <a:pt x="125" y="514"/>
                    </a:lnTo>
                    <a:cubicBezTo>
                      <a:pt x="171" y="514"/>
                      <a:pt x="216" y="534"/>
                      <a:pt x="247" y="567"/>
                    </a:cubicBezTo>
                    <a:lnTo>
                      <a:pt x="346" y="674"/>
                    </a:lnTo>
                    <a:cubicBezTo>
                      <a:pt x="352" y="680"/>
                      <a:pt x="360" y="684"/>
                      <a:pt x="369" y="684"/>
                    </a:cubicBezTo>
                    <a:lnTo>
                      <a:pt x="499" y="684"/>
                    </a:lnTo>
                    <a:cubicBezTo>
                      <a:pt x="489" y="707"/>
                      <a:pt x="469" y="734"/>
                      <a:pt x="426" y="734"/>
                    </a:cubicBezTo>
                    <a:close/>
                    <a:moveTo>
                      <a:pt x="1247" y="573"/>
                    </a:moveTo>
                    <a:cubicBezTo>
                      <a:pt x="1247" y="508"/>
                      <a:pt x="1189" y="452"/>
                      <a:pt x="1121" y="452"/>
                    </a:cubicBezTo>
                    <a:lnTo>
                      <a:pt x="1116" y="452"/>
                    </a:lnTo>
                    <a:cubicBezTo>
                      <a:pt x="1053" y="452"/>
                      <a:pt x="992" y="479"/>
                      <a:pt x="949" y="525"/>
                    </a:cubicBezTo>
                    <a:lnTo>
                      <a:pt x="859" y="621"/>
                    </a:lnTo>
                    <a:lnTo>
                      <a:pt x="708" y="621"/>
                    </a:lnTo>
                    <a:cubicBezTo>
                      <a:pt x="699" y="621"/>
                      <a:pt x="691" y="625"/>
                      <a:pt x="685" y="631"/>
                    </a:cubicBezTo>
                    <a:cubicBezTo>
                      <a:pt x="679" y="638"/>
                      <a:pt x="676" y="646"/>
                      <a:pt x="677" y="655"/>
                    </a:cubicBezTo>
                    <a:cubicBezTo>
                      <a:pt x="679" y="677"/>
                      <a:pt x="688" y="707"/>
                      <a:pt x="705" y="734"/>
                    </a:cubicBezTo>
                    <a:lnTo>
                      <a:pt x="541" y="734"/>
                    </a:lnTo>
                    <a:cubicBezTo>
                      <a:pt x="559" y="707"/>
                      <a:pt x="568" y="677"/>
                      <a:pt x="570" y="655"/>
                    </a:cubicBezTo>
                    <a:cubicBezTo>
                      <a:pt x="570" y="646"/>
                      <a:pt x="567" y="638"/>
                      <a:pt x="562" y="631"/>
                    </a:cubicBezTo>
                    <a:cubicBezTo>
                      <a:pt x="556" y="625"/>
                      <a:pt x="547" y="621"/>
                      <a:pt x="539" y="621"/>
                    </a:cubicBezTo>
                    <a:lnTo>
                      <a:pt x="382" y="621"/>
                    </a:lnTo>
                    <a:lnTo>
                      <a:pt x="292" y="525"/>
                    </a:lnTo>
                    <a:cubicBezTo>
                      <a:pt x="249" y="479"/>
                      <a:pt x="188" y="452"/>
                      <a:pt x="125" y="452"/>
                    </a:cubicBezTo>
                    <a:lnTo>
                      <a:pt x="121" y="452"/>
                    </a:lnTo>
                    <a:cubicBezTo>
                      <a:pt x="54" y="452"/>
                      <a:pt x="0" y="506"/>
                      <a:pt x="0" y="573"/>
                    </a:cubicBezTo>
                    <a:lnTo>
                      <a:pt x="0" y="912"/>
                    </a:lnTo>
                    <a:cubicBezTo>
                      <a:pt x="0" y="1004"/>
                      <a:pt x="74" y="1079"/>
                      <a:pt x="166" y="1079"/>
                    </a:cubicBezTo>
                    <a:lnTo>
                      <a:pt x="324" y="1079"/>
                    </a:lnTo>
                    <a:lnTo>
                      <a:pt x="407" y="1339"/>
                    </a:lnTo>
                    <a:cubicBezTo>
                      <a:pt x="411" y="1352"/>
                      <a:pt x="423" y="1361"/>
                      <a:pt x="437" y="1361"/>
                    </a:cubicBezTo>
                    <a:lnTo>
                      <a:pt x="562" y="1361"/>
                    </a:lnTo>
                    <a:cubicBezTo>
                      <a:pt x="571" y="1361"/>
                      <a:pt x="580" y="1356"/>
                      <a:pt x="586" y="1349"/>
                    </a:cubicBezTo>
                    <a:cubicBezTo>
                      <a:pt x="592" y="1342"/>
                      <a:pt x="594" y="1332"/>
                      <a:pt x="592" y="1323"/>
                    </a:cubicBezTo>
                    <a:lnTo>
                      <a:pt x="506" y="947"/>
                    </a:lnTo>
                    <a:cubicBezTo>
                      <a:pt x="505" y="946"/>
                      <a:pt x="505" y="945"/>
                      <a:pt x="505" y="944"/>
                    </a:cubicBezTo>
                    <a:cubicBezTo>
                      <a:pt x="484" y="886"/>
                      <a:pt x="430" y="847"/>
                      <a:pt x="369" y="847"/>
                    </a:cubicBezTo>
                    <a:lnTo>
                      <a:pt x="259" y="847"/>
                    </a:lnTo>
                    <a:lnTo>
                      <a:pt x="259" y="796"/>
                    </a:lnTo>
                    <a:lnTo>
                      <a:pt x="279" y="796"/>
                    </a:lnTo>
                    <a:lnTo>
                      <a:pt x="426" y="796"/>
                    </a:lnTo>
                    <a:lnTo>
                      <a:pt x="821" y="796"/>
                    </a:lnTo>
                    <a:lnTo>
                      <a:pt x="963" y="796"/>
                    </a:lnTo>
                    <a:lnTo>
                      <a:pt x="987" y="796"/>
                    </a:lnTo>
                    <a:lnTo>
                      <a:pt x="987" y="847"/>
                    </a:lnTo>
                    <a:lnTo>
                      <a:pt x="872" y="847"/>
                    </a:lnTo>
                    <a:cubicBezTo>
                      <a:pt x="812" y="847"/>
                      <a:pt x="757" y="886"/>
                      <a:pt x="737" y="944"/>
                    </a:cubicBezTo>
                    <a:cubicBezTo>
                      <a:pt x="736" y="945"/>
                      <a:pt x="736" y="946"/>
                      <a:pt x="736" y="947"/>
                    </a:cubicBezTo>
                    <a:lnTo>
                      <a:pt x="650" y="1323"/>
                    </a:lnTo>
                    <a:cubicBezTo>
                      <a:pt x="647" y="1332"/>
                      <a:pt x="650" y="1342"/>
                      <a:pt x="655" y="1349"/>
                    </a:cubicBezTo>
                    <a:cubicBezTo>
                      <a:pt x="661" y="1356"/>
                      <a:pt x="670" y="1361"/>
                      <a:pt x="680" y="1361"/>
                    </a:cubicBezTo>
                    <a:lnTo>
                      <a:pt x="805" y="1361"/>
                    </a:lnTo>
                    <a:cubicBezTo>
                      <a:pt x="818" y="1361"/>
                      <a:pt x="830" y="1352"/>
                      <a:pt x="834" y="1339"/>
                    </a:cubicBezTo>
                    <a:lnTo>
                      <a:pt x="918" y="1079"/>
                    </a:lnTo>
                    <a:lnTo>
                      <a:pt x="1075" y="1079"/>
                    </a:lnTo>
                    <a:cubicBezTo>
                      <a:pt x="1168" y="1079"/>
                      <a:pt x="1247" y="1002"/>
                      <a:pt x="1247" y="912"/>
                    </a:cubicBezTo>
                    <a:lnTo>
                      <a:pt x="1247" y="5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" name="Puolivapaa piirto 178">
              <a:extLst>
                <a:ext uri="{FF2B5EF4-FFF2-40B4-BE49-F238E27FC236}">
                  <a16:creationId xmlns:a16="http://schemas.microsoft.com/office/drawing/2014/main" id="{6DA84322-D1D3-CD45-88DC-19464A201BE7}"/>
                </a:ext>
              </a:extLst>
            </p:cNvPr>
            <p:cNvSpPr/>
            <p:nvPr userDrawn="1"/>
          </p:nvSpPr>
          <p:spPr>
            <a:xfrm>
              <a:off x="1076555" y="556349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0" name="Puolivapaa piirto 179">
              <a:extLst>
                <a:ext uri="{FF2B5EF4-FFF2-40B4-BE49-F238E27FC236}">
                  <a16:creationId xmlns:a16="http://schemas.microsoft.com/office/drawing/2014/main" id="{50B19914-F789-F149-876B-8467CEE2367C}"/>
                </a:ext>
              </a:extLst>
            </p:cNvPr>
            <p:cNvSpPr/>
            <p:nvPr userDrawn="1"/>
          </p:nvSpPr>
          <p:spPr>
            <a:xfrm>
              <a:off x="1224867" y="5594350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1" name="Puolivapaa piirto 180">
              <a:extLst>
                <a:ext uri="{FF2B5EF4-FFF2-40B4-BE49-F238E27FC236}">
                  <a16:creationId xmlns:a16="http://schemas.microsoft.com/office/drawing/2014/main" id="{3319A978-1CC1-7342-8C9E-AB627680F791}"/>
                </a:ext>
              </a:extLst>
            </p:cNvPr>
            <p:cNvSpPr/>
            <p:nvPr userDrawn="1"/>
          </p:nvSpPr>
          <p:spPr>
            <a:xfrm>
              <a:off x="927100" y="5603875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8E35A9-2C12-9B45-A524-3EF80CBAA9FD}"/>
              </a:ext>
            </a:extLst>
          </p:cNvPr>
          <p:cNvGrpSpPr/>
          <p:nvPr/>
        </p:nvGrpSpPr>
        <p:grpSpPr>
          <a:xfrm>
            <a:off x="10658184" y="547973"/>
            <a:ext cx="710291" cy="710292"/>
            <a:chOff x="10658184" y="547973"/>
            <a:chExt cx="710291" cy="710292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FDD3803-D9B1-3447-9B8A-05C1F0D0AA0F}"/>
                </a:ext>
              </a:extLst>
            </p:cNvPr>
            <p:cNvSpPr/>
            <p:nvPr userDrawn="1"/>
          </p:nvSpPr>
          <p:spPr>
            <a:xfrm>
              <a:off x="10658184" y="54797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4" name="Graphic 183">
              <a:extLst>
                <a:ext uri="{FF2B5EF4-FFF2-40B4-BE49-F238E27FC236}">
                  <a16:creationId xmlns:a16="http://schemas.microsoft.com/office/drawing/2014/main" id="{5B5E85E8-0628-C34E-BD65-AA9D46DC4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4586" y="620226"/>
              <a:ext cx="337487" cy="56578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88612D-50CD-0543-84FB-FB4FA796BA83}"/>
              </a:ext>
            </a:extLst>
          </p:cNvPr>
          <p:cNvGrpSpPr/>
          <p:nvPr/>
        </p:nvGrpSpPr>
        <p:grpSpPr>
          <a:xfrm>
            <a:off x="10647811" y="1446339"/>
            <a:ext cx="710291" cy="710292"/>
            <a:chOff x="10647811" y="1446339"/>
            <a:chExt cx="710291" cy="710292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1B6490D-D7C3-6445-9716-78B1845D7BC8}"/>
                </a:ext>
              </a:extLst>
            </p:cNvPr>
            <p:cNvSpPr/>
            <p:nvPr userDrawn="1"/>
          </p:nvSpPr>
          <p:spPr>
            <a:xfrm>
              <a:off x="10647811" y="1446339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BA231550-3DC5-5441-89A2-3821D818E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166" y="1501860"/>
              <a:ext cx="585580" cy="5992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ACAE91-93A9-5E46-838D-618C8302920D}"/>
              </a:ext>
            </a:extLst>
          </p:cNvPr>
          <p:cNvGrpSpPr/>
          <p:nvPr/>
        </p:nvGrpSpPr>
        <p:grpSpPr>
          <a:xfrm>
            <a:off x="10637749" y="2426254"/>
            <a:ext cx="710291" cy="710292"/>
            <a:chOff x="10637749" y="2426254"/>
            <a:chExt cx="710291" cy="710292"/>
          </a:xfrm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0AF1173-CC9A-0446-A011-A43D84562750}"/>
                </a:ext>
              </a:extLst>
            </p:cNvPr>
            <p:cNvSpPr/>
            <p:nvPr userDrawn="1"/>
          </p:nvSpPr>
          <p:spPr>
            <a:xfrm>
              <a:off x="10637749" y="2426254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D502430F-70A5-0646-A068-CD6AEB21B4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27083" y="2500821"/>
              <a:ext cx="531623" cy="56115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33B005-4A37-BB4F-A899-F678A77E2275}"/>
              </a:ext>
            </a:extLst>
          </p:cNvPr>
          <p:cNvGrpSpPr/>
          <p:nvPr/>
        </p:nvGrpSpPr>
        <p:grpSpPr>
          <a:xfrm>
            <a:off x="10641157" y="3456206"/>
            <a:ext cx="710291" cy="710292"/>
            <a:chOff x="10641157" y="3456206"/>
            <a:chExt cx="710291" cy="710292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5C74098-5F1B-7648-892A-9B7632F746E0}"/>
                </a:ext>
              </a:extLst>
            </p:cNvPr>
            <p:cNvSpPr/>
            <p:nvPr userDrawn="1"/>
          </p:nvSpPr>
          <p:spPr>
            <a:xfrm>
              <a:off x="10641157" y="345620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746BDEED-0FA2-9F47-B5A4-B9C0CE843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41516" y="3662022"/>
              <a:ext cx="509572" cy="38689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C8E92A-48D2-9A41-B8FB-42BB2807F02B}"/>
              </a:ext>
            </a:extLst>
          </p:cNvPr>
          <p:cNvGrpSpPr/>
          <p:nvPr/>
        </p:nvGrpSpPr>
        <p:grpSpPr>
          <a:xfrm>
            <a:off x="10641739" y="4453004"/>
            <a:ext cx="710291" cy="710292"/>
            <a:chOff x="10641739" y="4453004"/>
            <a:chExt cx="710291" cy="710292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7C67308-263C-B749-AA81-B98E6643E0D7}"/>
                </a:ext>
              </a:extLst>
            </p:cNvPr>
            <p:cNvSpPr/>
            <p:nvPr userDrawn="1"/>
          </p:nvSpPr>
          <p:spPr>
            <a:xfrm>
              <a:off x="10641739" y="4453004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8" name="Graphic 187">
              <a:extLst>
                <a:ext uri="{FF2B5EF4-FFF2-40B4-BE49-F238E27FC236}">
                  <a16:creationId xmlns:a16="http://schemas.microsoft.com/office/drawing/2014/main" id="{F2F23309-B84F-3640-ABE2-FCFEE69325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739294" y="4531480"/>
              <a:ext cx="515180" cy="55334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24C0D2-B25E-324D-A8FA-F68BF4E55F11}"/>
              </a:ext>
            </a:extLst>
          </p:cNvPr>
          <p:cNvGrpSpPr/>
          <p:nvPr/>
        </p:nvGrpSpPr>
        <p:grpSpPr>
          <a:xfrm>
            <a:off x="10633358" y="5432871"/>
            <a:ext cx="710291" cy="710292"/>
            <a:chOff x="10633358" y="5432871"/>
            <a:chExt cx="710291" cy="710292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F050900-4729-9B40-9937-C2BB8B14B4CA}"/>
                </a:ext>
              </a:extLst>
            </p:cNvPr>
            <p:cNvSpPr/>
            <p:nvPr userDrawn="1"/>
          </p:nvSpPr>
          <p:spPr>
            <a:xfrm>
              <a:off x="10633358" y="5432871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89" name="Graphic 188">
              <a:extLst>
                <a:ext uri="{FF2B5EF4-FFF2-40B4-BE49-F238E27FC236}">
                  <a16:creationId xmlns:a16="http://schemas.microsoft.com/office/drawing/2014/main" id="{357F9630-58B9-B94B-9088-3F0B0FC0B4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717750" y="5507236"/>
              <a:ext cx="541507" cy="56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715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 </a:t>
            </a:r>
            <a:r>
              <a:rPr lang="en-US" sz="1800" dirty="0" err="1"/>
              <a:t>Ikoneita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ladata</a:t>
            </a:r>
            <a:r>
              <a:rPr lang="en-US" sz="1800" dirty="0"/>
              <a:t> </a:t>
            </a:r>
            <a:r>
              <a:rPr lang="en-US" sz="1800" dirty="0" err="1"/>
              <a:t>aineistopankista</a:t>
            </a:r>
            <a:r>
              <a:rPr lang="en-US" sz="1800" dirty="0"/>
              <a:t>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324">
            <a:extLst>
              <a:ext uri="{FF2B5EF4-FFF2-40B4-BE49-F238E27FC236}">
                <a16:creationId xmlns:a16="http://schemas.microsoft.com/office/drawing/2014/main" id="{ABB4F1C3-E90C-F243-AA0F-E545862AA539}"/>
              </a:ext>
            </a:extLst>
          </p:cNvPr>
          <p:cNvGrpSpPr/>
          <p:nvPr/>
        </p:nvGrpSpPr>
        <p:grpSpPr>
          <a:xfrm>
            <a:off x="1814233" y="5058653"/>
            <a:ext cx="710291" cy="710292"/>
            <a:chOff x="384795" y="4528578"/>
            <a:chExt cx="710291" cy="710292"/>
          </a:xfrm>
        </p:grpSpPr>
        <p:sp>
          <p:nvSpPr>
            <p:cNvPr id="162" name="Rectangle 325">
              <a:extLst>
                <a:ext uri="{FF2B5EF4-FFF2-40B4-BE49-F238E27FC236}">
                  <a16:creationId xmlns:a16="http://schemas.microsoft.com/office/drawing/2014/main" id="{3136B1DD-4BE4-9B47-B1C0-5F73702FA81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63" name="Freeform 12">
              <a:extLst>
                <a:ext uri="{FF2B5EF4-FFF2-40B4-BE49-F238E27FC236}">
                  <a16:creationId xmlns:a16="http://schemas.microsoft.com/office/drawing/2014/main" id="{C3E201A5-0B1C-9149-B31F-CD83E8523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" name="Group 375">
            <a:extLst>
              <a:ext uri="{FF2B5EF4-FFF2-40B4-BE49-F238E27FC236}">
                <a16:creationId xmlns:a16="http://schemas.microsoft.com/office/drawing/2014/main" id="{D08453D5-A218-7A41-80B9-777CEDA59879}"/>
              </a:ext>
            </a:extLst>
          </p:cNvPr>
          <p:cNvGrpSpPr/>
          <p:nvPr/>
        </p:nvGrpSpPr>
        <p:grpSpPr>
          <a:xfrm>
            <a:off x="1814233" y="4080231"/>
            <a:ext cx="710291" cy="710292"/>
            <a:chOff x="377339" y="3530203"/>
            <a:chExt cx="710291" cy="710292"/>
          </a:xfrm>
        </p:grpSpPr>
        <p:sp>
          <p:nvSpPr>
            <p:cNvPr id="165" name="Rectangle 376">
              <a:extLst>
                <a:ext uri="{FF2B5EF4-FFF2-40B4-BE49-F238E27FC236}">
                  <a16:creationId xmlns:a16="http://schemas.microsoft.com/office/drawing/2014/main" id="{376CDD5E-4254-EF4A-AEE8-C2B975A7D096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66" name="Freeform 22">
              <a:extLst>
                <a:ext uri="{FF2B5EF4-FFF2-40B4-BE49-F238E27FC236}">
                  <a16:creationId xmlns:a16="http://schemas.microsoft.com/office/drawing/2014/main" id="{F70DACF3-3D91-6F49-9A1B-EC58BDA41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0" name="Group 390">
            <a:extLst>
              <a:ext uri="{FF2B5EF4-FFF2-40B4-BE49-F238E27FC236}">
                <a16:creationId xmlns:a16="http://schemas.microsoft.com/office/drawing/2014/main" id="{FC1B9582-B2B1-C64C-86EF-0E5576A69F05}"/>
              </a:ext>
            </a:extLst>
          </p:cNvPr>
          <p:cNvGrpSpPr/>
          <p:nvPr/>
        </p:nvGrpSpPr>
        <p:grpSpPr>
          <a:xfrm>
            <a:off x="1814396" y="3054632"/>
            <a:ext cx="710291" cy="710292"/>
            <a:chOff x="375915" y="2498626"/>
            <a:chExt cx="710291" cy="710292"/>
          </a:xfrm>
        </p:grpSpPr>
        <p:sp>
          <p:nvSpPr>
            <p:cNvPr id="171" name="Rectangle 391">
              <a:extLst>
                <a:ext uri="{FF2B5EF4-FFF2-40B4-BE49-F238E27FC236}">
                  <a16:creationId xmlns:a16="http://schemas.microsoft.com/office/drawing/2014/main" id="{E8E765AB-31BB-9843-890E-32A39CF503D6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74" name="Freeform 29">
              <a:extLst>
                <a:ext uri="{FF2B5EF4-FFF2-40B4-BE49-F238E27FC236}">
                  <a16:creationId xmlns:a16="http://schemas.microsoft.com/office/drawing/2014/main" id="{77884CA8-2581-F94E-9F10-C3719C0DC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3D2BFD-0708-3847-86F6-EAB2EE6B3A98}"/>
              </a:ext>
            </a:extLst>
          </p:cNvPr>
          <p:cNvGrpSpPr/>
          <p:nvPr/>
        </p:nvGrpSpPr>
        <p:grpSpPr>
          <a:xfrm>
            <a:off x="766743" y="1154120"/>
            <a:ext cx="710291" cy="710292"/>
            <a:chOff x="766743" y="1154120"/>
            <a:chExt cx="710291" cy="710292"/>
          </a:xfrm>
        </p:grpSpPr>
        <p:sp>
          <p:nvSpPr>
            <p:cNvPr id="127" name="Rectangle 352">
              <a:extLst>
                <a:ext uri="{FF2B5EF4-FFF2-40B4-BE49-F238E27FC236}">
                  <a16:creationId xmlns:a16="http://schemas.microsoft.com/office/drawing/2014/main" id="{A41754A5-0C22-4A4A-B043-D13328156CF9}"/>
                </a:ext>
              </a:extLst>
            </p:cNvPr>
            <p:cNvSpPr/>
            <p:nvPr/>
          </p:nvSpPr>
          <p:spPr>
            <a:xfrm>
              <a:off x="766743" y="115412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BDD08D24-DE05-1947-B286-80B2E1ABB6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3243" y="1383260"/>
              <a:ext cx="517290" cy="25201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9014C5-7AAA-E149-B0BE-195C43FDB00B}"/>
              </a:ext>
            </a:extLst>
          </p:cNvPr>
          <p:cNvGrpSpPr/>
          <p:nvPr/>
        </p:nvGrpSpPr>
        <p:grpSpPr>
          <a:xfrm>
            <a:off x="762495" y="2052486"/>
            <a:ext cx="710291" cy="710292"/>
            <a:chOff x="762495" y="2052486"/>
            <a:chExt cx="710291" cy="710292"/>
          </a:xfrm>
        </p:grpSpPr>
        <p:sp>
          <p:nvSpPr>
            <p:cNvPr id="133" name="Rectangle 307">
              <a:extLst>
                <a:ext uri="{FF2B5EF4-FFF2-40B4-BE49-F238E27FC236}">
                  <a16:creationId xmlns:a16="http://schemas.microsoft.com/office/drawing/2014/main" id="{7073B7F1-1EB4-2F4C-9397-98D30C497352}"/>
                </a:ext>
              </a:extLst>
            </p:cNvPr>
            <p:cNvSpPr/>
            <p:nvPr/>
          </p:nvSpPr>
          <p:spPr>
            <a:xfrm>
              <a:off x="762495" y="205248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1EEA2A35-8452-6843-9B61-71B17E70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8823" y="2124616"/>
              <a:ext cx="337634" cy="56603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9162BF-900D-874F-8D46-089DA49EECF5}"/>
              </a:ext>
            </a:extLst>
          </p:cNvPr>
          <p:cNvGrpSpPr/>
          <p:nvPr/>
        </p:nvGrpSpPr>
        <p:grpSpPr>
          <a:xfrm>
            <a:off x="762494" y="3052540"/>
            <a:ext cx="710291" cy="710292"/>
            <a:chOff x="762494" y="3052540"/>
            <a:chExt cx="710291" cy="710292"/>
          </a:xfrm>
        </p:grpSpPr>
        <p:sp>
          <p:nvSpPr>
            <p:cNvPr id="157" name="Rectangle 307">
              <a:extLst>
                <a:ext uri="{FF2B5EF4-FFF2-40B4-BE49-F238E27FC236}">
                  <a16:creationId xmlns:a16="http://schemas.microsoft.com/office/drawing/2014/main" id="{C7E004AF-8C65-D343-BEB9-936B502A24A1}"/>
                </a:ext>
              </a:extLst>
            </p:cNvPr>
            <p:cNvSpPr/>
            <p:nvPr userDrawn="1"/>
          </p:nvSpPr>
          <p:spPr>
            <a:xfrm>
              <a:off x="762494" y="305254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C9476F49-0D6B-134D-AC9F-94897FFC72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0789" y="3241156"/>
              <a:ext cx="393700" cy="3937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ED3FA7-431B-3042-A363-15A30F2105DE}"/>
              </a:ext>
            </a:extLst>
          </p:cNvPr>
          <p:cNvGrpSpPr/>
          <p:nvPr/>
        </p:nvGrpSpPr>
        <p:grpSpPr>
          <a:xfrm>
            <a:off x="771427" y="4091231"/>
            <a:ext cx="710291" cy="710292"/>
            <a:chOff x="771427" y="4091231"/>
            <a:chExt cx="710291" cy="710292"/>
          </a:xfrm>
        </p:grpSpPr>
        <p:sp>
          <p:nvSpPr>
            <p:cNvPr id="160" name="Rectangle 307">
              <a:extLst>
                <a:ext uri="{FF2B5EF4-FFF2-40B4-BE49-F238E27FC236}">
                  <a16:creationId xmlns:a16="http://schemas.microsoft.com/office/drawing/2014/main" id="{33AEAA58-3366-E746-A321-A8F297364804}"/>
                </a:ext>
              </a:extLst>
            </p:cNvPr>
            <p:cNvSpPr/>
            <p:nvPr userDrawn="1"/>
          </p:nvSpPr>
          <p:spPr>
            <a:xfrm>
              <a:off x="771427" y="4091231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6619C200-8DC1-594D-9CC6-0866D75D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8830" y="4276063"/>
              <a:ext cx="431800" cy="3556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018344-48ED-314E-8A81-CE82948F63F1}"/>
              </a:ext>
            </a:extLst>
          </p:cNvPr>
          <p:cNvGrpSpPr/>
          <p:nvPr/>
        </p:nvGrpSpPr>
        <p:grpSpPr>
          <a:xfrm>
            <a:off x="758687" y="5058653"/>
            <a:ext cx="710291" cy="710292"/>
            <a:chOff x="758687" y="5058653"/>
            <a:chExt cx="710291" cy="710292"/>
          </a:xfrm>
        </p:grpSpPr>
        <p:sp>
          <p:nvSpPr>
            <p:cNvPr id="169" name="Rectangle 307">
              <a:extLst>
                <a:ext uri="{FF2B5EF4-FFF2-40B4-BE49-F238E27FC236}">
                  <a16:creationId xmlns:a16="http://schemas.microsoft.com/office/drawing/2014/main" id="{3487AC85-0281-E946-AD27-7639647C03CF}"/>
                </a:ext>
              </a:extLst>
            </p:cNvPr>
            <p:cNvSpPr/>
            <p:nvPr userDrawn="1"/>
          </p:nvSpPr>
          <p:spPr>
            <a:xfrm>
              <a:off x="758687" y="505865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167" name="Graphic 166">
              <a:extLst>
                <a:ext uri="{FF2B5EF4-FFF2-40B4-BE49-F238E27FC236}">
                  <a16:creationId xmlns:a16="http://schemas.microsoft.com/office/drawing/2014/main" id="{813B55FB-5DE6-F046-8B5A-EBA428D21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7133" y="5185687"/>
              <a:ext cx="533400" cy="48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2646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A80CB210-FF1C-C813-8882-24C1DE09A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5536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F872701B-8A4A-7D5C-2F51-C716F3377A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2A66577B-B438-2EAF-EB99-724C9F5B4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919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D6F306-79ED-2247-B441-69E6A46E25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95AB18-D1F7-E84B-BC13-5C5E5ABD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14F66426-37BA-EFED-53BB-1623AD980E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EF3536F9-434D-36D9-281A-47A14217B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0330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68221A-AF90-F441-9A30-02BBDE777D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5506ED-1912-A14F-B8E7-A7AEC305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EB7AE37C-DE7E-24CF-D4C1-EBA565AF81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A36093ED-99E8-2292-DE6F-51EF2210D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2426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57833B-C422-D442-96FA-6F42EA4D9C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E65DE3-9019-B44D-9106-CDDE43263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57F3B76D-F109-9B64-88F0-C9386544A7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8F51A00D-A579-7560-E95D-B477616CB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58514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5DE49E-DD6C-1A45-9B0E-FD892A4334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51051D-6377-394E-96A0-070EC89E0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BD6F93D8-EA02-7418-7045-F285E0C2B1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36E90CC8-047A-DAFC-1C57-55C8CB283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32710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B65DEF-62F3-A349-8442-9ADF4E50991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263A25-DFAA-CB40-A128-3C0ED8895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9B965322-E23A-547F-C60E-0E9AA80A81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6944377A-5FB3-A26C-33B5-B1EA6677F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64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92" y="0"/>
            <a:ext cx="12199992" cy="6858000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46456239-19E4-1545-2915-AB60E99B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423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DE5C81-A0AF-4AE3-B1F8-019A58C0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BD7E48D-6DDB-8CE6-A472-4C96D47C55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2" name="Kuvan paikkamerkki 14">
            <a:extLst>
              <a:ext uri="{FF2B5EF4-FFF2-40B4-BE49-F238E27FC236}">
                <a16:creationId xmlns:a16="http://schemas.microsoft.com/office/drawing/2014/main" id="{A3D7514F-57F6-C45D-7D4D-7E48FD391F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45924" y="5717895"/>
            <a:ext cx="1496156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78C19977-4ECE-174B-180C-A133E6104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5823257"/>
      </p:ext>
    </p:extLst>
  </p:cSld>
  <p:clrMapOvr>
    <a:masterClrMapping/>
  </p:clrMapOvr>
  <p:hf sldNum="0"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CE39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7497D7-345E-D94A-8631-3DA2FB3F38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4A9C7-9FE0-6249-8D20-A8C752272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9A9134B0-2E22-FF93-5F14-B1F5B2FF93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08B24E93-B320-400A-90F3-913D882BF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61496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01F237-0535-7841-BD63-579B337EF5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85E53C-900E-3648-A34A-35DF4603F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44FAB236-50E9-9FAF-A1C4-4E0CE53D71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1B7870D4-F3D0-9D0C-BF89-67ABE99EF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7459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kuvall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126DB6-6CAF-464D-9C3F-87D7D72BAD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30134C-8A5A-2D47-BA4D-7E015548B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6765CD1B-B16E-548D-5943-D4A9AA1B1F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86" y="0"/>
            <a:ext cx="7634520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968530 w 38750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087" h="6858000">
                <a:moveTo>
                  <a:pt x="968530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968530" y="0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AFB02BB-69CB-6CE3-686B-E22FF8A5C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14666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ltainen kuvituspoh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2128" y="194570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24673B-650F-4241-9EE8-37470C5D3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5494E15E-8DC0-E9F9-79CD-E1643D92C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49972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VantaaVand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A3E4E10-8318-4743-9ADD-DEFD61BFDB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164" y="5264677"/>
            <a:ext cx="2004775" cy="13530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E527D263-07E4-098A-D509-1DBB0CCBC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8359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>
            <a:extLst>
              <a:ext uri="{FF2B5EF4-FFF2-40B4-BE49-F238E27FC236}">
                <a16:creationId xmlns:a16="http://schemas.microsoft.com/office/drawing/2014/main" id="{01AFF244-3C5E-BD18-9C96-AECF76EA9F49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A697469-DE3B-DB77-B863-717FA0E206B8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C5EB97A-6BE7-84B6-9BFF-CC95BB0E68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747DABD0-8386-BD8A-36D3-170CE7322A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6C72AAE8-2814-6761-057D-7CA8D6913751}"/>
              </a:ext>
            </a:extLst>
          </p:cNvPr>
          <p:cNvSpPr txBox="1">
            <a:spLocks/>
          </p:cNvSpPr>
          <p:nvPr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547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A9C88-7336-2240-5FD2-D8592D9C7497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C9749F6-50CF-7AD0-609E-60352B0D3FC3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9" name="Kuvan paikkamerkki 4">
            <a:extLst>
              <a:ext uri="{FF2B5EF4-FFF2-40B4-BE49-F238E27FC236}">
                <a16:creationId xmlns:a16="http://schemas.microsoft.com/office/drawing/2014/main" id="{A086F075-EC4F-322F-05FE-F388A84067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D72C10-593B-CC72-16DF-63A0C27001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4FDA665B-CB7D-D6D3-9F63-929A0DF34D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C548CA0-D8B0-0202-4669-02BF2ACDA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37602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F4E92FE-6197-3464-CF17-27B33092ED10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6BC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37753F62-15BC-173F-89B5-4A5FC0978874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66FD22-544D-1643-BE79-EF670D24E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94D2894-B802-0AC6-CE8D-0BC9B9B4E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845AF5-46A6-5B2C-C6F4-D636E94DFF8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D798ADD1-669C-D55D-04D0-589FFED33D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F6EC7F8-2127-EEC6-84BC-1377AE0FA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5588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7">
            <a:extLst>
              <a:ext uri="{FF2B5EF4-FFF2-40B4-BE49-F238E27FC236}">
                <a16:creationId xmlns:a16="http://schemas.microsoft.com/office/drawing/2014/main" id="{3DBE4579-55D3-BD16-429B-0768BDAE8CD0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Puolivapaa piirto 11">
            <a:extLst>
              <a:ext uri="{FF2B5EF4-FFF2-40B4-BE49-F238E27FC236}">
                <a16:creationId xmlns:a16="http://schemas.microsoft.com/office/drawing/2014/main" id="{0AA3F1E5-43F6-3EC2-D45B-56DDC52ECCD1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144FC-355C-7F4A-8801-E7D20DCC6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Kuvan paikkamerkki 4">
            <a:extLst>
              <a:ext uri="{FF2B5EF4-FFF2-40B4-BE49-F238E27FC236}">
                <a16:creationId xmlns:a16="http://schemas.microsoft.com/office/drawing/2014/main" id="{DAC3C2F1-4888-7720-8114-E16CA37E6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2A1327-A1DB-48EF-1D66-0ECC2BA4F6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18366C0-F9DE-3D24-CCBF-9BBBFABF09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7019A098-69DB-BEF0-1016-8FE11DA8C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84418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7">
            <a:extLst>
              <a:ext uri="{FF2B5EF4-FFF2-40B4-BE49-F238E27FC236}">
                <a16:creationId xmlns:a16="http://schemas.microsoft.com/office/drawing/2014/main" id="{9C627DB7-D033-CD87-AD11-98544FA84A17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A98506DA-12C8-5B31-0336-5D4A09AA5693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D59962-7366-BB4D-AA6E-0DB59265D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8" name="Kuvan paikkamerkki 4">
            <a:extLst>
              <a:ext uri="{FF2B5EF4-FFF2-40B4-BE49-F238E27FC236}">
                <a16:creationId xmlns:a16="http://schemas.microsoft.com/office/drawing/2014/main" id="{B8D6CC85-9CE8-3C5A-B2FF-AF3D531974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859E52-A559-19A7-3314-7DBAF48B89C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633B65EC-F9D3-7919-A76D-E39C070F27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AE77D8C-783A-7BF4-F2F4-71E5B8096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06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92" y="0"/>
            <a:ext cx="12199992" cy="6858000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46456239-19E4-1545-2915-AB60E99B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423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DE5C81-A0AF-4AE3-B1F8-019A58C0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BD7E48D-6DDB-8CE6-A472-4C96D47C55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188420"/>
            <a:ext cx="1679944" cy="1679944"/>
          </a:xfrm>
          <a:prstGeom prst="rect">
            <a:avLst/>
          </a:prstGeom>
        </p:spPr>
      </p:pic>
      <p:pic>
        <p:nvPicPr>
          <p:cNvPr id="8" name="Kuva 7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9A2404F6-A6AF-4A54-A508-FB18B6B87E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0"/>
          <a:stretch/>
        </p:blipFill>
        <p:spPr>
          <a:xfrm>
            <a:off x="8918757" y="5577146"/>
            <a:ext cx="1407911" cy="1174314"/>
          </a:xfrm>
          <a:prstGeom prst="snip2SameRect">
            <a:avLst/>
          </a:prstGeom>
        </p:spPr>
      </p:pic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537B99E6-A3D0-A441-6291-B42BD4CC7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1691853"/>
      </p:ext>
    </p:extLst>
  </p:cSld>
  <p:clrMapOvr>
    <a:masterClrMapping/>
  </p:clrMapOvr>
  <p:hf sldNum="0"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5009724-BB4F-7499-42ED-31D3D735166D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2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C01D2C6F-5BFB-AC06-DF03-D067922216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6988C4D8-09E3-866C-7C6B-BA03E2650E5B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9915A4-4073-634B-AABA-5302B5D9F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35464F-1637-BB52-F0E7-47B126CD24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AACED1C2-78FC-7DAB-F770-C45F9BC348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CF9CB635-FFCC-56AC-FDB4-8C68F1D4A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18871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22352B9-4FD4-8035-8D29-7302B70BA4BD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CD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43C6FE1-676B-5ECD-6DE0-4FBD43ABA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9C482DE2-AFB1-867E-2DB7-2010AF0B9F02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08A002-16E9-454D-BA1C-5AC05E116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CDFC8E-0086-C213-F882-4C4B648D8EE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20C2CCCC-97D6-5923-D8FE-C61D04F2B6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2E01A6A-AEE2-9285-A2FD-80AD4B172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56705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7">
            <a:extLst>
              <a:ext uri="{FF2B5EF4-FFF2-40B4-BE49-F238E27FC236}">
                <a16:creationId xmlns:a16="http://schemas.microsoft.com/office/drawing/2014/main" id="{F88E03E1-1C2F-F464-CE25-BAC664425008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42E980-B473-214E-AB6A-6CCC74EF5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2EAE63D-0FA3-FA0C-666E-0D4FE8C96F3B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2261BFFB-653D-0FB2-822C-FA42381D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14AD96-D6CB-6066-9005-69F8AE01D65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972F607-A297-992B-2C93-024F233865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B9A02060-1E1E-1DFB-9F29-BB6B27BF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12345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pohja kuvall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7">
            <a:extLst>
              <a:ext uri="{FF2B5EF4-FFF2-40B4-BE49-F238E27FC236}">
                <a16:creationId xmlns:a16="http://schemas.microsoft.com/office/drawing/2014/main" id="{67CC6B46-1E72-7D10-4972-40284E12F80B}"/>
              </a:ext>
            </a:extLst>
          </p:cNvPr>
          <p:cNvSpPr/>
          <p:nvPr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4E0BB64-95A9-D1C0-32DF-89A51BF4AE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8782D2-A7D3-9948-BEDD-03B2F268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391B116A-7F1F-C57E-D509-37D3494B8249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82720E-6699-E49E-0782-99E2C8E702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87CB4583-F7D5-9868-773F-668C75BE6F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CB5D93C-6B07-F77F-2951-9907F5424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36645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eltainen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0000" anchor="ctr" anchorCtr="0"/>
          <a:lstStyle>
            <a:lvl1pPr algn="ctr"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6344A56-5B5A-8706-BD0F-28DE1EDCA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36859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eskisininen">
    <p:bg>
      <p:bgPr>
        <a:solidFill>
          <a:srgbClr val="3C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962E580-11E8-2495-78D3-0988C61E685D}"/>
              </a:ext>
            </a:extLst>
          </p:cNvPr>
          <p:cNvSpPr txBox="1">
            <a:spLocks/>
          </p:cNvSpPr>
          <p:nvPr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480AF096-6829-3276-90DC-49A7AABD22CF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5E854C80-19C8-20D4-E37A-E01437673D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435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orostus keskisininen">
    <p:bg>
      <p:bgPr>
        <a:solidFill>
          <a:srgbClr val="3C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962E580-11E8-2495-78D3-0988C61E685D}"/>
              </a:ext>
            </a:extLst>
          </p:cNvPr>
          <p:cNvSpPr txBox="1">
            <a:spLocks/>
          </p:cNvSpPr>
          <p:nvPr/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3899490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t-sininen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86722E23-F910-524E-EA70-7687A0D0F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F65B3D56-ABAB-3204-F175-EFAD66D3E80B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AD4D348E-DDE8-5AEF-7902-0F017FFC66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254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orostus t-sininen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86722E23-F910-524E-EA70-7687A0D0F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688013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vihreä">
    <p:bg>
      <p:bgPr>
        <a:solidFill>
          <a:srgbClr val="00C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75AEECD7-01D7-3D92-D297-FF2D6B949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A8EB1F29-4D0D-5AF3-E199-C5AF09156A1B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05B8992B-F368-B446-D308-AF4D86C890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1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9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82051-560F-4F30-A766-B7C48999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DEBD69BE-158E-485D-B721-2C466EEC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A9711810-E3A7-D7A7-2A5F-BD373BC93D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3" name="Kuvan paikkamerkki 14">
            <a:extLst>
              <a:ext uri="{FF2B5EF4-FFF2-40B4-BE49-F238E27FC236}">
                <a16:creationId xmlns:a16="http://schemas.microsoft.com/office/drawing/2014/main" id="{5335B64B-BC31-B775-3B82-06D6A55155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45924" y="5717895"/>
            <a:ext cx="1496156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9694681-2596-3FE5-16EA-B5BF87CF6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7133802"/>
      </p:ext>
    </p:extLst>
  </p:cSld>
  <p:clrMapOvr>
    <a:masterClrMapping/>
  </p:clrMapOvr>
  <p:hf sldNum="0"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orostus vihreä">
    <p:bg>
      <p:bgPr>
        <a:solidFill>
          <a:srgbClr val="00C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75AEECD7-01D7-3D92-D297-FF2D6B949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3360915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turkoosi">
    <p:bg>
      <p:bgPr>
        <a:solidFill>
          <a:srgbClr val="00A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74886BE-EE3F-C7F6-F587-2CDF5B8AA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1C7A108C-7397-8906-B5AC-44484CAEF6CE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2F928070-807F-E1B3-6876-E9726BBEB1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172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orostus turkoosi">
    <p:bg>
      <p:bgPr>
        <a:solidFill>
          <a:srgbClr val="00A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74886BE-EE3F-C7F6-F587-2CDF5B8AA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4774590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vihreä 2">
    <p:bg>
      <p:bgPr>
        <a:solidFill>
          <a:srgbClr val="6B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327925F3-E7FC-E9D4-F67F-E859FDA7A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43A9FDAC-8809-32A1-4FA6-D5D47F641C6E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8F2A5454-C70A-8473-183E-522C171B0B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991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orostus vihreä 2">
    <p:bg>
      <p:bgPr>
        <a:solidFill>
          <a:srgbClr val="6B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327925F3-E7FC-E9D4-F67F-E859FDA7A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912573"/>
      </p:ext>
    </p:extLst>
  </p:cSld>
  <p:clrMapOvr>
    <a:masterClrMapping/>
  </p:clrMapOvr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lila">
    <p:bg>
      <p:bgPr>
        <a:solidFill>
          <a:srgbClr val="75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A314D16-89EE-91EF-01FC-2F29D24E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67BD293F-B5F3-2DB1-C218-CD56BBD04B07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475FCDB2-8658-3F66-B754-C552A0FDFD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7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orostus lila">
    <p:bg>
      <p:bgPr>
        <a:solidFill>
          <a:srgbClr val="75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A314D16-89EE-91EF-01FC-2F29D24E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186297"/>
      </p:ext>
    </p:extLst>
  </p:cSld>
  <p:clrMapOvr>
    <a:masterClrMapping/>
  </p:clrMapOvr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oranssi">
    <p:bg>
      <p:bgPr>
        <a:solidFill>
          <a:srgbClr val="F36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C90F400-2B45-3226-9E23-B69C9A14B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CA74B75A-8BFE-2744-2E66-931D6C3C125D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78E8BC0F-D4A8-6F0F-2C18-8E2C369EF1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37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orostus oranssi">
    <p:bg>
      <p:bgPr>
        <a:solidFill>
          <a:srgbClr val="F36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C90F400-2B45-3226-9E23-B69C9A14B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8628253"/>
      </p:ext>
    </p:extLst>
  </p:cSld>
  <p:clrMapOvr>
    <a:masterClrMapping/>
  </p:clrMapOvr>
  <p:hf sldNum="0"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punainen">
    <p:bg>
      <p:bgPr>
        <a:solidFill>
          <a:srgbClr val="FA4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32A54422-9C00-6EF9-56B2-489A47378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22218BE3-433D-8ACE-5DA3-AC31309DD061}"/>
              </a:ext>
            </a:extLst>
          </p:cNvPr>
          <p:cNvSpPr/>
          <p:nvPr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9F7E3468-4EF8-77B6-F8EF-23CAC99283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14" y="79512"/>
            <a:ext cx="1596886" cy="15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0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20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261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  <p:sldLayoutId id="2147484058" r:id="rId21"/>
    <p:sldLayoutId id="2147484059" r:id="rId22"/>
    <p:sldLayoutId id="2147484060" r:id="rId23"/>
    <p:sldLayoutId id="2147484061" r:id="rId24"/>
    <p:sldLayoutId id="2147484062" r:id="rId25"/>
    <p:sldLayoutId id="2147484063" r:id="rId26"/>
    <p:sldLayoutId id="2147484064" r:id="rId27"/>
    <p:sldLayoutId id="2147484065" r:id="rId28"/>
    <p:sldLayoutId id="2147484066" r:id="rId29"/>
    <p:sldLayoutId id="2147484067" r:id="rId30"/>
    <p:sldLayoutId id="2147484068" r:id="rId31"/>
    <p:sldLayoutId id="2147484069" r:id="rId32"/>
    <p:sldLayoutId id="2147484070" r:id="rId33"/>
    <p:sldLayoutId id="2147484071" r:id="rId34"/>
    <p:sldLayoutId id="2147484072" r:id="rId35"/>
    <p:sldLayoutId id="2147484073" r:id="rId36"/>
    <p:sldLayoutId id="2147484074" r:id="rId37"/>
    <p:sldLayoutId id="2147484075" r:id="rId38"/>
    <p:sldLayoutId id="2147484076" r:id="rId39"/>
    <p:sldLayoutId id="2147484077" r:id="rId40"/>
    <p:sldLayoutId id="2147484078" r:id="rId41"/>
    <p:sldLayoutId id="2147484079" r:id="rId42"/>
    <p:sldLayoutId id="2147484080" r:id="rId43"/>
    <p:sldLayoutId id="2147484081" r:id="rId44"/>
    <p:sldLayoutId id="2147484082" r:id="rId45"/>
    <p:sldLayoutId id="2147484083" r:id="rId46"/>
    <p:sldLayoutId id="2147484084" r:id="rId47"/>
    <p:sldLayoutId id="2147484085" r:id="rId48"/>
    <p:sldLayoutId id="2147484086" r:id="rId49"/>
    <p:sldLayoutId id="2147484087" r:id="rId50"/>
    <p:sldLayoutId id="2147484088" r:id="rId51"/>
    <p:sldLayoutId id="2147484089" r:id="rId52"/>
    <p:sldLayoutId id="2147484090" r:id="rId53"/>
    <p:sldLayoutId id="2147484091" r:id="rId54"/>
    <p:sldLayoutId id="2147484092" r:id="rId55"/>
    <p:sldLayoutId id="2147484093" r:id="rId56"/>
    <p:sldLayoutId id="2147484094" r:id="rId57"/>
    <p:sldLayoutId id="2147484095" r:id="rId58"/>
    <p:sldLayoutId id="2147484096" r:id="rId59"/>
    <p:sldLayoutId id="2147484097" r:id="rId60"/>
    <p:sldLayoutId id="2147484098" r:id="rId61"/>
    <p:sldLayoutId id="2147484099" r:id="rId62"/>
    <p:sldLayoutId id="2147484100" r:id="rId63"/>
    <p:sldLayoutId id="2147484101" r:id="rId64"/>
    <p:sldLayoutId id="2147484102" r:id="rId65"/>
    <p:sldLayoutId id="2147484103" r:id="rId66"/>
    <p:sldLayoutId id="2147484104" r:id="rId67"/>
    <p:sldLayoutId id="2147484105" r:id="rId68"/>
    <p:sldLayoutId id="2147484106" r:id="rId69"/>
    <p:sldLayoutId id="2147484107" r:id="rId70"/>
    <p:sldLayoutId id="2147484108" r:id="rId71"/>
    <p:sldLayoutId id="2147484109" r:id="rId72"/>
    <p:sldLayoutId id="2147484110" r:id="rId73"/>
    <p:sldLayoutId id="2147484111" r:id="rId74"/>
    <p:sldLayoutId id="2147484112" r:id="rId75"/>
    <p:sldLayoutId id="2147484113" r:id="rId76"/>
    <p:sldLayoutId id="2147484114" r:id="rId77"/>
    <p:sldLayoutId id="2147484115" r:id="rId78"/>
    <p:sldLayoutId id="2147484116" r:id="rId79"/>
    <p:sldLayoutId id="2147484117" r:id="rId80"/>
    <p:sldLayoutId id="2147484118" r:id="rId81"/>
    <p:sldLayoutId id="2147484119" r:id="rId82"/>
    <p:sldLayoutId id="2147484120" r:id="rId83"/>
    <p:sldLayoutId id="2147484121" r:id="rId84"/>
    <p:sldLayoutId id="2147484122" r:id="rId85"/>
    <p:sldLayoutId id="2147484123" r:id="rId86"/>
    <p:sldLayoutId id="2147484124" r:id="rId87"/>
    <p:sldLayoutId id="2147484125" r:id="rId88"/>
    <p:sldLayoutId id="2147484126" r:id="rId89"/>
    <p:sldLayoutId id="2147484127" r:id="rId90"/>
    <p:sldLayoutId id="2147484128" r:id="rId91"/>
    <p:sldLayoutId id="2147484129" r:id="rId92"/>
    <p:sldLayoutId id="2147484130" r:id="rId93"/>
    <p:sldLayoutId id="2147484131" r:id="rId94"/>
    <p:sldLayoutId id="2147484132" r:id="rId95"/>
    <p:sldLayoutId id="2147484133" r:id="rId96"/>
    <p:sldLayoutId id="2147484134" r:id="rId97"/>
    <p:sldLayoutId id="2147484135" r:id="rId98"/>
    <p:sldLayoutId id="2147484136" r:id="rId99"/>
    <p:sldLayoutId id="2147484137" r:id="rId100"/>
    <p:sldLayoutId id="2147484138" r:id="rId101"/>
    <p:sldLayoutId id="2147484139" r:id="rId102"/>
    <p:sldLayoutId id="2147484140" r:id="rId103"/>
    <p:sldLayoutId id="2147484141" r:id="rId104"/>
    <p:sldLayoutId id="2147484142" r:id="rId105"/>
    <p:sldLayoutId id="2147484143" r:id="rId106"/>
    <p:sldLayoutId id="2147484144" r:id="rId107"/>
    <p:sldLayoutId id="2147484145" r:id="rId108"/>
    <p:sldLayoutId id="2147484146" r:id="rId109"/>
    <p:sldLayoutId id="2147484147" r:id="rId110"/>
    <p:sldLayoutId id="2147484148" r:id="rId111"/>
    <p:sldLayoutId id="2147484149" r:id="rId112"/>
    <p:sldLayoutId id="2147483949" r:id="rId113"/>
    <p:sldLayoutId id="2147483950" r:id="rId114"/>
    <p:sldLayoutId id="2147483951" r:id="rId115"/>
    <p:sldLayoutId id="2147483952" r:id="rId116"/>
    <p:sldLayoutId id="2147483953" r:id="rId117"/>
    <p:sldLayoutId id="2147483954" r:id="rId118"/>
    <p:sldLayoutId id="2147483955" r:id="rId119"/>
    <p:sldLayoutId id="2147483956" r:id="rId120"/>
    <p:sldLayoutId id="2147483957" r:id="rId121"/>
    <p:sldLayoutId id="2147483958" r:id="rId122"/>
    <p:sldLayoutId id="2147483959" r:id="rId123"/>
    <p:sldLayoutId id="2147483961" r:id="rId124"/>
    <p:sldLayoutId id="2147483962" r:id="rId125"/>
    <p:sldLayoutId id="2147483963" r:id="rId126"/>
    <p:sldLayoutId id="2147483964" r:id="rId127"/>
    <p:sldLayoutId id="2147483965" r:id="rId128"/>
    <p:sldLayoutId id="2147483966" r:id="rId129"/>
    <p:sldLayoutId id="2147483967" r:id="rId130"/>
    <p:sldLayoutId id="2147483968" r:id="rId131"/>
    <p:sldLayoutId id="2147483969" r:id="rId132"/>
    <p:sldLayoutId id="2147483970" r:id="rId133"/>
    <p:sldLayoutId id="2147483971" r:id="rId134"/>
    <p:sldLayoutId id="2147483972" r:id="rId135"/>
    <p:sldLayoutId id="2147483973" r:id="rId136"/>
    <p:sldLayoutId id="2147483978" r:id="rId137"/>
    <p:sldLayoutId id="2147483981" r:id="rId138"/>
    <p:sldLayoutId id="2147483982" r:id="rId139"/>
    <p:sldLayoutId id="2147483983" r:id="rId140"/>
    <p:sldLayoutId id="2147483984" r:id="rId141"/>
    <p:sldLayoutId id="2147483988" r:id="rId142"/>
    <p:sldLayoutId id="2147483996" r:id="rId143"/>
    <p:sldLayoutId id="2147483997" r:id="rId144"/>
    <p:sldLayoutId id="2147483998" r:id="rId145"/>
    <p:sldLayoutId id="2147483999" r:id="rId146"/>
    <p:sldLayoutId id="2147484000" r:id="rId147"/>
    <p:sldLayoutId id="2147484001" r:id="rId148"/>
    <p:sldLayoutId id="2147484002" r:id="rId149"/>
    <p:sldLayoutId id="2147484003" r:id="rId150"/>
    <p:sldLayoutId id="2147484004" r:id="rId151"/>
    <p:sldLayoutId id="2147484005" r:id="rId152"/>
    <p:sldLayoutId id="2147484006" r:id="rId153"/>
    <p:sldLayoutId id="2147484007" r:id="rId154"/>
    <p:sldLayoutId id="2147484008" r:id="rId155"/>
    <p:sldLayoutId id="2147484009" r:id="rId156"/>
    <p:sldLayoutId id="2147484010" r:id="rId157"/>
    <p:sldLayoutId id="2147484011" r:id="rId158"/>
    <p:sldLayoutId id="2147484012" r:id="rId159"/>
    <p:sldLayoutId id="2147484013" r:id="rId160"/>
    <p:sldLayoutId id="2147484014" r:id="rId161"/>
    <p:sldLayoutId id="2147484015" r:id="rId162"/>
    <p:sldLayoutId id="2147484016" r:id="rId163"/>
    <p:sldLayoutId id="2147484017" r:id="rId164"/>
    <p:sldLayoutId id="2147484018" r:id="rId165"/>
    <p:sldLayoutId id="2147484019" r:id="rId166"/>
    <p:sldLayoutId id="2147484020" r:id="rId167"/>
    <p:sldLayoutId id="2147484021" r:id="rId168"/>
    <p:sldLayoutId id="2147484022" r:id="rId169"/>
    <p:sldLayoutId id="2147484023" r:id="rId170"/>
    <p:sldLayoutId id="2147484024" r:id="rId171"/>
    <p:sldLayoutId id="2147484025" r:id="rId172"/>
    <p:sldLayoutId id="2147484026" r:id="rId173"/>
    <p:sldLayoutId id="2147484027" r:id="rId174"/>
    <p:sldLayoutId id="2147484028" r:id="rId175"/>
    <p:sldLayoutId id="2147484029" r:id="rId176"/>
    <p:sldLayoutId id="2147484030" r:id="rId177"/>
    <p:sldLayoutId id="2147484031" r:id="rId178"/>
    <p:sldLayoutId id="2147484032" r:id="rId179"/>
    <p:sldLayoutId id="2147484033" r:id="rId180"/>
    <p:sldLayoutId id="2147484034" r:id="rId181"/>
    <p:sldLayoutId id="2147484035" r:id="rId182"/>
    <p:sldLayoutId id="2147484036" r:id="rId183"/>
    <p:sldLayoutId id="2147483751" r:id="rId184"/>
    <p:sldLayoutId id="2147483773" r:id="rId185"/>
    <p:sldLayoutId id="2147483715" r:id="rId186"/>
    <p:sldLayoutId id="2147483717" r:id="rId187"/>
    <p:sldLayoutId id="2147483776" r:id="rId188"/>
    <p:sldLayoutId id="2147483778" r:id="rId189"/>
    <p:sldLayoutId id="2147483777" r:id="rId190"/>
    <p:sldLayoutId id="2147483718" r:id="rId191"/>
    <p:sldLayoutId id="2147483774" r:id="rId192"/>
    <p:sldLayoutId id="2147483775" r:id="rId193"/>
    <p:sldLayoutId id="2147483765" r:id="rId194"/>
    <p:sldLayoutId id="2147483779" r:id="rId195"/>
    <p:sldLayoutId id="2147483756" r:id="rId196"/>
    <p:sldLayoutId id="2147483766" r:id="rId197"/>
    <p:sldLayoutId id="2147483767" r:id="rId198"/>
    <p:sldLayoutId id="2147483768" r:id="rId199"/>
    <p:sldLayoutId id="2147483769" r:id="rId200"/>
    <p:sldLayoutId id="2147483770" r:id="rId201"/>
    <p:sldLayoutId id="2147483771" r:id="rId202"/>
    <p:sldLayoutId id="2147483772" r:id="rId20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6484F10-AAED-0188-0980-A8CFC0AF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80" y="1531708"/>
            <a:ext cx="9297326" cy="1732735"/>
          </a:xfrm>
        </p:spPr>
        <p:txBody>
          <a:bodyPr/>
          <a:lstStyle/>
          <a:p>
            <a:r>
              <a:rPr lang="fi-FI" dirty="0"/>
              <a:t>TILASTOJA VANTAALTA</a:t>
            </a:r>
          </a:p>
        </p:txBody>
      </p:sp>
      <p:sp>
        <p:nvSpPr>
          <p:cNvPr id="2" name="Alaotsikko 1">
            <a:extLst>
              <a:ext uri="{FF2B5EF4-FFF2-40B4-BE49-F238E27FC236}">
                <a16:creationId xmlns:a16="http://schemas.microsoft.com/office/drawing/2014/main" id="{0ED0D74E-EC6E-F0C3-776D-CF52E50F1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0180" y="3593558"/>
            <a:ext cx="8702631" cy="2543082"/>
          </a:xfrm>
        </p:spPr>
        <p:txBody>
          <a:bodyPr>
            <a:normAutofit/>
          </a:bodyPr>
          <a:lstStyle/>
          <a:p>
            <a:r>
              <a:rPr lang="fi-FI" sz="3000" dirty="0">
                <a:latin typeface="+mn-lt"/>
              </a:rPr>
              <a:t>27.1.2026</a:t>
            </a:r>
          </a:p>
          <a:p>
            <a:r>
              <a:rPr lang="fi-FI" sz="1600" dirty="0"/>
              <a:t>- Väestö-, rakentamis- ja työttömyystiedot päivittyvät seuraavan kerran helmikuun lopussa</a:t>
            </a:r>
            <a:br>
              <a:rPr lang="fi-FI" sz="1600" dirty="0"/>
            </a:br>
            <a:r>
              <a:rPr lang="fi-FI" sz="1600" dirty="0"/>
              <a:t>- Maahanmuuttoa koskevat neljännesvuositiedot päivittyvät neljä kertaa vuodessa</a:t>
            </a:r>
            <a:br>
              <a:rPr lang="fi-FI" sz="1600" dirty="0"/>
            </a:br>
            <a:r>
              <a:rPr lang="fi-FI" sz="1600" dirty="0"/>
              <a:t>- Yritysten liikevaihdon ja palkkasumman kehitystä kuvaavat neljännesvuositiedot päivittyvät kaksi kertaa vuodessa, viimeisin päivitys 23.12.2025</a:t>
            </a:r>
          </a:p>
        </p:txBody>
      </p:sp>
    </p:spTree>
    <p:extLst>
      <p:ext uri="{BB962C8B-B14F-4D97-AF65-F5344CB8AC3E}">
        <p14:creationId xmlns:p14="http://schemas.microsoft.com/office/powerpoint/2010/main" val="51628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>
                <a:cs typeface="Times New Roman" charset="0"/>
              </a:rPr>
              <a:t>Vantaalla aloitettujen asuntojen (ennakkotieto) kuukausikertymät vuosina 2022–2025</a:t>
            </a:r>
            <a:endParaRPr lang="fi-FI" sz="3000" dirty="0"/>
          </a:p>
        </p:txBody>
      </p:sp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F8AA7828-B0FD-4322-A90F-6502557444CF}"/>
              </a:ext>
            </a:extLst>
          </p:cNvPr>
          <p:cNvSpPr txBox="1">
            <a:spLocks/>
          </p:cNvSpPr>
          <p:nvPr/>
        </p:nvSpPr>
        <p:spPr>
          <a:xfrm>
            <a:off x="1741256" y="6276976"/>
            <a:ext cx="8379542" cy="38137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</a:t>
            </a:r>
            <a:r>
              <a:rPr lang="fi-FI" sz="1000" dirty="0" err="1"/>
              <a:t>Facta</a:t>
            </a:r>
            <a:r>
              <a:rPr lang="fi-FI" sz="1000" dirty="0"/>
              <a:t>-kuntarekisteri ja MATTI-tietojärjestelmä (päivitetty 15.1.2026)</a:t>
            </a:r>
          </a:p>
        </p:txBody>
      </p:sp>
      <p:graphicFrame>
        <p:nvGraphicFramePr>
          <p:cNvPr id="3" name="Kaavio 2" descr="Vuonna 2025 aloitettiin 651 asunnon rakentaminen. Viime vuonna vastaava luku oli 395. Vuosina 2015-2024 aloitettiin keskimäärin 2908 asunnon rakentaminen.">
            <a:extLst>
              <a:ext uri="{FF2B5EF4-FFF2-40B4-BE49-F238E27FC236}">
                <a16:creationId xmlns:a16="http://schemas.microsoft.com/office/drawing/2014/main" id="{6F408906-6D22-4E72-85E7-B5E231021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13042"/>
              </p:ext>
            </p:extLst>
          </p:nvPr>
        </p:nvGraphicFramePr>
        <p:xfrm>
          <a:off x="747712" y="1381125"/>
          <a:ext cx="1069657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24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>
                <a:cs typeface="Times New Roman" charset="0"/>
              </a:rPr>
              <a:t>Vantaalla valmistuneiden asuntojen (ennakkotieto) kuukausikertymät vuosina </a:t>
            </a:r>
            <a:br>
              <a:rPr lang="fi-FI" sz="3000" dirty="0">
                <a:cs typeface="Times New Roman" charset="0"/>
              </a:rPr>
            </a:br>
            <a:r>
              <a:rPr lang="fi-FI" sz="3000" dirty="0">
                <a:cs typeface="Times New Roman" charset="0"/>
              </a:rPr>
              <a:t>2022–2025</a:t>
            </a:r>
            <a:endParaRPr lang="fi-FI" sz="3000" dirty="0"/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5B173D4C-989E-452F-AF67-03F4F7911A3E}"/>
              </a:ext>
            </a:extLst>
          </p:cNvPr>
          <p:cNvSpPr txBox="1">
            <a:spLocks/>
          </p:cNvSpPr>
          <p:nvPr/>
        </p:nvSpPr>
        <p:spPr>
          <a:xfrm>
            <a:off x="1739541" y="6272211"/>
            <a:ext cx="8379542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</a:t>
            </a:r>
            <a:r>
              <a:rPr lang="fi-FI" sz="1000" dirty="0" err="1"/>
              <a:t>Facta</a:t>
            </a:r>
            <a:r>
              <a:rPr lang="fi-FI" sz="1000" dirty="0"/>
              <a:t>-kuntarekisteri ja MATTI-tietojärjestelmä (päivitetty 15.1.2026)</a:t>
            </a:r>
          </a:p>
        </p:txBody>
      </p:sp>
      <p:graphicFrame>
        <p:nvGraphicFramePr>
          <p:cNvPr id="5" name="Kaavio 4" descr="Vuonna 2025 valmistui 474 asuntoa. Edellisenä vuotena valmistui 975 asuntoa. Vuosina 2015-2024 valmistui keskimäärin 3174 asuntoa.">
            <a:extLst>
              <a:ext uri="{FF2B5EF4-FFF2-40B4-BE49-F238E27FC236}">
                <a16:creationId xmlns:a16="http://schemas.microsoft.com/office/drawing/2014/main" id="{8DA6EE8A-D21D-48B0-86EE-4690F9E80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16034"/>
              </p:ext>
            </p:extLst>
          </p:nvPr>
        </p:nvGraphicFramePr>
        <p:xfrm>
          <a:off x="747712" y="1690687"/>
          <a:ext cx="10696575" cy="448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9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117975" cy="969600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Työttömät ja lomautetut kuukausittain </a:t>
            </a:r>
            <a:br>
              <a:rPr lang="fi-FI" sz="3000" dirty="0">
                <a:cs typeface="Times New Roman" charset="0"/>
              </a:rPr>
            </a:br>
            <a:r>
              <a:rPr lang="fi-FI" sz="3000" dirty="0">
                <a:cs typeface="Times New Roman" charset="0"/>
              </a:rPr>
              <a:t>Vantaalla vuoden 2015 tammikuusta lähtien</a:t>
            </a:r>
            <a:endParaRPr lang="fi-FI" sz="3000" dirty="0"/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C9EF5665-2613-4FCB-A2FE-AD7273273480}"/>
              </a:ext>
            </a:extLst>
          </p:cNvPr>
          <p:cNvSpPr txBox="1">
            <a:spLocks/>
          </p:cNvSpPr>
          <p:nvPr/>
        </p:nvSpPr>
        <p:spPr>
          <a:xfrm>
            <a:off x="1684064" y="6244781"/>
            <a:ext cx="5265376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27.1.2026)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5" name="Sisällön paikkamerkki 4" descr="Joulukuussa 2025 Vantaan asukkaista 19900 oli työttömänä, joka oli 1450 henkeä enemmän kuin marraskuussa. Työttömien määrä yleensäkin nousee joulukuussa.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694984"/>
              </p:ext>
            </p:extLst>
          </p:nvPr>
        </p:nvGraphicFramePr>
        <p:xfrm>
          <a:off x="838200" y="170536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49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>
                <a:cs typeface="Times New Roman" charset="0"/>
              </a:rPr>
              <a:t>Työttömät (lomautetut mukaan lukien) kuukauden lopussa vuosina 2022-2025</a:t>
            </a:r>
            <a:endParaRPr lang="fi-FI" sz="3000" dirty="0"/>
          </a:p>
        </p:txBody>
      </p:sp>
      <p:graphicFrame>
        <p:nvGraphicFramePr>
          <p:cNvPr id="5" name="Sisällön paikkamerkki 4" descr="Joulukuussa 2025 Vantaan asukkaista 19900 oli työttömänä, mikä oli 2100 enemmän kuin vastaavana ajankohtana viime vuonna.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691265"/>
              </p:ext>
            </p:extLst>
          </p:nvPr>
        </p:nvGraphicFramePr>
        <p:xfrm>
          <a:off x="838200" y="169068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E533F2-2E4E-F003-5624-6055715DBBB4}"/>
              </a:ext>
            </a:extLst>
          </p:cNvPr>
          <p:cNvSpPr txBox="1">
            <a:spLocks/>
          </p:cNvSpPr>
          <p:nvPr/>
        </p:nvSpPr>
        <p:spPr>
          <a:xfrm>
            <a:off x="1684064" y="6244781"/>
            <a:ext cx="5333109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27.1.2026)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39901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14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Avoimet työpaikat kuukauden lopussa </a:t>
            </a:r>
            <a:br>
              <a:rPr lang="fi-FI" sz="3000" dirty="0">
                <a:cs typeface="Times New Roman" charset="0"/>
              </a:rPr>
            </a:br>
            <a:r>
              <a:rPr lang="fi-FI" sz="3000" dirty="0">
                <a:cs typeface="Times New Roman" charset="0"/>
              </a:rPr>
              <a:t>vuosina 2022-2025</a:t>
            </a:r>
            <a:endParaRPr lang="fi-FI" sz="3000" dirty="0"/>
          </a:p>
        </p:txBody>
      </p:sp>
      <p:graphicFrame>
        <p:nvGraphicFramePr>
          <p:cNvPr id="5" name="Sisällön paikkamerkki 4" descr="Marras-joulukuussa 2025 Vantaalla oli avoinna noin 480 työpaikkaa. Vuodesta 2006 lähtien, tätä vähemmän työpaikkoja on ollut auki ainoastaan viime kesänä.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5113"/>
              </p:ext>
            </p:extLst>
          </p:nvPr>
        </p:nvGraphicFramePr>
        <p:xfrm>
          <a:off x="762525" y="1585761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E6C38408-FB1C-16FA-7966-76D2F192386A}"/>
              </a:ext>
            </a:extLst>
          </p:cNvPr>
          <p:cNvSpPr txBox="1">
            <a:spLocks/>
          </p:cNvSpPr>
          <p:nvPr/>
        </p:nvSpPr>
        <p:spPr>
          <a:xfrm>
            <a:off x="1684064" y="6244781"/>
            <a:ext cx="5333109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27.1.2026)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50146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7EB72-AEC4-A565-5D90-8CF6C9EDE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2BD3B5-0CCB-7C97-064F-7EE99191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465"/>
          </a:xfrm>
        </p:spPr>
        <p:txBody>
          <a:bodyPr/>
          <a:lstStyle/>
          <a:p>
            <a:r>
              <a:rPr lang="fi-FI" sz="3000" dirty="0"/>
              <a:t>Nuorten ja pitkäaikaistyöttömien määrät Vantaalla vuoden 2015 tammikuusta lähtien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4ECFB5B5-1DC8-E16B-41EF-2C87F9CA272C}"/>
              </a:ext>
            </a:extLst>
          </p:cNvPr>
          <p:cNvSpPr txBox="1">
            <a:spLocks/>
          </p:cNvSpPr>
          <p:nvPr/>
        </p:nvSpPr>
        <p:spPr>
          <a:xfrm>
            <a:off x="1684064" y="6244781"/>
            <a:ext cx="5285696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27.1.2026)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7" name="Sisällön paikkamerkki 6" descr="Joulukuussa 2025 alle 25-vuotiaita työttömiä oli 2150 ja pitkäaikaistyöttömiä 8120. Pitkäaikaistyöttömien määrä nousi Vantaalla jo toista kuukautta peräkkäin ennätyskorkealle tasolle.">
            <a:extLst>
              <a:ext uri="{FF2B5EF4-FFF2-40B4-BE49-F238E27FC236}">
                <a16:creationId xmlns:a16="http://schemas.microsoft.com/office/drawing/2014/main" id="{9E901377-7D55-F9B7-CB75-EF57945BB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740795"/>
              </p:ext>
            </p:extLst>
          </p:nvPr>
        </p:nvGraphicFramePr>
        <p:xfrm>
          <a:off x="838200" y="1648355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26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80" y="365125"/>
            <a:ext cx="10515600" cy="1325563"/>
          </a:xfrm>
        </p:spPr>
        <p:txBody>
          <a:bodyPr/>
          <a:lstStyle/>
          <a:p>
            <a:r>
              <a:rPr lang="fi-FI" sz="3000" dirty="0"/>
              <a:t>Työttömien miesten ja naisten määrät Vantaalla </a:t>
            </a:r>
            <a:r>
              <a:rPr lang="fi-FI" sz="3000" dirty="0">
                <a:cs typeface="Times New Roman" charset="0"/>
              </a:rPr>
              <a:t>vuoden 2020 tammikuusta lähtien</a:t>
            </a:r>
            <a:br>
              <a:rPr lang="fi-FI" sz="3000" dirty="0">
                <a:cs typeface="Times New Roman" charset="0"/>
              </a:rPr>
            </a:b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EBA8AC28-A5E6-F9D0-DABE-23AE95BB161B}"/>
              </a:ext>
            </a:extLst>
          </p:cNvPr>
          <p:cNvSpPr txBox="1">
            <a:spLocks/>
          </p:cNvSpPr>
          <p:nvPr/>
        </p:nvSpPr>
        <p:spPr>
          <a:xfrm>
            <a:off x="1684064" y="6244781"/>
            <a:ext cx="5238104" cy="380608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27.1.2026)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7" name="Sisällön paikkamerkki 6" descr="Joulukuussa 2025 Vantaalla oli 10900 työtöntä miestä ja 8900 työtöntä naista. Molempien sukupuolten työttömyys on kasvanut viimeiset kolme kuukautta.">
            <a:extLst>
              <a:ext uri="{FF2B5EF4-FFF2-40B4-BE49-F238E27FC236}">
                <a16:creationId xmlns:a16="http://schemas.microsoft.com/office/drawing/2014/main" id="{923D9C50-3BA7-4F28-BCF7-8DDB449C9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850618"/>
              </p:ext>
            </p:extLst>
          </p:nvPr>
        </p:nvGraphicFramePr>
        <p:xfrm>
          <a:off x="885613" y="169068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05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24" y="365125"/>
            <a:ext cx="10515600" cy="132556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Työttömyysaste (%) Vantaalla ja muissa </a:t>
            </a:r>
            <a:br>
              <a:rPr lang="fi-FI" sz="3000" dirty="0">
                <a:cs typeface="Times New Roman" charset="0"/>
              </a:rPr>
            </a:br>
            <a:r>
              <a:rPr lang="fi-FI" sz="3000" dirty="0">
                <a:cs typeface="Times New Roman" charset="0"/>
              </a:rPr>
              <a:t>suurissa kaupungeissa 2024 ja 2025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551BB9B9-F6FB-63B9-B2BF-182EA554CEAA}"/>
              </a:ext>
            </a:extLst>
          </p:cNvPr>
          <p:cNvSpPr txBox="1">
            <a:spLocks/>
          </p:cNvSpPr>
          <p:nvPr/>
        </p:nvSpPr>
        <p:spPr>
          <a:xfrm>
            <a:off x="1684064" y="6244781"/>
            <a:ext cx="531956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27.1.2026)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6" name="Sisällön paikkamerkki 5" descr="Kuudesta suurimmasta kaupungista työttömyysaste oli korkein Tampereella (16,2 %) ja matalin Espoossa (11,5 %).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118526"/>
              </p:ext>
            </p:extLst>
          </p:nvPr>
        </p:nvGraphicFramePr>
        <p:xfrm>
          <a:off x="838200" y="169068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68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6" y="365125"/>
            <a:ext cx="10515600" cy="132556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Työttömyysaste (%) Vantaalla ja muissa suurissa kaupungeissa vuoden 2020 tammikuusta lähtien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F2872D0D-6445-DFB4-FE2B-E9422E939909}"/>
              </a:ext>
            </a:extLst>
          </p:cNvPr>
          <p:cNvSpPr txBox="1">
            <a:spLocks/>
          </p:cNvSpPr>
          <p:nvPr/>
        </p:nvSpPr>
        <p:spPr>
          <a:xfrm>
            <a:off x="1684064" y="6244781"/>
            <a:ext cx="5312789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27.1.2026)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9" name="Sisällön paikkamerkki 8" descr="Kuudesta suurimmasta kaupungista työttömyysaste nousi joulukuun aikana eniten Oulussa, 1,5 prosenttiyksikköä.">
            <a:extLst>
              <a:ext uri="{FF2B5EF4-FFF2-40B4-BE49-F238E27FC236}">
                <a16:creationId xmlns:a16="http://schemas.microsoft.com/office/drawing/2014/main" id="{750029EF-E6F9-4F75-B250-A0237310F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48300"/>
              </p:ext>
            </p:extLst>
          </p:nvPr>
        </p:nvGraphicFramePr>
        <p:xfrm>
          <a:off x="695960" y="1573543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15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49" y="493050"/>
            <a:ext cx="10117975" cy="995915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Työttömyysaste (%) Helsingin seudun kunnissa 2024 ja 2025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5778B262-FCFC-F6EB-D61D-BCDEFACE1CB1}"/>
              </a:ext>
            </a:extLst>
          </p:cNvPr>
          <p:cNvSpPr txBox="1">
            <a:spLocks/>
          </p:cNvSpPr>
          <p:nvPr/>
        </p:nvSpPr>
        <p:spPr>
          <a:xfrm>
            <a:off x="1684064" y="6244781"/>
            <a:ext cx="529924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27.1.2026)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7" name="Sisällön paikkamerkki 6" descr="Helsingin seudun kunnista työttömyysaste oli joulukuussa 2025 korkein Vantaalla (14,9 %) ja alhaisin Sipoossa (8,0 %).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203292"/>
              </p:ext>
            </p:extLst>
          </p:nvPr>
        </p:nvGraphicFramePr>
        <p:xfrm>
          <a:off x="784013" y="167544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779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560F6A-66A5-4438-B9EF-7D1FE6AE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039021"/>
          </a:xfrm>
        </p:spPr>
        <p:txBody>
          <a:bodyPr/>
          <a:lstStyle/>
          <a:p>
            <a:r>
              <a:rPr lang="fi-FI" sz="3000" dirty="0"/>
              <a:t>Väestönmuutosten ennakkotiedot Vantaalla tammi-joulukuussa 2025</a:t>
            </a:r>
          </a:p>
        </p:txBody>
      </p:sp>
      <p:pic>
        <p:nvPicPr>
          <p:cNvPr id="3" name="Kuva 2" descr="Tilastokeskuksen ennakkotietojen mukaan Vantaan väestö on kasvanut vuoden 2025 aikana 2045 asukkaalla.">
            <a:extLst>
              <a:ext uri="{FF2B5EF4-FFF2-40B4-BE49-F238E27FC236}">
                <a16:creationId xmlns:a16="http://schemas.microsoft.com/office/drawing/2014/main" id="{232A2686-10C3-69CC-764F-D891C06D9C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8050" y="1546225"/>
            <a:ext cx="9656763" cy="4410075"/>
          </a:xfrm>
          <a:prstGeom prst="rect">
            <a:avLst/>
          </a:prstGeom>
        </p:spPr>
      </p:pic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AE94642D-718C-443D-B1D4-ADB0E3A310EC}"/>
              </a:ext>
            </a:extLst>
          </p:cNvPr>
          <p:cNvSpPr txBox="1">
            <a:spLocks/>
          </p:cNvSpPr>
          <p:nvPr/>
        </p:nvSpPr>
        <p:spPr>
          <a:xfrm>
            <a:off x="1852351" y="6288359"/>
            <a:ext cx="8710874" cy="27781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22.1.2026)</a:t>
            </a:r>
          </a:p>
        </p:txBody>
      </p:sp>
    </p:spTree>
    <p:extLst>
      <p:ext uri="{BB962C8B-B14F-4D97-AF65-F5344CB8AC3E}">
        <p14:creationId xmlns:p14="http://schemas.microsoft.com/office/powerpoint/2010/main" val="661656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>
                <a:cs typeface="Times New Roman" charset="0"/>
              </a:rPr>
              <a:t>Alle 25-vuotiaiden työttömien määrä isoissa kaupungeissa 2024 ja 2025 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B1407520-49E8-229B-4A60-D768803A4990}"/>
              </a:ext>
            </a:extLst>
          </p:cNvPr>
          <p:cNvSpPr txBox="1">
            <a:spLocks/>
          </p:cNvSpPr>
          <p:nvPr/>
        </p:nvSpPr>
        <p:spPr>
          <a:xfrm>
            <a:off x="1684064" y="6244781"/>
            <a:ext cx="5245056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27.1.2026)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6" name="Sisällön paikkamerkki 5" descr="Kaikissa suurissa kaupungeissa nuorisotyöttömiä oli joulukuussa 2025 selvästi enemmän kuin samaan aikaan vuosi sitten.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62800"/>
              </p:ext>
            </p:extLst>
          </p:nvPr>
        </p:nvGraphicFramePr>
        <p:xfrm>
          <a:off x="838200" y="1628034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7494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Pidempään kuin vuoden työttömänä olleiden määrä isoissa kaupungeissa 2024 ja 2025 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184A95F4-DBA3-53FC-81DD-44A0D98DF883}"/>
              </a:ext>
            </a:extLst>
          </p:cNvPr>
          <p:cNvSpPr txBox="1">
            <a:spLocks/>
          </p:cNvSpPr>
          <p:nvPr/>
        </p:nvSpPr>
        <p:spPr>
          <a:xfrm>
            <a:off x="1684064" y="6244781"/>
            <a:ext cx="523828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27.1.2026)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7" name="Sisällön paikkamerkki 6" descr="Kaikissa suurissa kaupungeissa pitkäaikaistyöttömien määrä kasvoi joulukuussa. Ainoastaan Tampereella pitkäaikaistyöttömien määrä ei noussut ennätyskorkealle tasolle.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994436"/>
              </p:ext>
            </p:extLst>
          </p:nvPr>
        </p:nvGraphicFramePr>
        <p:xfrm>
          <a:off x="892387" y="169068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876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Yritysten liikevaihdon kehitys päätoimialoilla Vantaalla vuodesta 2015 (2021=100)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217172-BD5A-412A-8C2B-DEE6E8244E31}"/>
              </a:ext>
            </a:extLst>
          </p:cNvPr>
          <p:cNvSpPr txBox="1">
            <a:spLocks/>
          </p:cNvSpPr>
          <p:nvPr/>
        </p:nvSpPr>
        <p:spPr>
          <a:xfrm>
            <a:off x="3321931" y="6492875"/>
            <a:ext cx="6682282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Tilastokeskus, asiakaskohtainen suhdannepalvelu 23.12.2025</a:t>
            </a:r>
          </a:p>
        </p:txBody>
      </p:sp>
      <p:graphicFrame>
        <p:nvGraphicFramePr>
          <p:cNvPr id="7" name="Sisällön paikkamerkki 6" descr="Muiden toimialojen paitsi rakentamisen liikevaihdon trendi olivat vuoden 2025 kolmannella neljänneksellä lievässä kasvussa. Rakentamisen trendi pysyi koko vuoden 2025 kolmen ensimmäisen neljänneksen aikana samalla alhaisella tasollaan muuttumattomana. ">
            <a:extLst>
              <a:ext uri="{FF2B5EF4-FFF2-40B4-BE49-F238E27FC236}">
                <a16:creationId xmlns:a16="http://schemas.microsoft.com/office/drawing/2014/main" id="{DF1D5B2D-AF5E-4252-A92A-6C06CF8E4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008053"/>
              </p:ext>
            </p:extLst>
          </p:nvPr>
        </p:nvGraphicFramePr>
        <p:xfrm>
          <a:off x="838200" y="1516284"/>
          <a:ext cx="10515600" cy="451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248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Yritysten liikevaihdon ja palkkasumman kehitys Vantaalla ja Helsingin seudulla vuodesta 2015 (2021=100)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217172-BD5A-412A-8C2B-DEE6E8244E31}"/>
              </a:ext>
            </a:extLst>
          </p:cNvPr>
          <p:cNvSpPr txBox="1">
            <a:spLocks/>
          </p:cNvSpPr>
          <p:nvPr/>
        </p:nvSpPr>
        <p:spPr>
          <a:xfrm>
            <a:off x="3278913" y="6492875"/>
            <a:ext cx="678626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Tilastokeskus, asiakaskohtainen suhdannepalvelu 23.12.2025</a:t>
            </a:r>
          </a:p>
        </p:txBody>
      </p:sp>
      <p:graphicFrame>
        <p:nvGraphicFramePr>
          <p:cNvPr id="8" name="Sisällön paikkamerkki 7" descr="Vantaan liikevaihdon trendi lähti selvään kasvuun vuoden 2025 kolmannella neljänneksellä. Palkkasumman trendi on myös hieman kasvussa samana ajanjaksona.">
            <a:extLst>
              <a:ext uri="{FF2B5EF4-FFF2-40B4-BE49-F238E27FC236}">
                <a16:creationId xmlns:a16="http://schemas.microsoft.com/office/drawing/2014/main" id="{E7F6FE98-A977-4A40-8B67-7DD80A40E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6128"/>
              </p:ext>
            </p:extLst>
          </p:nvPr>
        </p:nvGraphicFramePr>
        <p:xfrm>
          <a:off x="1064870" y="1875099"/>
          <a:ext cx="10288929" cy="425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907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065319"/>
          </a:xfrm>
        </p:spPr>
        <p:txBody>
          <a:bodyPr/>
          <a:lstStyle/>
          <a:p>
            <a:r>
              <a:rPr lang="fi-FI" sz="3000" dirty="0"/>
              <a:t>Väestön kuukausikertymät Vantaalla vuosina 2022-2025 </a:t>
            </a:r>
            <a:r>
              <a:rPr lang="fi-FI" sz="2000" dirty="0"/>
              <a:t>(2025* ovat ennakkotietoja)</a:t>
            </a:r>
            <a:endParaRPr lang="fi-FI" sz="2000" dirty="0">
              <a:solidFill>
                <a:srgbClr val="FF0000"/>
              </a:solidFill>
            </a:endParaRP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E2133100-4714-2627-2861-0381C9BEB222}"/>
              </a:ext>
            </a:extLst>
          </p:cNvPr>
          <p:cNvSpPr txBox="1">
            <a:spLocks/>
          </p:cNvSpPr>
          <p:nvPr/>
        </p:nvSpPr>
        <p:spPr>
          <a:xfrm>
            <a:off x="1792530" y="6215055"/>
            <a:ext cx="5393361" cy="27781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22.1.2026)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6" name="Sisällön paikkamerkki 5" descr="Vantaan väestö kasvoi vuoden 2025 aikana 2045 hengellä, joka toteutuessaan olisi 1780 henkeä vähemmän kuin vuonna 2024.">
            <a:extLst>
              <a:ext uri="{FF2B5EF4-FFF2-40B4-BE49-F238E27FC236}">
                <a16:creationId xmlns:a16="http://schemas.microsoft.com/office/drawing/2014/main" id="{614550C6-E100-4880-B7B1-18C9506E6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492586"/>
              </p:ext>
            </p:extLst>
          </p:nvPr>
        </p:nvGraphicFramePr>
        <p:xfrm>
          <a:off x="838200" y="1539981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118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0ACF8-3AB9-47D3-B4EA-923A584C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42" y="471424"/>
            <a:ext cx="10117975" cy="995915"/>
          </a:xfrm>
        </p:spPr>
        <p:txBody>
          <a:bodyPr/>
          <a:lstStyle/>
          <a:p>
            <a:r>
              <a:rPr lang="fi-FI" sz="2800" dirty="0">
                <a:cs typeface="Times New Roman" charset="0"/>
              </a:rPr>
              <a:t>Väestönmuutosten ennakkotiedot koko maassa, PK- ja KUUMA-seudulla sekä 10 suurimmassa kaupungissa tammi-joulukuussa 2025</a:t>
            </a:r>
            <a:endParaRPr lang="fi-FI" sz="2800" dirty="0"/>
          </a:p>
        </p:txBody>
      </p:sp>
      <p:pic>
        <p:nvPicPr>
          <p:cNvPr id="4" name="Kuva 3" descr="Vuoden 2025 lopussa Vantaalla oli 253314 asukasta. Vantaa on Suomen neljänneksi suurin kaupunki.">
            <a:extLst>
              <a:ext uri="{FF2B5EF4-FFF2-40B4-BE49-F238E27FC236}">
                <a16:creationId xmlns:a16="http://schemas.microsoft.com/office/drawing/2014/main" id="{082B0A7D-0FF6-197F-2716-49717BD819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2513" y="1743075"/>
            <a:ext cx="10440987" cy="4398963"/>
          </a:xfrm>
          <a:prstGeom prst="rect">
            <a:avLst/>
          </a:prstGeom>
        </p:spPr>
      </p:pic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AD647379-A493-E8D7-6E26-77CD514266E5}"/>
              </a:ext>
            </a:extLst>
          </p:cNvPr>
          <p:cNvSpPr txBox="1">
            <a:spLocks/>
          </p:cNvSpPr>
          <p:nvPr/>
        </p:nvSpPr>
        <p:spPr>
          <a:xfrm>
            <a:off x="1877988" y="6272516"/>
            <a:ext cx="5187830" cy="27781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22.1.2026)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0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28" y="347816"/>
            <a:ext cx="10262937" cy="1121997"/>
          </a:xfrm>
        </p:spPr>
        <p:txBody>
          <a:bodyPr/>
          <a:lstStyle/>
          <a:p>
            <a:r>
              <a:rPr lang="fi-FI" sz="2700" dirty="0"/>
              <a:t>Väestönmuutosten ennakkotiedot kymmenessä suurimmassa kaupungissa tammi-joulukuussa 2025</a:t>
            </a:r>
            <a:br>
              <a:rPr lang="fi-FI" sz="2700" dirty="0"/>
            </a:br>
            <a:br>
              <a:rPr lang="fi-FI" sz="600" dirty="0"/>
            </a:br>
            <a:endParaRPr lang="fi-FI" sz="16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42A1C5A0-088E-E3C6-7BCB-8A62CE8C8831}"/>
              </a:ext>
            </a:extLst>
          </p:cNvPr>
          <p:cNvSpPr txBox="1">
            <a:spLocks/>
          </p:cNvSpPr>
          <p:nvPr/>
        </p:nvSpPr>
        <p:spPr>
          <a:xfrm>
            <a:off x="1990646" y="6287919"/>
            <a:ext cx="8021053" cy="27645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22.1.2026, HUOM! Kuvio ei sisällä väkiluvun korjauksia.)</a:t>
            </a:r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13" name="Sisällön paikkamerkki 12" descr="Vuoden 2025 aikana Helsingin väestö on kasvanut selvästi eniten, minkä jälkeen tulivat Espoo, Turku, Tampere ja Vantaa.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943276"/>
              </p:ext>
            </p:extLst>
          </p:nvPr>
        </p:nvGraphicFramePr>
        <p:xfrm>
          <a:off x="659091" y="1469813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5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9E975-427F-20C8-1FDE-4BDCDB130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C9A9CC-9842-DE0A-5EB7-C48CBDF0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28" y="347817"/>
            <a:ext cx="10262937" cy="1189670"/>
          </a:xfrm>
        </p:spPr>
        <p:txBody>
          <a:bodyPr/>
          <a:lstStyle/>
          <a:p>
            <a:r>
              <a:rPr lang="fi-FI" sz="2700" u="sng" dirty="0"/>
              <a:t>Ulkomailta</a:t>
            </a:r>
            <a:r>
              <a:rPr lang="fi-FI" sz="2700" dirty="0"/>
              <a:t> alueelle muuttaneet lähtömaanosan mukaan tammi-joulukuussa 2025, </a:t>
            </a:r>
            <a:br>
              <a:rPr lang="fi-FI" sz="2700" dirty="0"/>
            </a:br>
            <a:r>
              <a:rPr lang="fi-FI" sz="2700" dirty="0"/>
              <a:t>ennakkotiedot neljännesvuosittain</a:t>
            </a:r>
            <a:endParaRPr lang="fi-FI" sz="16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7680B9B4-CCBB-CD8E-D9EB-604CA6F4B61B}"/>
              </a:ext>
            </a:extLst>
          </p:cNvPr>
          <p:cNvSpPr txBox="1">
            <a:spLocks/>
          </p:cNvSpPr>
          <p:nvPr/>
        </p:nvSpPr>
        <p:spPr>
          <a:xfrm>
            <a:off x="1741255" y="6232366"/>
            <a:ext cx="7799910" cy="27781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22.1.2026)</a:t>
            </a:r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6" name="Sisällön paikkamerkki 5" descr="Vuoden 2025 aikana ulkomailta Vantaalle muuttaneista 40 prosenttia oli tullut Aasiasta ja 30 prosenttia Euroopasta. 23 prosentilla lähtömaanosa oli tuntematon.">
            <a:extLst>
              <a:ext uri="{FF2B5EF4-FFF2-40B4-BE49-F238E27FC236}">
                <a16:creationId xmlns:a16="http://schemas.microsoft.com/office/drawing/2014/main" id="{A99AE3A7-1B0B-D85A-C645-9033401D1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345130"/>
              </p:ext>
            </p:extLst>
          </p:nvPr>
        </p:nvGraphicFramePr>
        <p:xfrm>
          <a:off x="668266" y="1800539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09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45E8E-E93C-539D-4D7D-B4D0CF9DE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1AC903-EE46-574A-E482-2D23A5D8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28" y="347816"/>
            <a:ext cx="10262937" cy="1121997"/>
          </a:xfrm>
        </p:spPr>
        <p:txBody>
          <a:bodyPr/>
          <a:lstStyle/>
          <a:p>
            <a:r>
              <a:rPr lang="fi-FI" sz="2700" u="sng" dirty="0"/>
              <a:t>Kotimaan nettomuuton </a:t>
            </a:r>
            <a:r>
              <a:rPr lang="fi-FI" sz="2700" dirty="0"/>
              <a:t>ennakkotiedot kielen mukaan tammi-joulukuussa 2025</a:t>
            </a:r>
            <a:br>
              <a:rPr lang="fi-FI" sz="2700" dirty="0"/>
            </a:br>
            <a:br>
              <a:rPr lang="fi-FI" sz="600" dirty="0"/>
            </a:br>
            <a:endParaRPr lang="fi-FI" sz="16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1E9BF3C2-E5A3-AAF3-8CB9-B8CFD5F93305}"/>
              </a:ext>
            </a:extLst>
          </p:cNvPr>
          <p:cNvSpPr txBox="1">
            <a:spLocks/>
          </p:cNvSpPr>
          <p:nvPr/>
        </p:nvSpPr>
        <p:spPr>
          <a:xfrm>
            <a:off x="1990646" y="6287919"/>
            <a:ext cx="8021053" cy="27645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22.1.2026)</a:t>
            </a:r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19" name="Sisällön paikkamerkki 18" descr="Kymmenestä suurimmasta kaupungista ainoastaan Vantaa ja Pori menettivät kotimaankielistä väestöä muualle Suomeen.">
            <a:extLst>
              <a:ext uri="{FF2B5EF4-FFF2-40B4-BE49-F238E27FC236}">
                <a16:creationId xmlns:a16="http://schemas.microsoft.com/office/drawing/2014/main" id="{BAAB6941-BF20-35C4-01C2-6EF828E30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412673"/>
              </p:ext>
            </p:extLst>
          </p:nvPr>
        </p:nvGraphicFramePr>
        <p:xfrm>
          <a:off x="521328" y="1469813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05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A3AC8-D98D-F793-A3E4-6826F31C2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6C9A71-4AB4-EBDD-7376-DA6D18A7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28" y="347817"/>
            <a:ext cx="10262937" cy="1141118"/>
          </a:xfrm>
        </p:spPr>
        <p:txBody>
          <a:bodyPr/>
          <a:lstStyle/>
          <a:p>
            <a:r>
              <a:rPr lang="fi-FI" sz="2700" u="sng" dirty="0"/>
              <a:t>Kotimaan nettomuuton </a:t>
            </a:r>
            <a:r>
              <a:rPr lang="fi-FI" sz="2700" dirty="0"/>
              <a:t>ennakkotiedot pääasiallisen toiminnan* mukaan tammi-syyskuussa 2025</a:t>
            </a:r>
            <a:endParaRPr lang="fi-FI" sz="16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816811AE-02C8-8FAA-23BE-D21533D4B84C}"/>
              </a:ext>
            </a:extLst>
          </p:cNvPr>
          <p:cNvSpPr txBox="1">
            <a:spLocks/>
          </p:cNvSpPr>
          <p:nvPr/>
        </p:nvSpPr>
        <p:spPr>
          <a:xfrm>
            <a:off x="3130564" y="6226395"/>
            <a:ext cx="8549245" cy="56757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22.1.2026, tiedot päivittyvät hieman hitaammin kuin muut muuttotiedot)</a:t>
            </a:r>
          </a:p>
          <a:p>
            <a:endParaRPr lang="fi-FI" sz="500" dirty="0"/>
          </a:p>
          <a:p>
            <a:r>
              <a:rPr lang="fi-FI" sz="1000" dirty="0"/>
              <a:t>*Tilasto pohjautuu Tilastokeskuksen kokeelliseen tilastoon väestön pääasiallisesta toiminnasta. Työvoiman ulkopuolella oleviin kuuluu: </a:t>
            </a:r>
          </a:p>
          <a:p>
            <a:r>
              <a:rPr lang="fi-FI" sz="1000" dirty="0"/>
              <a:t>0-14 -vuotiaat, opiskelijat/koululaiset, eläkeläiset sekä muut työvoiman ulkopuolella olevat.</a:t>
            </a:r>
          </a:p>
          <a:p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6" name="Sisällön paikkamerkki 5" descr="Kymmenestä suurimmasta kaupungista ainoastaan Helsinki, Turku, Tampere ja Espoo olivat saaneet tammi-syyskuun aikana muualta Suomesta muuttovoittoa sekä työllisistä, työttömistä että työvoiman ulkopuolella olevista.">
            <a:extLst>
              <a:ext uri="{FF2B5EF4-FFF2-40B4-BE49-F238E27FC236}">
                <a16:creationId xmlns:a16="http://schemas.microsoft.com/office/drawing/2014/main" id="{173C4D30-C1F6-7295-AF93-7DAD9A0F9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914508"/>
              </p:ext>
            </p:extLst>
          </p:nvPr>
        </p:nvGraphicFramePr>
        <p:xfrm>
          <a:off x="521328" y="1488935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032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900" dirty="0">
                <a:cs typeface="Times New Roman" charset="0"/>
              </a:rPr>
              <a:t>Vantaalla myönnettyjen asuntorakentamislupien (asuntoja, ennakkotieto) kuukausikertymät vuosina 2022–2025</a:t>
            </a:r>
            <a:endParaRPr lang="fi-FI" sz="1200" dirty="0">
              <a:solidFill>
                <a:srgbClr val="FF0000"/>
              </a:solidFill>
            </a:endParaRP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51178D2F-9787-46E9-9CB0-A628A635A75F}"/>
              </a:ext>
            </a:extLst>
          </p:cNvPr>
          <p:cNvSpPr txBox="1">
            <a:spLocks/>
          </p:cNvSpPr>
          <p:nvPr/>
        </p:nvSpPr>
        <p:spPr>
          <a:xfrm>
            <a:off x="1689981" y="6237084"/>
            <a:ext cx="8379542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</a:t>
            </a:r>
            <a:r>
              <a:rPr lang="fi-FI" sz="1000" dirty="0" err="1"/>
              <a:t>Facta</a:t>
            </a:r>
            <a:r>
              <a:rPr lang="fi-FI" sz="1000" dirty="0"/>
              <a:t>-kuntarekisteri ja MATTI-tietojärjestelmä (päivitetty 15.1.2026)</a:t>
            </a:r>
          </a:p>
        </p:txBody>
      </p:sp>
      <p:graphicFrame>
        <p:nvGraphicFramePr>
          <p:cNvPr id="4" name="Kaavio 3" descr="Vuonna 2025 myönnettiin 388 lupaa asunnon rakentamiseen. Viime vuonna vastaava luku oli 542. Vuosina 2015-2024 oli valmistuneita per vuosi keskimäärin 3096.">
            <a:extLst>
              <a:ext uri="{FF2B5EF4-FFF2-40B4-BE49-F238E27FC236}">
                <a16:creationId xmlns:a16="http://schemas.microsoft.com/office/drawing/2014/main" id="{F3D2F36B-6337-414D-ACE3-1E3F3F8FB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7092"/>
              </p:ext>
            </p:extLst>
          </p:nvPr>
        </p:nvGraphicFramePr>
        <p:xfrm>
          <a:off x="600076" y="1690688"/>
          <a:ext cx="10844212" cy="439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6720530"/>
      </p:ext>
    </p:extLst>
  </p:cSld>
  <p:clrMapOvr>
    <a:masterClrMapping/>
  </p:clrMapOvr>
</p:sld>
</file>

<file path=ppt/theme/theme1.xml><?xml version="1.0" encoding="utf-8"?>
<a:theme xmlns:a="http://schemas.openxmlformats.org/drawingml/2006/main" name="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9E51E"/>
        </a:solidFill>
        <a:ln>
          <a:noFill/>
        </a:ln>
      </a:spPr>
      <a:bodyPr rtlCol="0" anchor="ctr"/>
      <a:lstStyle>
        <a:defPPr algn="ctr">
          <a:defRPr sz="18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 esityspohja_muokattu 16.1.2025" id="{FABE5EF5-CC45-4E35-9AE8-2C5DCCE76D2D}" vid="{A91F1EA7-8403-429F-BE46-D9216B3D81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Vantaa esityspohja_kaksi sivua_2025</Template>
  <TotalTime>17899</TotalTime>
  <Words>678</Words>
  <Application>Microsoft Office PowerPoint</Application>
  <PresentationFormat>Laajakuva</PresentationFormat>
  <Paragraphs>78</Paragraphs>
  <Slides>23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Vantaa_yleispohja_01</vt:lpstr>
      <vt:lpstr>TILASTOJA VANTAALTA</vt:lpstr>
      <vt:lpstr>Väestönmuutosten ennakkotiedot Vantaalla tammi-joulukuussa 2025</vt:lpstr>
      <vt:lpstr>Väestön kuukausikertymät Vantaalla vuosina 2022-2025 (2025* ovat ennakkotietoja)</vt:lpstr>
      <vt:lpstr>Väestönmuutosten ennakkotiedot koko maassa, PK- ja KUUMA-seudulla sekä 10 suurimmassa kaupungissa tammi-joulukuussa 2025</vt:lpstr>
      <vt:lpstr>Väestönmuutosten ennakkotiedot kymmenessä suurimmassa kaupungissa tammi-joulukuussa 2025  </vt:lpstr>
      <vt:lpstr>Ulkomailta alueelle muuttaneet lähtömaanosan mukaan tammi-joulukuussa 2025,  ennakkotiedot neljännesvuosittain</vt:lpstr>
      <vt:lpstr>Kotimaan nettomuuton ennakkotiedot kielen mukaan tammi-joulukuussa 2025  </vt:lpstr>
      <vt:lpstr>Kotimaan nettomuuton ennakkotiedot pääasiallisen toiminnan* mukaan tammi-syyskuussa 2025</vt:lpstr>
      <vt:lpstr>Vantaalla myönnettyjen asuntorakentamislupien (asuntoja, ennakkotieto) kuukausikertymät vuosina 2022–2025</vt:lpstr>
      <vt:lpstr>Vantaalla aloitettujen asuntojen (ennakkotieto) kuukausikertymät vuosina 2022–2025</vt:lpstr>
      <vt:lpstr>Vantaalla valmistuneiden asuntojen (ennakkotieto) kuukausikertymät vuosina  2022–2025</vt:lpstr>
      <vt:lpstr>Työttömät ja lomautetut kuukausittain  Vantaalla vuoden 2015 tammikuusta lähtien</vt:lpstr>
      <vt:lpstr>Työttömät (lomautetut mukaan lukien) kuukauden lopussa vuosina 2022-2025</vt:lpstr>
      <vt:lpstr>Avoimet työpaikat kuukauden lopussa  vuosina 2022-2025</vt:lpstr>
      <vt:lpstr>Nuorten ja pitkäaikaistyöttömien määrät Vantaalla vuoden 2015 tammikuusta lähtien</vt:lpstr>
      <vt:lpstr>Työttömien miesten ja naisten määrät Vantaalla vuoden 2020 tammikuusta lähtien </vt:lpstr>
      <vt:lpstr>Työttömyysaste (%) Vantaalla ja muissa  suurissa kaupungeissa 2024 ja 2025</vt:lpstr>
      <vt:lpstr>Työttömyysaste (%) Vantaalla ja muissa suurissa kaupungeissa vuoden 2020 tammikuusta lähtien</vt:lpstr>
      <vt:lpstr>Työttömyysaste (%) Helsingin seudun kunnissa 2024 ja 2025</vt:lpstr>
      <vt:lpstr>Alle 25-vuotiaiden työttömien määrä isoissa kaupungeissa 2024 ja 2025 </vt:lpstr>
      <vt:lpstr>Pidempään kuin vuoden työttömänä olleiden määrä isoissa kaupungeissa 2024 ja 2025 </vt:lpstr>
      <vt:lpstr>Yritysten liikevaihdon kehitys päätoimialoilla Vantaalla vuodesta 2015 (2021=100)</vt:lpstr>
      <vt:lpstr>Yritysten liikevaihdon ja palkkasumman kehitys Vantaalla ja Helsingin seudulla vuodesta 2015 (2021=100)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Tilastoja Vantaalta</dc:title>
  <dc:creator>Lappalainen Markku</dc:creator>
  <cp:lastModifiedBy>Parviainen Elina</cp:lastModifiedBy>
  <cp:revision>902</cp:revision>
  <cp:lastPrinted>2018-05-09T08:07:56Z</cp:lastPrinted>
  <dcterms:created xsi:type="dcterms:W3CDTF">2018-08-15T07:26:58Z</dcterms:created>
  <dcterms:modified xsi:type="dcterms:W3CDTF">2026-01-27T11:08:50Z</dcterms:modified>
</cp:coreProperties>
</file>