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notesSlides/notesSlide3.xml" ContentType="application/vnd.openxmlformats-officedocument.presentationml.notesSlide+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theme/themeOverride6.xml" ContentType="application/vnd.openxmlformats-officedocument.themeOverr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theme/themeOverride7.xml" ContentType="application/vnd.openxmlformats-officedocument.themeOverride+xml"/>
  <Override PartName="/ppt/charts/chart17.xml" ContentType="application/vnd.openxmlformats-officedocument.drawingml.chart+xml"/>
  <Override PartName="/ppt/theme/themeOverride8.xml" ContentType="application/vnd.openxmlformats-officedocument.themeOverride+xml"/>
  <Override PartName="/ppt/charts/chart18.xml" ContentType="application/vnd.openxmlformats-officedocument.drawingml.chart+xml"/>
  <Override PartName="/ppt/theme/themeOverride9.xml" ContentType="application/vnd.openxmlformats-officedocument.themeOverride+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0" r:id="rId1"/>
  </p:sldMasterIdLst>
  <p:notesMasterIdLst>
    <p:notesMasterId r:id="rId25"/>
  </p:notesMasterIdLst>
  <p:handoutMasterIdLst>
    <p:handoutMasterId r:id="rId26"/>
  </p:handoutMasterIdLst>
  <p:sldIdLst>
    <p:sldId id="405" r:id="rId2"/>
    <p:sldId id="346" r:id="rId3"/>
    <p:sldId id="417" r:id="rId4"/>
    <p:sldId id="341" r:id="rId5"/>
    <p:sldId id="418" r:id="rId6"/>
    <p:sldId id="406" r:id="rId7"/>
    <p:sldId id="419" r:id="rId8"/>
    <p:sldId id="407" r:id="rId9"/>
    <p:sldId id="325" r:id="rId10"/>
    <p:sldId id="326" r:id="rId11"/>
    <p:sldId id="327" r:id="rId12"/>
    <p:sldId id="411" r:id="rId13"/>
    <p:sldId id="329" r:id="rId14"/>
    <p:sldId id="330" r:id="rId15"/>
    <p:sldId id="408" r:id="rId16"/>
    <p:sldId id="354" r:id="rId17"/>
    <p:sldId id="413" r:id="rId18"/>
    <p:sldId id="414" r:id="rId19"/>
    <p:sldId id="359" r:id="rId20"/>
    <p:sldId id="335" r:id="rId21"/>
    <p:sldId id="416" r:id="rId22"/>
    <p:sldId id="338" r:id="rId23"/>
    <p:sldId id="361" r:id="rId24"/>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A96"/>
    <a:srgbClr val="B8CDFF"/>
    <a:srgbClr val="0042A5"/>
    <a:srgbClr val="84CCF8"/>
    <a:srgbClr val="3C8FDE"/>
    <a:srgbClr val="54A1EA"/>
    <a:srgbClr val="AADAF8"/>
    <a:srgbClr val="D9D9D6"/>
    <a:srgbClr val="75787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5" autoAdjust="0"/>
    <p:restoredTop sz="96622" autoAdjust="0"/>
  </p:normalViewPr>
  <p:slideViewPr>
    <p:cSldViewPr snapToGrid="0">
      <p:cViewPr varScale="1">
        <p:scale>
          <a:sx n="117" d="100"/>
          <a:sy n="117" d="100"/>
        </p:scale>
        <p:origin x="509" y="67"/>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1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55407372222324"/>
          <c:y val="3.2118070833354578E-2"/>
          <c:w val="0.85942683498669381"/>
          <c:h val="0.80955700537432818"/>
        </c:manualLayout>
      </c:layout>
      <c:barChart>
        <c:barDir val="col"/>
        <c:grouping val="clustered"/>
        <c:varyColors val="0"/>
        <c:ser>
          <c:idx val="0"/>
          <c:order val="0"/>
          <c:tx>
            <c:strRef>
              <c:f>'Vantaa_kk-kertymät_2013-'!$L$22</c:f>
              <c:strCache>
                <c:ptCount val="1"/>
                <c:pt idx="0">
                  <c:v>2023</c:v>
                </c:pt>
              </c:strCache>
            </c:strRef>
          </c:tx>
          <c:spPr>
            <a:solidFill>
              <a:srgbClr val="C2A6E3"/>
            </a:solidFill>
            <a:ln>
              <a:solidFill>
                <a:schemeClr val="tx1"/>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'Vantaa_kk-kertymät_2013-'!$L$23:$L$34</c:f>
              <c:numCache>
                <c:formatCode>General</c:formatCode>
                <c:ptCount val="12"/>
                <c:pt idx="0">
                  <c:v>189</c:v>
                </c:pt>
                <c:pt idx="1">
                  <c:v>498</c:v>
                </c:pt>
                <c:pt idx="2">
                  <c:v>1049</c:v>
                </c:pt>
                <c:pt idx="3">
                  <c:v>1346</c:v>
                </c:pt>
                <c:pt idx="4">
                  <c:v>1818</c:v>
                </c:pt>
                <c:pt idx="5">
                  <c:v>2190</c:v>
                </c:pt>
                <c:pt idx="6">
                  <c:v>2672</c:v>
                </c:pt>
                <c:pt idx="7">
                  <c:v>2849</c:v>
                </c:pt>
                <c:pt idx="8">
                  <c:v>3255</c:v>
                </c:pt>
                <c:pt idx="9">
                  <c:v>3478</c:v>
                </c:pt>
                <c:pt idx="10">
                  <c:v>4143</c:v>
                </c:pt>
                <c:pt idx="11">
                  <c:v>4624</c:v>
                </c:pt>
              </c:numCache>
            </c:numRef>
          </c:val>
          <c:extLst>
            <c:ext xmlns:c16="http://schemas.microsoft.com/office/drawing/2014/chart" uri="{C3380CC4-5D6E-409C-BE32-E72D297353CC}">
              <c16:uniqueId val="{00000000-45B7-46DD-9086-F1F841CCEF27}"/>
            </c:ext>
          </c:extLst>
        </c:ser>
        <c:ser>
          <c:idx val="1"/>
          <c:order val="1"/>
          <c:tx>
            <c:strRef>
              <c:f>'Vantaa_kk-kertymät_2013-'!$M$22</c:f>
              <c:strCache>
                <c:ptCount val="1"/>
                <c:pt idx="0">
                  <c:v>2024</c:v>
                </c:pt>
              </c:strCache>
            </c:strRef>
          </c:tx>
          <c:spPr>
            <a:solidFill>
              <a:srgbClr val="152B96"/>
            </a:solidFill>
            <a:ln>
              <a:solidFill>
                <a:schemeClr val="tx1"/>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'Vantaa_kk-kertymät_2013-'!$M$23:$M$34</c:f>
              <c:numCache>
                <c:formatCode>General</c:formatCode>
                <c:ptCount val="12"/>
                <c:pt idx="0">
                  <c:v>474</c:v>
                </c:pt>
                <c:pt idx="1">
                  <c:v>717</c:v>
                </c:pt>
                <c:pt idx="2">
                  <c:v>1087</c:v>
                </c:pt>
                <c:pt idx="3">
                  <c:v>1464</c:v>
                </c:pt>
                <c:pt idx="4">
                  <c:v>1766</c:v>
                </c:pt>
                <c:pt idx="5">
                  <c:v>2046</c:v>
                </c:pt>
                <c:pt idx="6">
                  <c:v>2484</c:v>
                </c:pt>
                <c:pt idx="7">
                  <c:v>2807</c:v>
                </c:pt>
                <c:pt idx="8">
                  <c:v>3160</c:v>
                </c:pt>
                <c:pt idx="9">
                  <c:v>3518</c:v>
                </c:pt>
                <c:pt idx="10">
                  <c:v>3777</c:v>
                </c:pt>
                <c:pt idx="11">
                  <c:v>3826</c:v>
                </c:pt>
              </c:numCache>
            </c:numRef>
          </c:val>
          <c:extLst>
            <c:ext xmlns:c16="http://schemas.microsoft.com/office/drawing/2014/chart" uri="{C3380CC4-5D6E-409C-BE32-E72D297353CC}">
              <c16:uniqueId val="{00000001-45B7-46DD-9086-F1F841CCEF27}"/>
            </c:ext>
          </c:extLst>
        </c:ser>
        <c:ser>
          <c:idx val="2"/>
          <c:order val="2"/>
          <c:tx>
            <c:strRef>
              <c:f>'Vantaa_kk-kertymät_2013-'!$N$22</c:f>
              <c:strCache>
                <c:ptCount val="1"/>
                <c:pt idx="0">
                  <c:v>2025*</c:v>
                </c:pt>
              </c:strCache>
            </c:strRef>
          </c:tx>
          <c:spPr>
            <a:solidFill>
              <a:srgbClr val="B8CDFF"/>
            </a:solidFill>
            <a:ln>
              <a:solidFill>
                <a:schemeClr val="tx1"/>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'Vantaa_kk-kertymät_2013-'!$N$23:$N$34</c:f>
              <c:numCache>
                <c:formatCode>General</c:formatCode>
                <c:ptCount val="12"/>
                <c:pt idx="0">
                  <c:v>151</c:v>
                </c:pt>
                <c:pt idx="1">
                  <c:v>262</c:v>
                </c:pt>
                <c:pt idx="2">
                  <c:v>419</c:v>
                </c:pt>
                <c:pt idx="3">
                  <c:v>719</c:v>
                </c:pt>
                <c:pt idx="4">
                  <c:v>1013</c:v>
                </c:pt>
                <c:pt idx="5">
                  <c:v>1259</c:v>
                </c:pt>
                <c:pt idx="6">
                  <c:v>1444</c:v>
                </c:pt>
                <c:pt idx="7">
                  <c:v>1675</c:v>
                </c:pt>
                <c:pt idx="8">
                  <c:v>1776</c:v>
                </c:pt>
                <c:pt idx="9">
                  <c:v>1859</c:v>
                </c:pt>
                <c:pt idx="10">
                  <c:v>1876</c:v>
                </c:pt>
                <c:pt idx="11">
                  <c:v>2045</c:v>
                </c:pt>
              </c:numCache>
            </c:numRef>
          </c:val>
          <c:extLst>
            <c:ext xmlns:c16="http://schemas.microsoft.com/office/drawing/2014/chart" uri="{C3380CC4-5D6E-409C-BE32-E72D297353CC}">
              <c16:uniqueId val="{00000002-45B7-46DD-9086-F1F841CCEF27}"/>
            </c:ext>
          </c:extLst>
        </c:ser>
        <c:ser>
          <c:idx val="3"/>
          <c:order val="3"/>
          <c:tx>
            <c:strRef>
              <c:f>'Vantaa_kk-kertymät_2013-'!$O$22</c:f>
              <c:strCache>
                <c:ptCount val="1"/>
                <c:pt idx="0">
                  <c:v>2026*</c:v>
                </c:pt>
              </c:strCache>
            </c:strRef>
          </c:tx>
          <c:spPr>
            <a:solidFill>
              <a:srgbClr val="B01785"/>
            </a:solidFill>
            <a:ln>
              <a:solidFill>
                <a:schemeClr val="tx1"/>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'Vantaa_kk-kertymät_2013-'!$O$23:$O$34</c:f>
              <c:numCache>
                <c:formatCode>General</c:formatCode>
                <c:ptCount val="12"/>
                <c:pt idx="0">
                  <c:v>143</c:v>
                </c:pt>
                <c:pt idx="1">
                  <c:v>80</c:v>
                </c:pt>
                <c:pt idx="2">
                  <c:v>-4</c:v>
                </c:pt>
                <c:pt idx="3">
                  <c:v>-164</c:v>
                </c:pt>
              </c:numCache>
            </c:numRef>
          </c:val>
          <c:extLst>
            <c:ext xmlns:c16="http://schemas.microsoft.com/office/drawing/2014/chart" uri="{C3380CC4-5D6E-409C-BE32-E72D297353CC}">
              <c16:uniqueId val="{00000003-45B7-46DD-9086-F1F841CCEF27}"/>
            </c:ext>
          </c:extLst>
        </c:ser>
        <c:dLbls>
          <c:showLegendKey val="0"/>
          <c:showVal val="0"/>
          <c:showCatName val="0"/>
          <c:showSerName val="0"/>
          <c:showPercent val="0"/>
          <c:showBubbleSize val="0"/>
        </c:dLbls>
        <c:gapWidth val="150"/>
        <c:axId val="133486464"/>
        <c:axId val="133488000"/>
      </c:barChart>
      <c:catAx>
        <c:axId val="133486464"/>
        <c:scaling>
          <c:orientation val="minMax"/>
        </c:scaling>
        <c:delete val="0"/>
        <c:axPos val="b"/>
        <c:numFmt formatCode="General" sourceLinked="1"/>
        <c:majorTickMark val="out"/>
        <c:minorTickMark val="none"/>
        <c:tickLblPos val="low"/>
        <c:txPr>
          <a:bodyPr rot="0" vert="horz"/>
          <a:lstStyle/>
          <a:p>
            <a:pPr>
              <a:defRPr/>
            </a:pPr>
            <a:endParaRPr lang="fi-FI"/>
          </a:p>
        </c:txPr>
        <c:crossAx val="133488000"/>
        <c:crosses val="autoZero"/>
        <c:auto val="1"/>
        <c:lblAlgn val="ctr"/>
        <c:lblOffset val="100"/>
        <c:noMultiLvlLbl val="0"/>
      </c:catAx>
      <c:valAx>
        <c:axId val="133488000"/>
        <c:scaling>
          <c:orientation val="minMax"/>
          <c:max val="5000"/>
        </c:scaling>
        <c:delete val="0"/>
        <c:axPos val="l"/>
        <c:majorGridlines/>
        <c:title>
          <c:tx>
            <c:rich>
              <a:bodyPr rot="-5400000" vert="horz"/>
              <a:lstStyle/>
              <a:p>
                <a:pPr>
                  <a:defRPr b="0"/>
                </a:pPr>
                <a:r>
                  <a:rPr lang="fi-FI" b="0"/>
                  <a:t>Väestönmuutosten kuukausikertymä (henkilöä)</a:t>
                </a:r>
              </a:p>
            </c:rich>
          </c:tx>
          <c:layout>
            <c:manualLayout>
              <c:xMode val="edge"/>
              <c:yMode val="edge"/>
              <c:x val="2.1126477519776386E-3"/>
              <c:y val="3.5701937257842764E-2"/>
            </c:manualLayout>
          </c:layout>
          <c:overlay val="0"/>
        </c:title>
        <c:numFmt formatCode="#,##0" sourceLinked="0"/>
        <c:majorTickMark val="out"/>
        <c:minorTickMark val="none"/>
        <c:tickLblPos val="nextTo"/>
        <c:crossAx val="133486464"/>
        <c:crosses val="autoZero"/>
        <c:crossBetween val="between"/>
        <c:majorUnit val="500"/>
      </c:valAx>
      <c:spPr>
        <a:ln>
          <a:solidFill>
            <a:srgbClr val="868686"/>
          </a:solidFill>
        </a:ln>
      </c:spPr>
    </c:plotArea>
    <c:legend>
      <c:legendPos val="b"/>
      <c:layout>
        <c:manualLayout>
          <c:xMode val="edge"/>
          <c:yMode val="edge"/>
          <c:x val="0.33890592886165155"/>
          <c:y val="0.94460309128025666"/>
          <c:w val="0.37238815176647166"/>
          <c:h val="5.5396908719743364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0091532704214"/>
          <c:y val="4.0363485764421343E-2"/>
          <c:w val="0.86969068328072019"/>
          <c:h val="0.80258500690405321"/>
        </c:manualLayout>
      </c:layout>
      <c:barChart>
        <c:barDir val="col"/>
        <c:grouping val="clustered"/>
        <c:varyColors val="0"/>
        <c:ser>
          <c:idx val="0"/>
          <c:order val="0"/>
          <c:tx>
            <c:strRef>
              <c:f>'työttömät_kk_2013-'!$L$5</c:f>
              <c:strCache>
                <c:ptCount val="1"/>
                <c:pt idx="0">
                  <c:v>2023</c:v>
                </c:pt>
              </c:strCache>
            </c:strRef>
          </c:tx>
          <c:spPr>
            <a:solidFill>
              <a:srgbClr val="C2A6E3"/>
            </a:solidFill>
            <a:ln>
              <a:solidFill>
                <a:schemeClr val="tx1"/>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'työttömät_kk_2013-'!$L$6:$L$17</c:f>
              <c:numCache>
                <c:formatCode>General</c:formatCode>
                <c:ptCount val="12"/>
                <c:pt idx="0">
                  <c:v>13724</c:v>
                </c:pt>
                <c:pt idx="1">
                  <c:v>13683</c:v>
                </c:pt>
                <c:pt idx="2">
                  <c:v>13727</c:v>
                </c:pt>
                <c:pt idx="3">
                  <c:v>13361</c:v>
                </c:pt>
                <c:pt idx="4">
                  <c:v>13147</c:v>
                </c:pt>
                <c:pt idx="5">
                  <c:v>14200</c:v>
                </c:pt>
                <c:pt idx="6">
                  <c:v>14889</c:v>
                </c:pt>
                <c:pt idx="7">
                  <c:v>13744</c:v>
                </c:pt>
                <c:pt idx="8">
                  <c:v>13798</c:v>
                </c:pt>
                <c:pt idx="9">
                  <c:v>14088</c:v>
                </c:pt>
                <c:pt idx="10">
                  <c:v>14592</c:v>
                </c:pt>
                <c:pt idx="11">
                  <c:v>15920</c:v>
                </c:pt>
              </c:numCache>
            </c:numRef>
          </c:val>
          <c:extLst>
            <c:ext xmlns:c16="http://schemas.microsoft.com/office/drawing/2014/chart" uri="{C3380CC4-5D6E-409C-BE32-E72D297353CC}">
              <c16:uniqueId val="{00000000-4A50-441E-BAF5-3AFBE9E7718C}"/>
            </c:ext>
          </c:extLst>
        </c:ser>
        <c:ser>
          <c:idx val="1"/>
          <c:order val="1"/>
          <c:tx>
            <c:strRef>
              <c:f>'työttömät_kk_2013-'!$M$5</c:f>
              <c:strCache>
                <c:ptCount val="1"/>
                <c:pt idx="0">
                  <c:v>2024</c:v>
                </c:pt>
              </c:strCache>
            </c:strRef>
          </c:tx>
          <c:spPr>
            <a:solidFill>
              <a:srgbClr val="152B96"/>
            </a:solidFill>
            <a:ln>
              <a:solidFill>
                <a:schemeClr val="tx1"/>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'työttömät_kk_2013-'!$M$6:$M$17</c:f>
              <c:numCache>
                <c:formatCode>General</c:formatCode>
                <c:ptCount val="12"/>
                <c:pt idx="0">
                  <c:v>15978</c:v>
                </c:pt>
                <c:pt idx="1">
                  <c:v>15983</c:v>
                </c:pt>
                <c:pt idx="2">
                  <c:v>16013</c:v>
                </c:pt>
                <c:pt idx="3">
                  <c:v>15598</c:v>
                </c:pt>
                <c:pt idx="4">
                  <c:v>15498</c:v>
                </c:pt>
                <c:pt idx="5">
                  <c:v>16859</c:v>
                </c:pt>
                <c:pt idx="6">
                  <c:v>17538</c:v>
                </c:pt>
                <c:pt idx="7">
                  <c:v>16356</c:v>
                </c:pt>
                <c:pt idx="8">
                  <c:v>16500</c:v>
                </c:pt>
                <c:pt idx="9">
                  <c:v>16551</c:v>
                </c:pt>
                <c:pt idx="10">
                  <c:v>16628</c:v>
                </c:pt>
                <c:pt idx="11">
                  <c:v>17767</c:v>
                </c:pt>
              </c:numCache>
            </c:numRef>
          </c:val>
          <c:extLst>
            <c:ext xmlns:c16="http://schemas.microsoft.com/office/drawing/2014/chart" uri="{C3380CC4-5D6E-409C-BE32-E72D297353CC}">
              <c16:uniqueId val="{00000001-4A50-441E-BAF5-3AFBE9E7718C}"/>
            </c:ext>
          </c:extLst>
        </c:ser>
        <c:ser>
          <c:idx val="2"/>
          <c:order val="2"/>
          <c:tx>
            <c:strRef>
              <c:f>'työttömät_kk_2013-'!$N$5</c:f>
              <c:strCache>
                <c:ptCount val="1"/>
                <c:pt idx="0">
                  <c:v>2025</c:v>
                </c:pt>
              </c:strCache>
            </c:strRef>
          </c:tx>
          <c:spPr>
            <a:solidFill>
              <a:srgbClr val="B8CDFF"/>
            </a:solidFill>
            <a:ln>
              <a:solidFill>
                <a:schemeClr val="tx1"/>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'työttömät_kk_2013-'!$N$6:$N$17</c:f>
              <c:numCache>
                <c:formatCode>General</c:formatCode>
                <c:ptCount val="12"/>
                <c:pt idx="0">
                  <c:v>18556</c:v>
                </c:pt>
                <c:pt idx="1">
                  <c:v>18700</c:v>
                </c:pt>
                <c:pt idx="2">
                  <c:v>18451</c:v>
                </c:pt>
                <c:pt idx="3">
                  <c:v>18111</c:v>
                </c:pt>
                <c:pt idx="4">
                  <c:v>18055</c:v>
                </c:pt>
                <c:pt idx="5">
                  <c:v>19223</c:v>
                </c:pt>
                <c:pt idx="6">
                  <c:v>19503</c:v>
                </c:pt>
                <c:pt idx="7">
                  <c:v>18096</c:v>
                </c:pt>
                <c:pt idx="8">
                  <c:v>17739</c:v>
                </c:pt>
                <c:pt idx="9">
                  <c:v>18067</c:v>
                </c:pt>
                <c:pt idx="10">
                  <c:v>18409</c:v>
                </c:pt>
                <c:pt idx="11">
                  <c:v>19861</c:v>
                </c:pt>
              </c:numCache>
            </c:numRef>
          </c:val>
          <c:extLst>
            <c:ext xmlns:c16="http://schemas.microsoft.com/office/drawing/2014/chart" uri="{C3380CC4-5D6E-409C-BE32-E72D297353CC}">
              <c16:uniqueId val="{00000002-4A50-441E-BAF5-3AFBE9E7718C}"/>
            </c:ext>
          </c:extLst>
        </c:ser>
        <c:ser>
          <c:idx val="3"/>
          <c:order val="3"/>
          <c:tx>
            <c:strRef>
              <c:f>'työttömät_kk_2013-'!$O$5</c:f>
              <c:strCache>
                <c:ptCount val="1"/>
                <c:pt idx="0">
                  <c:v>2026</c:v>
                </c:pt>
              </c:strCache>
            </c:strRef>
          </c:tx>
          <c:spPr>
            <a:solidFill>
              <a:srgbClr val="B01785"/>
            </a:solidFill>
            <a:ln>
              <a:solidFill>
                <a:schemeClr val="tx1"/>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'työttömät_kk_2013-'!$O$6:$O$17</c:f>
              <c:numCache>
                <c:formatCode>General</c:formatCode>
                <c:ptCount val="12"/>
                <c:pt idx="0">
                  <c:v>19826</c:v>
                </c:pt>
                <c:pt idx="1">
                  <c:v>19973</c:v>
                </c:pt>
                <c:pt idx="2">
                  <c:v>19818</c:v>
                </c:pt>
                <c:pt idx="3">
                  <c:v>19432</c:v>
                </c:pt>
              </c:numCache>
            </c:numRef>
          </c:val>
          <c:extLst>
            <c:ext xmlns:c16="http://schemas.microsoft.com/office/drawing/2014/chart" uri="{C3380CC4-5D6E-409C-BE32-E72D297353CC}">
              <c16:uniqueId val="{00000003-4A50-441E-BAF5-3AFBE9E7718C}"/>
            </c:ext>
          </c:extLst>
        </c:ser>
        <c:dLbls>
          <c:showLegendKey val="0"/>
          <c:showVal val="0"/>
          <c:showCatName val="0"/>
          <c:showSerName val="0"/>
          <c:showPercent val="0"/>
          <c:showBubbleSize val="0"/>
        </c:dLbls>
        <c:gapWidth val="150"/>
        <c:axId val="196228992"/>
        <c:axId val="196230528"/>
      </c:barChart>
      <c:catAx>
        <c:axId val="196228992"/>
        <c:scaling>
          <c:orientation val="minMax"/>
        </c:scaling>
        <c:delete val="0"/>
        <c:axPos val="b"/>
        <c:numFmt formatCode="General" sourceLinked="0"/>
        <c:majorTickMark val="out"/>
        <c:minorTickMark val="none"/>
        <c:tickLblPos val="nextTo"/>
        <c:crossAx val="196230528"/>
        <c:crosses val="autoZero"/>
        <c:auto val="1"/>
        <c:lblAlgn val="ctr"/>
        <c:lblOffset val="100"/>
        <c:noMultiLvlLbl val="0"/>
      </c:catAx>
      <c:valAx>
        <c:axId val="196230528"/>
        <c:scaling>
          <c:orientation val="minMax"/>
          <c:max val="22000"/>
        </c:scaling>
        <c:delete val="0"/>
        <c:axPos val="l"/>
        <c:majorGridlines/>
        <c:title>
          <c:tx>
            <c:rich>
              <a:bodyPr rot="-5400000" vert="horz"/>
              <a:lstStyle/>
              <a:p>
                <a:pPr>
                  <a:defRPr b="0"/>
                </a:pPr>
                <a:r>
                  <a:rPr lang="fi-FI" b="0"/>
                  <a:t>Työttömiä</a:t>
                </a:r>
              </a:p>
            </c:rich>
          </c:tx>
          <c:layout>
            <c:manualLayout>
              <c:xMode val="edge"/>
              <c:yMode val="edge"/>
              <c:x val="0"/>
              <c:y val="0.31497989897118184"/>
            </c:manualLayout>
          </c:layout>
          <c:overlay val="0"/>
        </c:title>
        <c:numFmt formatCode="#,##0" sourceLinked="0"/>
        <c:majorTickMark val="out"/>
        <c:minorTickMark val="none"/>
        <c:tickLblPos val="nextTo"/>
        <c:crossAx val="196228992"/>
        <c:crosses val="autoZero"/>
        <c:crossBetween val="between"/>
        <c:majorUnit val="2000"/>
      </c:valAx>
      <c:spPr>
        <a:ln>
          <a:solidFill>
            <a:srgbClr val="868686"/>
          </a:solidFill>
        </a:ln>
      </c:spPr>
    </c:plotArea>
    <c:legend>
      <c:legendPos val="b"/>
      <c:layout>
        <c:manualLayout>
          <c:xMode val="edge"/>
          <c:yMode val="edge"/>
          <c:x val="0.31698353218008629"/>
          <c:y val="0.95177465095107261"/>
          <c:w val="0.40524252714856146"/>
          <c:h val="3.8227213984038798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26805503978141"/>
          <c:y val="4.0363485764421343E-2"/>
          <c:w val="0.87792371104585398"/>
          <c:h val="0.80623928354375585"/>
        </c:manualLayout>
      </c:layout>
      <c:barChart>
        <c:barDir val="col"/>
        <c:grouping val="clustered"/>
        <c:varyColors val="0"/>
        <c:ser>
          <c:idx val="0"/>
          <c:order val="0"/>
          <c:tx>
            <c:strRef>
              <c:f>'avoimet_työp_kk_2013-'!$L$5</c:f>
              <c:strCache>
                <c:ptCount val="1"/>
                <c:pt idx="0">
                  <c:v>2023</c:v>
                </c:pt>
              </c:strCache>
            </c:strRef>
          </c:tx>
          <c:spPr>
            <a:solidFill>
              <a:srgbClr val="C2A6E3"/>
            </a:solidFill>
            <a:ln>
              <a:solidFill>
                <a:schemeClr val="tx1"/>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'avoimet_työp_kk_2013-'!$L$6:$L$17</c:f>
              <c:numCache>
                <c:formatCode>General</c:formatCode>
                <c:ptCount val="12"/>
                <c:pt idx="0">
                  <c:v>4473</c:v>
                </c:pt>
                <c:pt idx="1">
                  <c:v>4149</c:v>
                </c:pt>
                <c:pt idx="2">
                  <c:v>3798</c:v>
                </c:pt>
                <c:pt idx="3">
                  <c:v>3244</c:v>
                </c:pt>
                <c:pt idx="4">
                  <c:v>2676</c:v>
                </c:pt>
                <c:pt idx="5">
                  <c:v>1888</c:v>
                </c:pt>
                <c:pt idx="6">
                  <c:v>2354</c:v>
                </c:pt>
                <c:pt idx="7">
                  <c:v>2380</c:v>
                </c:pt>
                <c:pt idx="8">
                  <c:v>2387</c:v>
                </c:pt>
                <c:pt idx="9">
                  <c:v>1827</c:v>
                </c:pt>
                <c:pt idx="10">
                  <c:v>1563</c:v>
                </c:pt>
                <c:pt idx="11">
                  <c:v>2176</c:v>
                </c:pt>
              </c:numCache>
            </c:numRef>
          </c:val>
          <c:extLst>
            <c:ext xmlns:c16="http://schemas.microsoft.com/office/drawing/2014/chart" uri="{C3380CC4-5D6E-409C-BE32-E72D297353CC}">
              <c16:uniqueId val="{00000000-10F8-4AB7-8C85-C14FCA921698}"/>
            </c:ext>
          </c:extLst>
        </c:ser>
        <c:ser>
          <c:idx val="1"/>
          <c:order val="1"/>
          <c:tx>
            <c:strRef>
              <c:f>'avoimet_työp_kk_2013-'!$M$5</c:f>
              <c:strCache>
                <c:ptCount val="1"/>
                <c:pt idx="0">
                  <c:v>2024</c:v>
                </c:pt>
              </c:strCache>
            </c:strRef>
          </c:tx>
          <c:spPr>
            <a:solidFill>
              <a:srgbClr val="152B96"/>
            </a:solidFill>
            <a:ln>
              <a:solidFill>
                <a:schemeClr val="tx1"/>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'avoimet_työp_kk_2013-'!$M$6:$M$17</c:f>
              <c:numCache>
                <c:formatCode>General</c:formatCode>
                <c:ptCount val="12"/>
                <c:pt idx="0">
                  <c:v>3285</c:v>
                </c:pt>
                <c:pt idx="1">
                  <c:v>3218</c:v>
                </c:pt>
                <c:pt idx="2">
                  <c:v>2914</c:v>
                </c:pt>
                <c:pt idx="3">
                  <c:v>1922</c:v>
                </c:pt>
                <c:pt idx="4">
                  <c:v>1529</c:v>
                </c:pt>
                <c:pt idx="5">
                  <c:v>926</c:v>
                </c:pt>
                <c:pt idx="6">
                  <c:v>708</c:v>
                </c:pt>
                <c:pt idx="7">
                  <c:v>904</c:v>
                </c:pt>
                <c:pt idx="8">
                  <c:v>739</c:v>
                </c:pt>
                <c:pt idx="9">
                  <c:v>693</c:v>
                </c:pt>
                <c:pt idx="10">
                  <c:v>620</c:v>
                </c:pt>
                <c:pt idx="11">
                  <c:v>545</c:v>
                </c:pt>
              </c:numCache>
            </c:numRef>
          </c:val>
          <c:extLst>
            <c:ext xmlns:c16="http://schemas.microsoft.com/office/drawing/2014/chart" uri="{C3380CC4-5D6E-409C-BE32-E72D297353CC}">
              <c16:uniqueId val="{00000001-10F8-4AB7-8C85-C14FCA921698}"/>
            </c:ext>
          </c:extLst>
        </c:ser>
        <c:ser>
          <c:idx val="2"/>
          <c:order val="2"/>
          <c:tx>
            <c:strRef>
              <c:f>'avoimet_työp_kk_2013-'!$N$5</c:f>
              <c:strCache>
                <c:ptCount val="1"/>
                <c:pt idx="0">
                  <c:v>2025</c:v>
                </c:pt>
              </c:strCache>
            </c:strRef>
          </c:tx>
          <c:spPr>
            <a:solidFill>
              <a:srgbClr val="B8CDFF"/>
            </a:solidFill>
            <a:ln>
              <a:solidFill>
                <a:schemeClr val="tx1"/>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'avoimet_työp_kk_2013-'!$N$6:$N$17</c:f>
              <c:numCache>
                <c:formatCode>General</c:formatCode>
                <c:ptCount val="12"/>
                <c:pt idx="0">
                  <c:v>1703</c:v>
                </c:pt>
                <c:pt idx="1">
                  <c:v>1783</c:v>
                </c:pt>
                <c:pt idx="2">
                  <c:v>1469</c:v>
                </c:pt>
                <c:pt idx="3">
                  <c:v>862</c:v>
                </c:pt>
                <c:pt idx="4">
                  <c:v>871</c:v>
                </c:pt>
                <c:pt idx="5">
                  <c:v>413</c:v>
                </c:pt>
                <c:pt idx="6">
                  <c:v>418</c:v>
                </c:pt>
                <c:pt idx="7">
                  <c:v>678</c:v>
                </c:pt>
                <c:pt idx="8">
                  <c:v>570</c:v>
                </c:pt>
                <c:pt idx="9">
                  <c:v>526</c:v>
                </c:pt>
                <c:pt idx="10">
                  <c:v>473</c:v>
                </c:pt>
                <c:pt idx="11">
                  <c:v>482</c:v>
                </c:pt>
              </c:numCache>
            </c:numRef>
          </c:val>
          <c:extLst>
            <c:ext xmlns:c16="http://schemas.microsoft.com/office/drawing/2014/chart" uri="{C3380CC4-5D6E-409C-BE32-E72D297353CC}">
              <c16:uniqueId val="{00000002-10F8-4AB7-8C85-C14FCA921698}"/>
            </c:ext>
          </c:extLst>
        </c:ser>
        <c:ser>
          <c:idx val="3"/>
          <c:order val="3"/>
          <c:tx>
            <c:strRef>
              <c:f>'avoimet_työp_kk_2013-'!$O$5</c:f>
              <c:strCache>
                <c:ptCount val="1"/>
                <c:pt idx="0">
                  <c:v>2026</c:v>
                </c:pt>
              </c:strCache>
            </c:strRef>
          </c:tx>
          <c:spPr>
            <a:solidFill>
              <a:srgbClr val="B01785"/>
            </a:solidFill>
            <a:ln>
              <a:solidFill>
                <a:schemeClr val="tx1"/>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'avoimet_työp_kk_2013-'!$O$6:$O$17</c:f>
              <c:numCache>
                <c:formatCode>General</c:formatCode>
                <c:ptCount val="12"/>
                <c:pt idx="0">
                  <c:v>1425</c:v>
                </c:pt>
                <c:pt idx="1">
                  <c:v>1089</c:v>
                </c:pt>
                <c:pt idx="2">
                  <c:v>840</c:v>
                </c:pt>
                <c:pt idx="3">
                  <c:v>1001</c:v>
                </c:pt>
              </c:numCache>
            </c:numRef>
          </c:val>
          <c:extLst>
            <c:ext xmlns:c16="http://schemas.microsoft.com/office/drawing/2014/chart" uri="{C3380CC4-5D6E-409C-BE32-E72D297353CC}">
              <c16:uniqueId val="{00000003-10F8-4AB7-8C85-C14FCA921698}"/>
            </c:ext>
          </c:extLst>
        </c:ser>
        <c:dLbls>
          <c:showLegendKey val="0"/>
          <c:showVal val="0"/>
          <c:showCatName val="0"/>
          <c:showSerName val="0"/>
          <c:showPercent val="0"/>
          <c:showBubbleSize val="0"/>
        </c:dLbls>
        <c:gapWidth val="150"/>
        <c:axId val="195782912"/>
        <c:axId val="195788800"/>
      </c:barChart>
      <c:catAx>
        <c:axId val="195782912"/>
        <c:scaling>
          <c:orientation val="minMax"/>
        </c:scaling>
        <c:delete val="0"/>
        <c:axPos val="b"/>
        <c:numFmt formatCode="General" sourceLinked="0"/>
        <c:majorTickMark val="out"/>
        <c:minorTickMark val="none"/>
        <c:tickLblPos val="nextTo"/>
        <c:crossAx val="195788800"/>
        <c:crosses val="autoZero"/>
        <c:auto val="1"/>
        <c:lblAlgn val="ctr"/>
        <c:lblOffset val="100"/>
        <c:noMultiLvlLbl val="0"/>
      </c:catAx>
      <c:valAx>
        <c:axId val="195788800"/>
        <c:scaling>
          <c:orientation val="minMax"/>
          <c:max val="5000"/>
        </c:scaling>
        <c:delete val="0"/>
        <c:axPos val="l"/>
        <c:majorGridlines/>
        <c:title>
          <c:tx>
            <c:rich>
              <a:bodyPr rot="-5400000" vert="horz"/>
              <a:lstStyle/>
              <a:p>
                <a:pPr>
                  <a:defRPr b="0"/>
                </a:pPr>
                <a:r>
                  <a:rPr lang="fi-FI" b="0"/>
                  <a:t>Avoimia työpaikkoja</a:t>
                </a:r>
              </a:p>
            </c:rich>
          </c:tx>
          <c:layout>
            <c:manualLayout>
              <c:xMode val="edge"/>
              <c:yMode val="edge"/>
              <c:x val="2.1587302774221202E-3"/>
              <c:y val="0.25302479337891792"/>
            </c:manualLayout>
          </c:layout>
          <c:overlay val="0"/>
        </c:title>
        <c:numFmt formatCode="#,##0" sourceLinked="0"/>
        <c:majorTickMark val="out"/>
        <c:minorTickMark val="none"/>
        <c:tickLblPos val="nextTo"/>
        <c:crossAx val="195782912"/>
        <c:crosses val="autoZero"/>
        <c:crossBetween val="between"/>
        <c:majorUnit val="500"/>
      </c:valAx>
      <c:spPr>
        <a:ln>
          <a:solidFill>
            <a:srgbClr val="868686"/>
          </a:solidFill>
        </a:ln>
      </c:spPr>
    </c:plotArea>
    <c:legend>
      <c:legendPos val="b"/>
      <c:layout>
        <c:manualLayout>
          <c:xMode val="edge"/>
          <c:yMode val="edge"/>
          <c:x val="0.30566133895653164"/>
          <c:y val="0.95177465095107261"/>
          <c:w val="0.45954922180639879"/>
          <c:h val="4.8225406247929953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5287100710482"/>
          <c:y val="3.6606756241477141E-2"/>
          <c:w val="0.83406317186646661"/>
          <c:h val="0.71414520949479854"/>
        </c:manualLayout>
      </c:layout>
      <c:lineChart>
        <c:grouping val="standard"/>
        <c:varyColors val="0"/>
        <c:ser>
          <c:idx val="0"/>
          <c:order val="0"/>
          <c:tx>
            <c:strRef>
              <c:f>nuori_pitkä_vantaa_kk!$D$129</c:f>
              <c:strCache>
                <c:ptCount val="1"/>
                <c:pt idx="0">
                  <c:v>Pitkäaikaistyöttömät (yli 1 v.)</c:v>
                </c:pt>
              </c:strCache>
            </c:strRef>
          </c:tx>
          <c:spPr>
            <a:ln w="44450" cap="rnd">
              <a:solidFill>
                <a:srgbClr val="152B96"/>
              </a:solidFill>
              <a:round/>
            </a:ln>
            <a:effectLst/>
          </c:spPr>
          <c:marker>
            <c:symbol val="none"/>
          </c:marker>
          <c:cat>
            <c:numRef>
              <c:f>nuori_pitkä_vantaa_kk!$A$130:$A$253</c:f>
              <c:numCache>
                <c:formatCode>General</c:formatCode>
                <c:ptCount val="124"/>
                <c:pt idx="0">
                  <c:v>2016</c:v>
                </c:pt>
                <c:pt idx="12">
                  <c:v>2017</c:v>
                </c:pt>
                <c:pt idx="24">
                  <c:v>2018</c:v>
                </c:pt>
                <c:pt idx="36">
                  <c:v>2019</c:v>
                </c:pt>
                <c:pt idx="48">
                  <c:v>2020</c:v>
                </c:pt>
                <c:pt idx="60">
                  <c:v>2021</c:v>
                </c:pt>
                <c:pt idx="72">
                  <c:v>2022</c:v>
                </c:pt>
                <c:pt idx="84">
                  <c:v>2023</c:v>
                </c:pt>
                <c:pt idx="96">
                  <c:v>2024</c:v>
                </c:pt>
                <c:pt idx="108">
                  <c:v>2025</c:v>
                </c:pt>
                <c:pt idx="120">
                  <c:v>2026</c:v>
                </c:pt>
              </c:numCache>
            </c:numRef>
          </c:cat>
          <c:val>
            <c:numRef>
              <c:f>nuori_pitkä_vantaa_kk!$D$130:$D$253</c:f>
              <c:numCache>
                <c:formatCode>General</c:formatCode>
                <c:ptCount val="124"/>
                <c:pt idx="0">
                  <c:v>5133</c:v>
                </c:pt>
                <c:pt idx="1">
                  <c:v>5255</c:v>
                </c:pt>
                <c:pt idx="2">
                  <c:v>5310</c:v>
                </c:pt>
                <c:pt idx="3">
                  <c:v>5287</c:v>
                </c:pt>
                <c:pt idx="4">
                  <c:v>5471</c:v>
                </c:pt>
                <c:pt idx="5">
                  <c:v>5491</c:v>
                </c:pt>
                <c:pt idx="6">
                  <c:v>5427</c:v>
                </c:pt>
                <c:pt idx="7">
                  <c:v>5362</c:v>
                </c:pt>
                <c:pt idx="8">
                  <c:v>5199</c:v>
                </c:pt>
                <c:pt idx="9">
                  <c:v>4992</c:v>
                </c:pt>
                <c:pt idx="10">
                  <c:v>4894</c:v>
                </c:pt>
                <c:pt idx="11">
                  <c:v>4877</c:v>
                </c:pt>
                <c:pt idx="12">
                  <c:v>4786</c:v>
                </c:pt>
                <c:pt idx="13">
                  <c:v>4524</c:v>
                </c:pt>
                <c:pt idx="14">
                  <c:v>4314</c:v>
                </c:pt>
                <c:pt idx="15">
                  <c:v>4187</c:v>
                </c:pt>
                <c:pt idx="16">
                  <c:v>4163</c:v>
                </c:pt>
                <c:pt idx="17">
                  <c:v>4217</c:v>
                </c:pt>
                <c:pt idx="18">
                  <c:v>4191</c:v>
                </c:pt>
                <c:pt idx="19">
                  <c:v>4032</c:v>
                </c:pt>
                <c:pt idx="20">
                  <c:v>3865</c:v>
                </c:pt>
                <c:pt idx="21">
                  <c:v>3688</c:v>
                </c:pt>
                <c:pt idx="22">
                  <c:v>3528</c:v>
                </c:pt>
                <c:pt idx="23">
                  <c:v>3493</c:v>
                </c:pt>
                <c:pt idx="24">
                  <c:v>3379</c:v>
                </c:pt>
                <c:pt idx="25">
                  <c:v>3225</c:v>
                </c:pt>
                <c:pt idx="26">
                  <c:v>3110</c:v>
                </c:pt>
                <c:pt idx="27">
                  <c:v>3040</c:v>
                </c:pt>
                <c:pt idx="28">
                  <c:v>2927</c:v>
                </c:pt>
                <c:pt idx="29">
                  <c:v>2931</c:v>
                </c:pt>
                <c:pt idx="30">
                  <c:v>2893</c:v>
                </c:pt>
                <c:pt idx="31">
                  <c:v>2721</c:v>
                </c:pt>
                <c:pt idx="32">
                  <c:v>2551</c:v>
                </c:pt>
                <c:pt idx="33">
                  <c:v>2430</c:v>
                </c:pt>
                <c:pt idx="34">
                  <c:v>2338</c:v>
                </c:pt>
                <c:pt idx="35">
                  <c:v>2381</c:v>
                </c:pt>
                <c:pt idx="36">
                  <c:v>2329</c:v>
                </c:pt>
                <c:pt idx="37">
                  <c:v>2278</c:v>
                </c:pt>
                <c:pt idx="38">
                  <c:v>2270</c:v>
                </c:pt>
                <c:pt idx="39">
                  <c:v>2281</c:v>
                </c:pt>
                <c:pt idx="40">
                  <c:v>2289</c:v>
                </c:pt>
                <c:pt idx="41">
                  <c:v>2363</c:v>
                </c:pt>
                <c:pt idx="42">
                  <c:v>2439</c:v>
                </c:pt>
                <c:pt idx="43">
                  <c:v>2407</c:v>
                </c:pt>
                <c:pt idx="44">
                  <c:v>2352</c:v>
                </c:pt>
                <c:pt idx="45">
                  <c:v>2290</c:v>
                </c:pt>
                <c:pt idx="46">
                  <c:v>2276</c:v>
                </c:pt>
                <c:pt idx="47">
                  <c:v>2314</c:v>
                </c:pt>
                <c:pt idx="48">
                  <c:v>2373</c:v>
                </c:pt>
                <c:pt idx="49">
                  <c:v>2415</c:v>
                </c:pt>
                <c:pt idx="50">
                  <c:v>2479</c:v>
                </c:pt>
                <c:pt idx="51">
                  <c:v>2587</c:v>
                </c:pt>
                <c:pt idx="52">
                  <c:v>2720</c:v>
                </c:pt>
                <c:pt idx="53">
                  <c:v>2968</c:v>
                </c:pt>
                <c:pt idx="54">
                  <c:v>3109</c:v>
                </c:pt>
                <c:pt idx="55">
                  <c:v>3257</c:v>
                </c:pt>
                <c:pt idx="56">
                  <c:v>3379</c:v>
                </c:pt>
                <c:pt idx="57">
                  <c:v>3540</c:v>
                </c:pt>
                <c:pt idx="58">
                  <c:v>3703</c:v>
                </c:pt>
                <c:pt idx="59" formatCode="0">
                  <c:v>4115</c:v>
                </c:pt>
                <c:pt idx="60">
                  <c:v>4274</c:v>
                </c:pt>
                <c:pt idx="61">
                  <c:v>4441</c:v>
                </c:pt>
                <c:pt idx="62">
                  <c:v>5059</c:v>
                </c:pt>
                <c:pt idx="63">
                  <c:v>5677</c:v>
                </c:pt>
                <c:pt idx="64">
                  <c:v>5964</c:v>
                </c:pt>
                <c:pt idx="65">
                  <c:v>6173</c:v>
                </c:pt>
                <c:pt idx="66">
                  <c:v>6396</c:v>
                </c:pt>
                <c:pt idx="67">
                  <c:v>6453</c:v>
                </c:pt>
                <c:pt idx="68">
                  <c:v>6555</c:v>
                </c:pt>
                <c:pt idx="69">
                  <c:v>6659</c:v>
                </c:pt>
                <c:pt idx="70">
                  <c:v>6673</c:v>
                </c:pt>
                <c:pt idx="71">
                  <c:v>6724</c:v>
                </c:pt>
                <c:pt idx="72">
                  <c:v>6728</c:v>
                </c:pt>
                <c:pt idx="73">
                  <c:v>6696</c:v>
                </c:pt>
                <c:pt idx="74">
                  <c:v>6506</c:v>
                </c:pt>
                <c:pt idx="75">
                  <c:v>6182</c:v>
                </c:pt>
                <c:pt idx="76">
                  <c:v>6048</c:v>
                </c:pt>
                <c:pt idx="77">
                  <c:v>6053</c:v>
                </c:pt>
                <c:pt idx="78">
                  <c:v>6043</c:v>
                </c:pt>
                <c:pt idx="79">
                  <c:v>5845</c:v>
                </c:pt>
                <c:pt idx="80">
                  <c:v>5662</c:v>
                </c:pt>
                <c:pt idx="81">
                  <c:v>5442</c:v>
                </c:pt>
                <c:pt idx="82">
                  <c:v>5267</c:v>
                </c:pt>
                <c:pt idx="83">
                  <c:v>5237</c:v>
                </c:pt>
                <c:pt idx="84">
                  <c:v>5125</c:v>
                </c:pt>
                <c:pt idx="85">
                  <c:v>4900</c:v>
                </c:pt>
                <c:pt idx="86">
                  <c:v>4825</c:v>
                </c:pt>
                <c:pt idx="87">
                  <c:v>4779</c:v>
                </c:pt>
                <c:pt idx="88">
                  <c:v>5012</c:v>
                </c:pt>
                <c:pt idx="89">
                  <c:v>5052</c:v>
                </c:pt>
                <c:pt idx="90">
                  <c:v>5082</c:v>
                </c:pt>
                <c:pt idx="91">
                  <c:v>4987</c:v>
                </c:pt>
                <c:pt idx="92">
                  <c:v>4906</c:v>
                </c:pt>
                <c:pt idx="93">
                  <c:v>4919</c:v>
                </c:pt>
                <c:pt idx="94">
                  <c:v>4945</c:v>
                </c:pt>
                <c:pt idx="95">
                  <c:v>5049</c:v>
                </c:pt>
                <c:pt idx="96">
                  <c:v>5122</c:v>
                </c:pt>
                <c:pt idx="97">
                  <c:v>5194</c:v>
                </c:pt>
                <c:pt idx="98">
                  <c:v>5223</c:v>
                </c:pt>
                <c:pt idx="99">
                  <c:v>5330</c:v>
                </c:pt>
                <c:pt idx="100">
                  <c:v>5460</c:v>
                </c:pt>
                <c:pt idx="101">
                  <c:v>5593</c:v>
                </c:pt>
                <c:pt idx="102">
                  <c:v>5806</c:v>
                </c:pt>
                <c:pt idx="103">
                  <c:v>5791</c:v>
                </c:pt>
                <c:pt idx="104">
                  <c:v>5910</c:v>
                </c:pt>
                <c:pt idx="105">
                  <c:v>6067</c:v>
                </c:pt>
                <c:pt idx="106">
                  <c:v>6169</c:v>
                </c:pt>
                <c:pt idx="107">
                  <c:v>6539</c:v>
                </c:pt>
                <c:pt idx="108">
                  <c:v>6844</c:v>
                </c:pt>
                <c:pt idx="109">
                  <c:v>6985</c:v>
                </c:pt>
                <c:pt idx="110">
                  <c:v>7040</c:v>
                </c:pt>
                <c:pt idx="111">
                  <c:v>7131</c:v>
                </c:pt>
                <c:pt idx="112">
                  <c:v>7290</c:v>
                </c:pt>
                <c:pt idx="113">
                  <c:v>7722</c:v>
                </c:pt>
                <c:pt idx="114">
                  <c:v>7795</c:v>
                </c:pt>
                <c:pt idx="115">
                  <c:v>7739</c:v>
                </c:pt>
                <c:pt idx="116">
                  <c:v>7729</c:v>
                </c:pt>
                <c:pt idx="117">
                  <c:v>7732</c:v>
                </c:pt>
                <c:pt idx="118">
                  <c:v>7799</c:v>
                </c:pt>
                <c:pt idx="119">
                  <c:v>8116</c:v>
                </c:pt>
                <c:pt idx="120">
                  <c:v>8177</c:v>
                </c:pt>
                <c:pt idx="121">
                  <c:v>8226</c:v>
                </c:pt>
                <c:pt idx="122">
                  <c:v>8216</c:v>
                </c:pt>
                <c:pt idx="123">
                  <c:v>8181</c:v>
                </c:pt>
              </c:numCache>
            </c:numRef>
          </c:val>
          <c:smooth val="0"/>
          <c:extLst>
            <c:ext xmlns:c16="http://schemas.microsoft.com/office/drawing/2014/chart" uri="{C3380CC4-5D6E-409C-BE32-E72D297353CC}">
              <c16:uniqueId val="{00000000-E1F3-40AE-9E09-4059532FD4AE}"/>
            </c:ext>
          </c:extLst>
        </c:ser>
        <c:ser>
          <c:idx val="1"/>
          <c:order val="1"/>
          <c:tx>
            <c:strRef>
              <c:f>nuori_pitkä_vantaa_kk!$E$129</c:f>
              <c:strCache>
                <c:ptCount val="1"/>
                <c:pt idx="0">
                  <c:v>Alle 25-vuotiaat työttömät</c:v>
                </c:pt>
              </c:strCache>
            </c:strRef>
          </c:tx>
          <c:spPr>
            <a:ln w="44450" cap="rnd">
              <a:solidFill>
                <a:srgbClr val="E5B595"/>
              </a:solidFill>
              <a:round/>
            </a:ln>
            <a:effectLst/>
          </c:spPr>
          <c:marker>
            <c:symbol val="none"/>
          </c:marker>
          <c:cat>
            <c:numRef>
              <c:f>nuori_pitkä_vantaa_kk!$A$130:$A$253</c:f>
              <c:numCache>
                <c:formatCode>General</c:formatCode>
                <c:ptCount val="124"/>
                <c:pt idx="0">
                  <c:v>2016</c:v>
                </c:pt>
                <c:pt idx="12">
                  <c:v>2017</c:v>
                </c:pt>
                <c:pt idx="24">
                  <c:v>2018</c:v>
                </c:pt>
                <c:pt idx="36">
                  <c:v>2019</c:v>
                </c:pt>
                <c:pt idx="48">
                  <c:v>2020</c:v>
                </c:pt>
                <c:pt idx="60">
                  <c:v>2021</c:v>
                </c:pt>
                <c:pt idx="72">
                  <c:v>2022</c:v>
                </c:pt>
                <c:pt idx="84">
                  <c:v>2023</c:v>
                </c:pt>
                <c:pt idx="96">
                  <c:v>2024</c:v>
                </c:pt>
                <c:pt idx="108">
                  <c:v>2025</c:v>
                </c:pt>
                <c:pt idx="120">
                  <c:v>2026</c:v>
                </c:pt>
              </c:numCache>
            </c:numRef>
          </c:cat>
          <c:val>
            <c:numRef>
              <c:f>nuori_pitkä_vantaa_kk!$E$130:$E$253</c:f>
              <c:numCache>
                <c:formatCode>General</c:formatCode>
                <c:ptCount val="124"/>
                <c:pt idx="0">
                  <c:v>1422</c:v>
                </c:pt>
                <c:pt idx="1">
                  <c:v>1382</c:v>
                </c:pt>
                <c:pt idx="2">
                  <c:v>1346</c:v>
                </c:pt>
                <c:pt idx="3">
                  <c:v>1312</c:v>
                </c:pt>
                <c:pt idx="4">
                  <c:v>1290</c:v>
                </c:pt>
                <c:pt idx="5">
                  <c:v>1694</c:v>
                </c:pt>
                <c:pt idx="6">
                  <c:v>1799</c:v>
                </c:pt>
                <c:pt idx="7">
                  <c:v>1544</c:v>
                </c:pt>
                <c:pt idx="8">
                  <c:v>1443</c:v>
                </c:pt>
                <c:pt idx="9">
                  <c:v>1354</c:v>
                </c:pt>
                <c:pt idx="10">
                  <c:v>1309</c:v>
                </c:pt>
                <c:pt idx="11">
                  <c:v>1454</c:v>
                </c:pt>
                <c:pt idx="12">
                  <c:v>1440</c:v>
                </c:pt>
                <c:pt idx="13">
                  <c:v>1385</c:v>
                </c:pt>
                <c:pt idx="14">
                  <c:v>1364</c:v>
                </c:pt>
                <c:pt idx="15">
                  <c:v>1245</c:v>
                </c:pt>
                <c:pt idx="16">
                  <c:v>1205</c:v>
                </c:pt>
                <c:pt idx="17">
                  <c:v>1566</c:v>
                </c:pt>
                <c:pt idx="18">
                  <c:v>1617</c:v>
                </c:pt>
                <c:pt idx="19">
                  <c:v>1255</c:v>
                </c:pt>
                <c:pt idx="20">
                  <c:v>1224</c:v>
                </c:pt>
                <c:pt idx="21">
                  <c:v>1125</c:v>
                </c:pt>
                <c:pt idx="22">
                  <c:v>1069</c:v>
                </c:pt>
                <c:pt idx="23">
                  <c:v>1261</c:v>
                </c:pt>
                <c:pt idx="24">
                  <c:v>1179</c:v>
                </c:pt>
                <c:pt idx="25">
                  <c:v>1164</c:v>
                </c:pt>
                <c:pt idx="26">
                  <c:v>1122</c:v>
                </c:pt>
                <c:pt idx="27">
                  <c:v>1110</c:v>
                </c:pt>
                <c:pt idx="28">
                  <c:v>1046</c:v>
                </c:pt>
                <c:pt idx="29">
                  <c:v>1388</c:v>
                </c:pt>
                <c:pt idx="30">
                  <c:v>1524</c:v>
                </c:pt>
                <c:pt idx="31">
                  <c:v>1176</c:v>
                </c:pt>
                <c:pt idx="32">
                  <c:v>1149</c:v>
                </c:pt>
                <c:pt idx="33">
                  <c:v>1069</c:v>
                </c:pt>
                <c:pt idx="34">
                  <c:v>1037</c:v>
                </c:pt>
                <c:pt idx="35">
                  <c:v>1163</c:v>
                </c:pt>
                <c:pt idx="36">
                  <c:v>1107</c:v>
                </c:pt>
                <c:pt idx="37">
                  <c:v>1082</c:v>
                </c:pt>
                <c:pt idx="38">
                  <c:v>1040</c:v>
                </c:pt>
                <c:pt idx="39">
                  <c:v>981</c:v>
                </c:pt>
                <c:pt idx="40">
                  <c:v>1027</c:v>
                </c:pt>
                <c:pt idx="41">
                  <c:v>1347</c:v>
                </c:pt>
                <c:pt idx="42">
                  <c:v>1456</c:v>
                </c:pt>
                <c:pt idx="43">
                  <c:v>1117</c:v>
                </c:pt>
                <c:pt idx="44">
                  <c:v>1070</c:v>
                </c:pt>
                <c:pt idx="45">
                  <c:v>1029</c:v>
                </c:pt>
                <c:pt idx="46">
                  <c:v>1014</c:v>
                </c:pt>
                <c:pt idx="47">
                  <c:v>1171</c:v>
                </c:pt>
                <c:pt idx="48">
                  <c:v>1143</c:v>
                </c:pt>
                <c:pt idx="49">
                  <c:v>1095</c:v>
                </c:pt>
                <c:pt idx="50">
                  <c:v>1869</c:v>
                </c:pt>
                <c:pt idx="51">
                  <c:v>3139</c:v>
                </c:pt>
                <c:pt idx="52">
                  <c:v>3181</c:v>
                </c:pt>
                <c:pt idx="53">
                  <c:v>3145</c:v>
                </c:pt>
                <c:pt idx="54">
                  <c:v>2947</c:v>
                </c:pt>
                <c:pt idx="55">
                  <c:v>2312</c:v>
                </c:pt>
                <c:pt idx="56">
                  <c:v>2162</c:v>
                </c:pt>
                <c:pt idx="57">
                  <c:v>2027</c:v>
                </c:pt>
                <c:pt idx="58">
                  <c:v>1884</c:v>
                </c:pt>
                <c:pt idx="59" formatCode="0">
                  <c:v>2160</c:v>
                </c:pt>
                <c:pt idx="60">
                  <c:v>2128</c:v>
                </c:pt>
                <c:pt idx="61">
                  <c:v>2136</c:v>
                </c:pt>
                <c:pt idx="62">
                  <c:v>2386</c:v>
                </c:pt>
                <c:pt idx="63">
                  <c:v>2328</c:v>
                </c:pt>
                <c:pt idx="64">
                  <c:v>2287</c:v>
                </c:pt>
                <c:pt idx="65">
                  <c:v>2479</c:v>
                </c:pt>
                <c:pt idx="66">
                  <c:v>2557</c:v>
                </c:pt>
                <c:pt idx="67">
                  <c:v>2229</c:v>
                </c:pt>
                <c:pt idx="68">
                  <c:v>2058</c:v>
                </c:pt>
                <c:pt idx="69">
                  <c:v>1913</c:v>
                </c:pt>
                <c:pt idx="70">
                  <c:v>1778</c:v>
                </c:pt>
                <c:pt idx="71">
                  <c:v>1728</c:v>
                </c:pt>
                <c:pt idx="72">
                  <c:v>1743</c:v>
                </c:pt>
                <c:pt idx="73">
                  <c:v>1676</c:v>
                </c:pt>
                <c:pt idx="74">
                  <c:v>1514</c:v>
                </c:pt>
                <c:pt idx="75">
                  <c:v>1406</c:v>
                </c:pt>
                <c:pt idx="76">
                  <c:v>1415</c:v>
                </c:pt>
                <c:pt idx="77">
                  <c:v>1597</c:v>
                </c:pt>
                <c:pt idx="78">
                  <c:v>1644</c:v>
                </c:pt>
                <c:pt idx="79">
                  <c:v>1472</c:v>
                </c:pt>
                <c:pt idx="80">
                  <c:v>1320</c:v>
                </c:pt>
                <c:pt idx="81">
                  <c:v>1264</c:v>
                </c:pt>
                <c:pt idx="82">
                  <c:v>1154</c:v>
                </c:pt>
                <c:pt idx="83">
                  <c:v>1264</c:v>
                </c:pt>
                <c:pt idx="84">
                  <c:v>1280</c:v>
                </c:pt>
                <c:pt idx="85">
                  <c:v>1302</c:v>
                </c:pt>
                <c:pt idx="86">
                  <c:v>1319</c:v>
                </c:pt>
                <c:pt idx="87">
                  <c:v>1276</c:v>
                </c:pt>
                <c:pt idx="88">
                  <c:v>1224</c:v>
                </c:pt>
                <c:pt idx="89">
                  <c:v>1450</c:v>
                </c:pt>
                <c:pt idx="90">
                  <c:v>1514</c:v>
                </c:pt>
                <c:pt idx="91">
                  <c:v>1318</c:v>
                </c:pt>
                <c:pt idx="92">
                  <c:v>1309</c:v>
                </c:pt>
                <c:pt idx="93">
                  <c:v>1352</c:v>
                </c:pt>
                <c:pt idx="94">
                  <c:v>1410</c:v>
                </c:pt>
                <c:pt idx="95">
                  <c:v>1637</c:v>
                </c:pt>
                <c:pt idx="96">
                  <c:v>1662</c:v>
                </c:pt>
                <c:pt idx="97">
                  <c:v>1677</c:v>
                </c:pt>
                <c:pt idx="98">
                  <c:v>1669</c:v>
                </c:pt>
                <c:pt idx="99">
                  <c:v>1577</c:v>
                </c:pt>
                <c:pt idx="100">
                  <c:v>1554</c:v>
                </c:pt>
                <c:pt idx="101">
                  <c:v>1877</c:v>
                </c:pt>
                <c:pt idx="102">
                  <c:v>1957</c:v>
                </c:pt>
                <c:pt idx="103">
                  <c:v>1695</c:v>
                </c:pt>
                <c:pt idx="104">
                  <c:v>1717</c:v>
                </c:pt>
                <c:pt idx="105">
                  <c:v>1699</c:v>
                </c:pt>
                <c:pt idx="106">
                  <c:v>1681</c:v>
                </c:pt>
                <c:pt idx="107">
                  <c:v>1872</c:v>
                </c:pt>
                <c:pt idx="108">
                  <c:v>1970</c:v>
                </c:pt>
                <c:pt idx="109">
                  <c:v>1979</c:v>
                </c:pt>
                <c:pt idx="110">
                  <c:v>1952</c:v>
                </c:pt>
                <c:pt idx="111">
                  <c:v>1877</c:v>
                </c:pt>
                <c:pt idx="112">
                  <c:v>1900</c:v>
                </c:pt>
                <c:pt idx="113">
                  <c:v>2233</c:v>
                </c:pt>
                <c:pt idx="114">
                  <c:v>2200</c:v>
                </c:pt>
                <c:pt idx="115">
                  <c:v>1897</c:v>
                </c:pt>
                <c:pt idx="116">
                  <c:v>1874</c:v>
                </c:pt>
                <c:pt idx="117">
                  <c:v>1847</c:v>
                </c:pt>
                <c:pt idx="118">
                  <c:v>1899</c:v>
                </c:pt>
                <c:pt idx="119">
                  <c:v>2149</c:v>
                </c:pt>
                <c:pt idx="120">
                  <c:v>2191</c:v>
                </c:pt>
                <c:pt idx="121">
                  <c:v>2244</c:v>
                </c:pt>
                <c:pt idx="122">
                  <c:v>2228</c:v>
                </c:pt>
                <c:pt idx="123">
                  <c:v>2215</c:v>
                </c:pt>
              </c:numCache>
            </c:numRef>
          </c:val>
          <c:smooth val="0"/>
          <c:extLst>
            <c:ext xmlns:c16="http://schemas.microsoft.com/office/drawing/2014/chart" uri="{C3380CC4-5D6E-409C-BE32-E72D297353CC}">
              <c16:uniqueId val="{00000001-E1F3-40AE-9E09-4059532FD4AE}"/>
            </c:ext>
          </c:extLst>
        </c:ser>
        <c:dLbls>
          <c:showLegendKey val="0"/>
          <c:showVal val="0"/>
          <c:showCatName val="0"/>
          <c:showSerName val="0"/>
          <c:showPercent val="0"/>
          <c:showBubbleSize val="0"/>
        </c:dLbls>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MarkSkip val="1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fi-FI"/>
                  <a:t>Työttömiä</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b"/>
      <c:layout>
        <c:manualLayout>
          <c:xMode val="edge"/>
          <c:yMode val="edge"/>
          <c:x val="0.16343214451134785"/>
          <c:y val="0.94782430024714059"/>
          <c:w val="0.69859657248726248"/>
          <c:h val="4.1226794643370306E-2"/>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5287100710482"/>
          <c:y val="3.6606756241477141E-2"/>
          <c:w val="0.76909389491756319"/>
          <c:h val="0.75976564745100295"/>
        </c:manualLayout>
      </c:layout>
      <c:lineChart>
        <c:grouping val="standard"/>
        <c:varyColors val="0"/>
        <c:ser>
          <c:idx val="0"/>
          <c:order val="0"/>
          <c:tx>
            <c:strRef>
              <c:f>työttömyys_sp!$B$4</c:f>
              <c:strCache>
                <c:ptCount val="1"/>
                <c:pt idx="0">
                  <c:v>Miehet</c:v>
                </c:pt>
              </c:strCache>
            </c:strRef>
          </c:tx>
          <c:spPr>
            <a:ln w="38100" cap="rnd">
              <a:solidFill>
                <a:srgbClr val="152B96"/>
              </a:solidFill>
              <a:round/>
            </a:ln>
            <a:effectLst/>
          </c:spPr>
          <c:marker>
            <c:symbol val="circle"/>
            <c:size val="6"/>
            <c:spPr>
              <a:solidFill>
                <a:srgbClr val="152B96"/>
              </a:solidFill>
              <a:ln w="9525">
                <a:solidFill>
                  <a:srgbClr val="152B96"/>
                </a:solidFill>
              </a:ln>
              <a:effectLst/>
            </c:spPr>
          </c:marker>
          <c:cat>
            <c:strRef>
              <c:f>työttömyys_sp!$A$5:$A$56</c:f>
              <c:strCache>
                <c:ptCount val="52"/>
                <c:pt idx="0">
                  <c:v>1/2022</c:v>
                </c:pt>
                <c:pt idx="1">
                  <c:v>2/2022</c:v>
                </c:pt>
                <c:pt idx="2">
                  <c:v>3/2022</c:v>
                </c:pt>
                <c:pt idx="3">
                  <c:v>4/2022</c:v>
                </c:pt>
                <c:pt idx="4">
                  <c:v>5/2022</c:v>
                </c:pt>
                <c:pt idx="5">
                  <c:v>6/2022</c:v>
                </c:pt>
                <c:pt idx="6">
                  <c:v>7/2022</c:v>
                </c:pt>
                <c:pt idx="7">
                  <c:v>8/2022</c:v>
                </c:pt>
                <c:pt idx="8">
                  <c:v>9/2022</c:v>
                </c:pt>
                <c:pt idx="9">
                  <c:v>10/2022</c:v>
                </c:pt>
                <c:pt idx="10">
                  <c:v>11/2022</c:v>
                </c:pt>
                <c:pt idx="11">
                  <c:v>12/2022</c:v>
                </c:pt>
                <c:pt idx="12">
                  <c:v>1/2023</c:v>
                </c:pt>
                <c:pt idx="13">
                  <c:v>2/2023</c:v>
                </c:pt>
                <c:pt idx="14">
                  <c:v>3/2023</c:v>
                </c:pt>
                <c:pt idx="15">
                  <c:v>4/2023</c:v>
                </c:pt>
                <c:pt idx="16">
                  <c:v>5/2023</c:v>
                </c:pt>
                <c:pt idx="17">
                  <c:v>6/2023</c:v>
                </c:pt>
                <c:pt idx="18">
                  <c:v>7/2023</c:v>
                </c:pt>
                <c:pt idx="19">
                  <c:v>8/2023</c:v>
                </c:pt>
                <c:pt idx="20">
                  <c:v>9/2023</c:v>
                </c:pt>
                <c:pt idx="21">
                  <c:v>10/2023</c:v>
                </c:pt>
                <c:pt idx="22">
                  <c:v>11/2023</c:v>
                </c:pt>
                <c:pt idx="23">
                  <c:v>12/2023</c:v>
                </c:pt>
                <c:pt idx="24">
                  <c:v>1/2024</c:v>
                </c:pt>
                <c:pt idx="25">
                  <c:v>2/2024</c:v>
                </c:pt>
                <c:pt idx="26">
                  <c:v>3/2024</c:v>
                </c:pt>
                <c:pt idx="27">
                  <c:v>4/2024</c:v>
                </c:pt>
                <c:pt idx="28">
                  <c:v>5/2024</c:v>
                </c:pt>
                <c:pt idx="29">
                  <c:v>6/2024</c:v>
                </c:pt>
                <c:pt idx="30">
                  <c:v>7/2024</c:v>
                </c:pt>
                <c:pt idx="31">
                  <c:v>8/2024</c:v>
                </c:pt>
                <c:pt idx="32">
                  <c:v>9/2024</c:v>
                </c:pt>
                <c:pt idx="33">
                  <c:v>10/2024</c:v>
                </c:pt>
                <c:pt idx="34">
                  <c:v>11/2024</c:v>
                </c:pt>
                <c:pt idx="35">
                  <c:v>12/2024</c:v>
                </c:pt>
                <c:pt idx="36">
                  <c:v>1/2025</c:v>
                </c:pt>
                <c:pt idx="37">
                  <c:v>2/2025</c:v>
                </c:pt>
                <c:pt idx="38">
                  <c:v>3/2025</c:v>
                </c:pt>
                <c:pt idx="39">
                  <c:v>4/2025</c:v>
                </c:pt>
                <c:pt idx="40">
                  <c:v>5/2025</c:v>
                </c:pt>
                <c:pt idx="41">
                  <c:v>6/2025</c:v>
                </c:pt>
                <c:pt idx="42">
                  <c:v>7/2025</c:v>
                </c:pt>
                <c:pt idx="43">
                  <c:v>8/2025</c:v>
                </c:pt>
                <c:pt idx="44">
                  <c:v>9/2025</c:v>
                </c:pt>
                <c:pt idx="45">
                  <c:v>10/2025</c:v>
                </c:pt>
                <c:pt idx="46">
                  <c:v>11/2025</c:v>
                </c:pt>
                <c:pt idx="47">
                  <c:v>12/2025</c:v>
                </c:pt>
                <c:pt idx="48">
                  <c:v>1/2026</c:v>
                </c:pt>
                <c:pt idx="49">
                  <c:v>2/2026</c:v>
                </c:pt>
                <c:pt idx="50">
                  <c:v>3/2026</c:v>
                </c:pt>
                <c:pt idx="51">
                  <c:v>4/2026</c:v>
                </c:pt>
              </c:strCache>
            </c:strRef>
          </c:cat>
          <c:val>
            <c:numRef>
              <c:f>työttömyys_sp!$B$5:$B$56</c:f>
              <c:numCache>
                <c:formatCode>#,##0</c:formatCode>
                <c:ptCount val="52"/>
                <c:pt idx="0">
                  <c:v>8624</c:v>
                </c:pt>
                <c:pt idx="1">
                  <c:v>8413</c:v>
                </c:pt>
                <c:pt idx="2">
                  <c:v>7892</c:v>
                </c:pt>
                <c:pt idx="3">
                  <c:v>7365</c:v>
                </c:pt>
                <c:pt idx="4">
                  <c:v>7236</c:v>
                </c:pt>
                <c:pt idx="5">
                  <c:v>7415</c:v>
                </c:pt>
                <c:pt idx="6">
                  <c:v>7520</c:v>
                </c:pt>
                <c:pt idx="7">
                  <c:v>7203</c:v>
                </c:pt>
                <c:pt idx="8">
                  <c:v>7088</c:v>
                </c:pt>
                <c:pt idx="9">
                  <c:v>6991</c:v>
                </c:pt>
                <c:pt idx="10">
                  <c:v>7080</c:v>
                </c:pt>
                <c:pt idx="11">
                  <c:v>7562</c:v>
                </c:pt>
                <c:pt idx="12">
                  <c:v>7564</c:v>
                </c:pt>
                <c:pt idx="13">
                  <c:v>7599</c:v>
                </c:pt>
                <c:pt idx="14">
                  <c:v>7715</c:v>
                </c:pt>
                <c:pt idx="15">
                  <c:v>7478</c:v>
                </c:pt>
                <c:pt idx="16">
                  <c:v>7252</c:v>
                </c:pt>
                <c:pt idx="17">
                  <c:v>7492</c:v>
                </c:pt>
                <c:pt idx="18">
                  <c:v>7716</c:v>
                </c:pt>
                <c:pt idx="19">
                  <c:v>7439</c:v>
                </c:pt>
                <c:pt idx="20">
                  <c:v>7616</c:v>
                </c:pt>
                <c:pt idx="21">
                  <c:v>7932</c:v>
                </c:pt>
                <c:pt idx="22">
                  <c:v>8392</c:v>
                </c:pt>
                <c:pt idx="23">
                  <c:v>9187</c:v>
                </c:pt>
                <c:pt idx="24">
                  <c:v>9357</c:v>
                </c:pt>
                <c:pt idx="25">
                  <c:v>9443</c:v>
                </c:pt>
                <c:pt idx="26">
                  <c:v>9467</c:v>
                </c:pt>
                <c:pt idx="27">
                  <c:v>9109</c:v>
                </c:pt>
                <c:pt idx="28">
                  <c:v>8888</c:v>
                </c:pt>
                <c:pt idx="29">
                  <c:v>9145</c:v>
                </c:pt>
                <c:pt idx="30">
                  <c:v>9379</c:v>
                </c:pt>
                <c:pt idx="31">
                  <c:v>9016</c:v>
                </c:pt>
                <c:pt idx="32">
                  <c:v>9178</c:v>
                </c:pt>
                <c:pt idx="33">
                  <c:v>9286</c:v>
                </c:pt>
                <c:pt idx="34">
                  <c:v>9508</c:v>
                </c:pt>
                <c:pt idx="35">
                  <c:v>10191</c:v>
                </c:pt>
                <c:pt idx="36">
                  <c:v>10697</c:v>
                </c:pt>
                <c:pt idx="37">
                  <c:v>10801</c:v>
                </c:pt>
                <c:pt idx="38">
                  <c:v>10613</c:v>
                </c:pt>
                <c:pt idx="39">
                  <c:v>10322</c:v>
                </c:pt>
                <c:pt idx="40">
                  <c:v>10159</c:v>
                </c:pt>
                <c:pt idx="41">
                  <c:v>10422</c:v>
                </c:pt>
                <c:pt idx="42">
                  <c:v>10376</c:v>
                </c:pt>
                <c:pt idx="43">
                  <c:v>9877</c:v>
                </c:pt>
                <c:pt idx="44">
                  <c:v>9689</c:v>
                </c:pt>
                <c:pt idx="45">
                  <c:v>9917</c:v>
                </c:pt>
                <c:pt idx="46">
                  <c:v>10165</c:v>
                </c:pt>
                <c:pt idx="47">
                  <c:v>10932</c:v>
                </c:pt>
                <c:pt idx="48" formatCode="General">
                  <c:v>11018</c:v>
                </c:pt>
                <c:pt idx="49" formatCode="General">
                  <c:v>11119</c:v>
                </c:pt>
                <c:pt idx="50" formatCode="General">
                  <c:v>10928</c:v>
                </c:pt>
                <c:pt idx="51" formatCode="General">
                  <c:v>10626</c:v>
                </c:pt>
              </c:numCache>
            </c:numRef>
          </c:val>
          <c:smooth val="0"/>
          <c:extLst>
            <c:ext xmlns:c16="http://schemas.microsoft.com/office/drawing/2014/chart" uri="{C3380CC4-5D6E-409C-BE32-E72D297353CC}">
              <c16:uniqueId val="{00000000-AEB6-4C0A-B42F-74537D8D9347}"/>
            </c:ext>
          </c:extLst>
        </c:ser>
        <c:ser>
          <c:idx val="1"/>
          <c:order val="1"/>
          <c:tx>
            <c:strRef>
              <c:f>työttömyys_sp!$C$4</c:f>
              <c:strCache>
                <c:ptCount val="1"/>
                <c:pt idx="0">
                  <c:v>Naiset</c:v>
                </c:pt>
              </c:strCache>
            </c:strRef>
          </c:tx>
          <c:spPr>
            <a:ln w="38100" cap="rnd">
              <a:solidFill>
                <a:srgbClr val="F2A6DB"/>
              </a:solidFill>
              <a:round/>
            </a:ln>
            <a:effectLst/>
          </c:spPr>
          <c:marker>
            <c:symbol val="diamond"/>
            <c:size val="6"/>
            <c:spPr>
              <a:solidFill>
                <a:srgbClr val="F2A6DB"/>
              </a:solidFill>
              <a:ln w="9525">
                <a:solidFill>
                  <a:srgbClr val="F2A6DB"/>
                </a:solidFill>
              </a:ln>
              <a:effectLst/>
            </c:spPr>
          </c:marker>
          <c:cat>
            <c:strRef>
              <c:f>työttömyys_sp!$A$5:$A$56</c:f>
              <c:strCache>
                <c:ptCount val="52"/>
                <c:pt idx="0">
                  <c:v>1/2022</c:v>
                </c:pt>
                <c:pt idx="1">
                  <c:v>2/2022</c:v>
                </c:pt>
                <c:pt idx="2">
                  <c:v>3/2022</c:v>
                </c:pt>
                <c:pt idx="3">
                  <c:v>4/2022</c:v>
                </c:pt>
                <c:pt idx="4">
                  <c:v>5/2022</c:v>
                </c:pt>
                <c:pt idx="5">
                  <c:v>6/2022</c:v>
                </c:pt>
                <c:pt idx="6">
                  <c:v>7/2022</c:v>
                </c:pt>
                <c:pt idx="7">
                  <c:v>8/2022</c:v>
                </c:pt>
                <c:pt idx="8">
                  <c:v>9/2022</c:v>
                </c:pt>
                <c:pt idx="9">
                  <c:v>10/2022</c:v>
                </c:pt>
                <c:pt idx="10">
                  <c:v>11/2022</c:v>
                </c:pt>
                <c:pt idx="11">
                  <c:v>12/2022</c:v>
                </c:pt>
                <c:pt idx="12">
                  <c:v>1/2023</c:v>
                </c:pt>
                <c:pt idx="13">
                  <c:v>2/2023</c:v>
                </c:pt>
                <c:pt idx="14">
                  <c:v>3/2023</c:v>
                </c:pt>
                <c:pt idx="15">
                  <c:v>4/2023</c:v>
                </c:pt>
                <c:pt idx="16">
                  <c:v>5/2023</c:v>
                </c:pt>
                <c:pt idx="17">
                  <c:v>6/2023</c:v>
                </c:pt>
                <c:pt idx="18">
                  <c:v>7/2023</c:v>
                </c:pt>
                <c:pt idx="19">
                  <c:v>8/2023</c:v>
                </c:pt>
                <c:pt idx="20">
                  <c:v>9/2023</c:v>
                </c:pt>
                <c:pt idx="21">
                  <c:v>10/2023</c:v>
                </c:pt>
                <c:pt idx="22">
                  <c:v>11/2023</c:v>
                </c:pt>
                <c:pt idx="23">
                  <c:v>12/2023</c:v>
                </c:pt>
                <c:pt idx="24">
                  <c:v>1/2024</c:v>
                </c:pt>
                <c:pt idx="25">
                  <c:v>2/2024</c:v>
                </c:pt>
                <c:pt idx="26">
                  <c:v>3/2024</c:v>
                </c:pt>
                <c:pt idx="27">
                  <c:v>4/2024</c:v>
                </c:pt>
                <c:pt idx="28">
                  <c:v>5/2024</c:v>
                </c:pt>
                <c:pt idx="29">
                  <c:v>6/2024</c:v>
                </c:pt>
                <c:pt idx="30">
                  <c:v>7/2024</c:v>
                </c:pt>
                <c:pt idx="31">
                  <c:v>8/2024</c:v>
                </c:pt>
                <c:pt idx="32">
                  <c:v>9/2024</c:v>
                </c:pt>
                <c:pt idx="33">
                  <c:v>10/2024</c:v>
                </c:pt>
                <c:pt idx="34">
                  <c:v>11/2024</c:v>
                </c:pt>
                <c:pt idx="35">
                  <c:v>12/2024</c:v>
                </c:pt>
                <c:pt idx="36">
                  <c:v>1/2025</c:v>
                </c:pt>
                <c:pt idx="37">
                  <c:v>2/2025</c:v>
                </c:pt>
                <c:pt idx="38">
                  <c:v>3/2025</c:v>
                </c:pt>
                <c:pt idx="39">
                  <c:v>4/2025</c:v>
                </c:pt>
                <c:pt idx="40">
                  <c:v>5/2025</c:v>
                </c:pt>
                <c:pt idx="41">
                  <c:v>6/2025</c:v>
                </c:pt>
                <c:pt idx="42">
                  <c:v>7/2025</c:v>
                </c:pt>
                <c:pt idx="43">
                  <c:v>8/2025</c:v>
                </c:pt>
                <c:pt idx="44">
                  <c:v>9/2025</c:v>
                </c:pt>
                <c:pt idx="45">
                  <c:v>10/2025</c:v>
                </c:pt>
                <c:pt idx="46">
                  <c:v>11/2025</c:v>
                </c:pt>
                <c:pt idx="47">
                  <c:v>12/2025</c:v>
                </c:pt>
                <c:pt idx="48">
                  <c:v>1/2026</c:v>
                </c:pt>
                <c:pt idx="49">
                  <c:v>2/2026</c:v>
                </c:pt>
                <c:pt idx="50">
                  <c:v>3/2026</c:v>
                </c:pt>
                <c:pt idx="51">
                  <c:v>4/2026</c:v>
                </c:pt>
              </c:strCache>
            </c:strRef>
          </c:cat>
          <c:val>
            <c:numRef>
              <c:f>työttömyys_sp!$C$5:$C$56</c:f>
              <c:numCache>
                <c:formatCode>#,##0</c:formatCode>
                <c:ptCount val="52"/>
                <c:pt idx="0">
                  <c:v>7139</c:v>
                </c:pt>
                <c:pt idx="1">
                  <c:v>6863</c:v>
                </c:pt>
                <c:pt idx="2">
                  <c:v>6396</c:v>
                </c:pt>
                <c:pt idx="3">
                  <c:v>6122</c:v>
                </c:pt>
                <c:pt idx="4">
                  <c:v>6179</c:v>
                </c:pt>
                <c:pt idx="5">
                  <c:v>6948</c:v>
                </c:pt>
                <c:pt idx="6">
                  <c:v>7341</c:v>
                </c:pt>
                <c:pt idx="7">
                  <c:v>6445</c:v>
                </c:pt>
                <c:pt idx="8">
                  <c:v>6147</c:v>
                </c:pt>
                <c:pt idx="9">
                  <c:v>5958</c:v>
                </c:pt>
                <c:pt idx="10">
                  <c:v>5886</c:v>
                </c:pt>
                <c:pt idx="11">
                  <c:v>6335</c:v>
                </c:pt>
                <c:pt idx="12">
                  <c:v>6160</c:v>
                </c:pt>
                <c:pt idx="13">
                  <c:v>6084</c:v>
                </c:pt>
                <c:pt idx="14">
                  <c:v>6012</c:v>
                </c:pt>
                <c:pt idx="15">
                  <c:v>5883</c:v>
                </c:pt>
                <c:pt idx="16">
                  <c:v>5895</c:v>
                </c:pt>
                <c:pt idx="17">
                  <c:v>6708</c:v>
                </c:pt>
                <c:pt idx="18">
                  <c:v>7173</c:v>
                </c:pt>
                <c:pt idx="19">
                  <c:v>6305</c:v>
                </c:pt>
                <c:pt idx="20">
                  <c:v>6182</c:v>
                </c:pt>
                <c:pt idx="21">
                  <c:v>6156</c:v>
                </c:pt>
                <c:pt idx="22">
                  <c:v>6200</c:v>
                </c:pt>
                <c:pt idx="23">
                  <c:v>6733</c:v>
                </c:pt>
                <c:pt idx="24">
                  <c:v>6621</c:v>
                </c:pt>
                <c:pt idx="25">
                  <c:v>6540</c:v>
                </c:pt>
                <c:pt idx="26">
                  <c:v>6546</c:v>
                </c:pt>
                <c:pt idx="27">
                  <c:v>6489</c:v>
                </c:pt>
                <c:pt idx="28">
                  <c:v>6610</c:v>
                </c:pt>
                <c:pt idx="29">
                  <c:v>7714</c:v>
                </c:pt>
                <c:pt idx="30">
                  <c:v>8159</c:v>
                </c:pt>
                <c:pt idx="31">
                  <c:v>7340</c:v>
                </c:pt>
                <c:pt idx="32">
                  <c:v>7322</c:v>
                </c:pt>
                <c:pt idx="33">
                  <c:v>7263</c:v>
                </c:pt>
                <c:pt idx="34">
                  <c:v>7116</c:v>
                </c:pt>
                <c:pt idx="35">
                  <c:v>7571</c:v>
                </c:pt>
                <c:pt idx="36">
                  <c:v>7847</c:v>
                </c:pt>
                <c:pt idx="37">
                  <c:v>7891</c:v>
                </c:pt>
                <c:pt idx="38">
                  <c:v>7827</c:v>
                </c:pt>
                <c:pt idx="39">
                  <c:v>7780</c:v>
                </c:pt>
                <c:pt idx="40">
                  <c:v>7890</c:v>
                </c:pt>
                <c:pt idx="41">
                  <c:v>8791</c:v>
                </c:pt>
                <c:pt idx="42">
                  <c:v>9118</c:v>
                </c:pt>
                <c:pt idx="43">
                  <c:v>8207</c:v>
                </c:pt>
                <c:pt idx="44">
                  <c:v>8040</c:v>
                </c:pt>
                <c:pt idx="45">
                  <c:v>8140</c:v>
                </c:pt>
                <c:pt idx="46">
                  <c:v>8233</c:v>
                </c:pt>
                <c:pt idx="47">
                  <c:v>8921</c:v>
                </c:pt>
                <c:pt idx="48" formatCode="General">
                  <c:v>8799</c:v>
                </c:pt>
                <c:pt idx="49" formatCode="General">
                  <c:v>8845</c:v>
                </c:pt>
                <c:pt idx="50" formatCode="General">
                  <c:v>8878</c:v>
                </c:pt>
                <c:pt idx="51" formatCode="General">
                  <c:v>8795</c:v>
                </c:pt>
              </c:numCache>
            </c:numRef>
          </c:val>
          <c:smooth val="0"/>
          <c:extLst>
            <c:ext xmlns:c16="http://schemas.microsoft.com/office/drawing/2014/chart" uri="{C3380CC4-5D6E-409C-BE32-E72D297353CC}">
              <c16:uniqueId val="{00000001-AEB6-4C0A-B42F-74537D8D9347}"/>
            </c:ext>
          </c:extLst>
        </c:ser>
        <c:dLbls>
          <c:showLegendKey val="0"/>
          <c:showVal val="0"/>
          <c:showCatName val="0"/>
          <c:showSerName val="0"/>
          <c:showPercent val="0"/>
          <c:showBubbleSize val="0"/>
        </c:dLbls>
        <c:marker val="1"/>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LblSkip val="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fi-FI"/>
                  <a:t>Työttömiä</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r"/>
      <c:layout>
        <c:manualLayout>
          <c:xMode val="edge"/>
          <c:yMode val="edge"/>
          <c:x val="0.88586935632168018"/>
          <c:y val="0.18097275705500313"/>
          <c:w val="9.8769901623232223E-2"/>
          <c:h val="0.20569978435693773"/>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585753188754217E-2"/>
          <c:y val="4.3748436524679586E-2"/>
          <c:w val="0.88562595906910979"/>
          <c:h val="0.78574802500260132"/>
        </c:manualLayout>
      </c:layout>
      <c:barChart>
        <c:barDir val="col"/>
        <c:grouping val="clustered"/>
        <c:varyColors val="0"/>
        <c:ser>
          <c:idx val="0"/>
          <c:order val="0"/>
          <c:tx>
            <c:strRef>
              <c:f>taste_6_14_kuntaa!$A$9</c:f>
              <c:strCache>
                <c:ptCount val="1"/>
                <c:pt idx="0">
                  <c:v>Huhtikuu 2025</c:v>
                </c:pt>
              </c:strCache>
            </c:strRef>
          </c:tx>
          <c:spPr>
            <a:solidFill>
              <a:srgbClr val="B8CDFF"/>
            </a:solidFill>
            <a:ln>
              <a:solidFill>
                <a:schemeClr val="tx1"/>
              </a:solidFill>
            </a:ln>
          </c:spPr>
          <c:invertIfNegative val="0"/>
          <c:dLbls>
            <c:delete val="1"/>
          </c:dLbls>
          <c:cat>
            <c:strRef>
              <c:f>taste_6_14_kuntaa!$B$8:$H$8</c:f>
              <c:strCache>
                <c:ptCount val="7"/>
                <c:pt idx="0">
                  <c:v>Vantaa</c:v>
                </c:pt>
                <c:pt idx="1">
                  <c:v>Espoo</c:v>
                </c:pt>
                <c:pt idx="2">
                  <c:v>Helsinki</c:v>
                </c:pt>
                <c:pt idx="4">
                  <c:v>Turku</c:v>
                </c:pt>
                <c:pt idx="5">
                  <c:v>Tampere</c:v>
                </c:pt>
                <c:pt idx="6">
                  <c:v>Oulu</c:v>
                </c:pt>
              </c:strCache>
            </c:strRef>
          </c:cat>
          <c:val>
            <c:numRef>
              <c:f>taste_6_14_kuntaa!$B$9:$H$9</c:f>
              <c:numCache>
                <c:formatCode>General</c:formatCode>
                <c:ptCount val="7"/>
                <c:pt idx="0">
                  <c:v>13.6</c:v>
                </c:pt>
                <c:pt idx="1">
                  <c:v>10.8</c:v>
                </c:pt>
                <c:pt idx="2">
                  <c:v>12.9</c:v>
                </c:pt>
                <c:pt idx="4">
                  <c:v>14</c:v>
                </c:pt>
                <c:pt idx="5">
                  <c:v>13.1</c:v>
                </c:pt>
                <c:pt idx="6">
                  <c:v>13.6</c:v>
                </c:pt>
              </c:numCache>
            </c:numRef>
          </c:val>
          <c:extLst>
            <c:ext xmlns:c16="http://schemas.microsoft.com/office/drawing/2014/chart" uri="{C3380CC4-5D6E-409C-BE32-E72D297353CC}">
              <c16:uniqueId val="{00000000-F4F1-4F89-A93D-A49237F1D294}"/>
            </c:ext>
          </c:extLst>
        </c:ser>
        <c:ser>
          <c:idx val="1"/>
          <c:order val="1"/>
          <c:tx>
            <c:strRef>
              <c:f>taste_6_14_kuntaa!$A$10</c:f>
              <c:strCache>
                <c:ptCount val="1"/>
                <c:pt idx="0">
                  <c:v>Huhtikuu 2026</c:v>
                </c:pt>
              </c:strCache>
            </c:strRef>
          </c:tx>
          <c:spPr>
            <a:solidFill>
              <a:srgbClr val="152B96"/>
            </a:solidFill>
            <a:ln>
              <a:solidFill>
                <a:schemeClr val="tx1"/>
              </a:solidFill>
            </a:ln>
          </c:spPr>
          <c:invertIfNegative val="0"/>
          <c:dLbls>
            <c:dLbl>
              <c:idx val="0"/>
              <c:layout>
                <c:manualLayout>
                  <c:x val="0"/>
                  <c:y val="8.20792678904474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F1-4F89-A93D-A49237F1D294}"/>
                </c:ext>
              </c:extLst>
            </c:dLbl>
            <c:dLbl>
              <c:idx val="4"/>
              <c:layout>
                <c:manualLayout>
                  <c:x val="0"/>
                  <c:y val="1.47278277191741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F1-4F89-A93D-A49237F1D294}"/>
                </c:ext>
              </c:extLst>
            </c:dLbl>
            <c:dLbl>
              <c:idx val="5"/>
              <c:layout>
                <c:manualLayout>
                  <c:x val="8.856580457753038E-17"/>
                  <c:y val="6.09291698400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F1-4F89-A93D-A49237F1D294}"/>
                </c:ext>
              </c:extLst>
            </c:dLbl>
            <c:dLbl>
              <c:idx val="6"/>
              <c:layout>
                <c:manualLayout>
                  <c:x val="-9.4782989082904093E-4"/>
                  <c:y val="1.42154469838261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F1-4F89-A93D-A49237F1D29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taste_6_14_kuntaa!$B$8:$H$8</c:f>
              <c:strCache>
                <c:ptCount val="7"/>
                <c:pt idx="0">
                  <c:v>Vantaa</c:v>
                </c:pt>
                <c:pt idx="1">
                  <c:v>Espoo</c:v>
                </c:pt>
                <c:pt idx="2">
                  <c:v>Helsinki</c:v>
                </c:pt>
                <c:pt idx="4">
                  <c:v>Turku</c:v>
                </c:pt>
                <c:pt idx="5">
                  <c:v>Tampere</c:v>
                </c:pt>
                <c:pt idx="6">
                  <c:v>Oulu</c:v>
                </c:pt>
              </c:strCache>
            </c:strRef>
          </c:cat>
          <c:val>
            <c:numRef>
              <c:f>taste_6_14_kuntaa!$B$10:$H$10</c:f>
              <c:numCache>
                <c:formatCode>General</c:formatCode>
                <c:ptCount val="7"/>
                <c:pt idx="0">
                  <c:v>14.4</c:v>
                </c:pt>
                <c:pt idx="1">
                  <c:v>11.1</c:v>
                </c:pt>
                <c:pt idx="2">
                  <c:v>13.2</c:v>
                </c:pt>
                <c:pt idx="4">
                  <c:v>14.6</c:v>
                </c:pt>
                <c:pt idx="5">
                  <c:v>15.4</c:v>
                </c:pt>
                <c:pt idx="6">
                  <c:v>14.3</c:v>
                </c:pt>
              </c:numCache>
            </c:numRef>
          </c:val>
          <c:extLst>
            <c:ext xmlns:c16="http://schemas.microsoft.com/office/drawing/2014/chart" uri="{C3380CC4-5D6E-409C-BE32-E72D297353CC}">
              <c16:uniqueId val="{00000004-F4F1-4F89-A93D-A49237F1D294}"/>
            </c:ext>
          </c:extLst>
        </c:ser>
        <c:dLbls>
          <c:showLegendKey val="0"/>
          <c:showVal val="1"/>
          <c:showCatName val="0"/>
          <c:showSerName val="0"/>
          <c:showPercent val="0"/>
          <c:showBubbleSize val="0"/>
        </c:dLbls>
        <c:gapWidth val="150"/>
        <c:axId val="196192512"/>
        <c:axId val="196208512"/>
      </c:barChart>
      <c:catAx>
        <c:axId val="196192512"/>
        <c:scaling>
          <c:orientation val="minMax"/>
        </c:scaling>
        <c:delete val="0"/>
        <c:axPos val="b"/>
        <c:numFmt formatCode="General" sourceLinked="0"/>
        <c:majorTickMark val="out"/>
        <c:minorTickMark val="none"/>
        <c:tickLblPos val="nextTo"/>
        <c:crossAx val="196208512"/>
        <c:crosses val="autoZero"/>
        <c:auto val="1"/>
        <c:lblAlgn val="ctr"/>
        <c:lblOffset val="100"/>
        <c:noMultiLvlLbl val="0"/>
      </c:catAx>
      <c:valAx>
        <c:axId val="196208512"/>
        <c:scaling>
          <c:orientation val="minMax"/>
          <c:max val="18"/>
          <c:min val="0"/>
        </c:scaling>
        <c:delete val="0"/>
        <c:axPos val="l"/>
        <c:majorGridlines>
          <c:spPr>
            <a:ln>
              <a:solidFill>
                <a:srgbClr val="868686"/>
              </a:solidFill>
            </a:ln>
          </c:spPr>
        </c:majorGridlines>
        <c:title>
          <c:tx>
            <c:rich>
              <a:bodyPr rot="-5400000" vert="horz"/>
              <a:lstStyle/>
              <a:p>
                <a:pPr>
                  <a:defRPr b="0"/>
                </a:pPr>
                <a:r>
                  <a:rPr lang="fi-FI" b="0"/>
                  <a:t>Työttömyysaste, %</a:t>
                </a:r>
              </a:p>
            </c:rich>
          </c:tx>
          <c:layout>
            <c:manualLayout>
              <c:xMode val="edge"/>
              <c:yMode val="edge"/>
              <c:x val="1.6189385728814277E-3"/>
              <c:y val="0.24977570579488403"/>
            </c:manualLayout>
          </c:layout>
          <c:overlay val="0"/>
        </c:title>
        <c:numFmt formatCode="General" sourceLinked="1"/>
        <c:majorTickMark val="out"/>
        <c:minorTickMark val="none"/>
        <c:tickLblPos val="nextTo"/>
        <c:crossAx val="196192512"/>
        <c:crosses val="autoZero"/>
        <c:crossBetween val="between"/>
        <c:majorUnit val="2"/>
      </c:valAx>
      <c:spPr>
        <a:noFill/>
        <a:ln w="9525">
          <a:solidFill>
            <a:srgbClr val="868686"/>
          </a:solidFill>
        </a:ln>
      </c:spPr>
    </c:plotArea>
    <c:legend>
      <c:legendPos val="b"/>
      <c:layout>
        <c:manualLayout>
          <c:xMode val="edge"/>
          <c:yMode val="edge"/>
          <c:x val="0.3176553431425172"/>
          <c:y val="0.94342547181602299"/>
          <c:w val="0.46869291388699574"/>
          <c:h val="5.1107211598550181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5287100710482"/>
          <c:y val="3.6606756241477141E-2"/>
          <c:w val="0.76909389491756319"/>
          <c:h val="0.72855095321767183"/>
        </c:manualLayout>
      </c:layout>
      <c:lineChart>
        <c:grouping val="standard"/>
        <c:varyColors val="0"/>
        <c:ser>
          <c:idx val="0"/>
          <c:order val="0"/>
          <c:tx>
            <c:strRef>
              <c:f>taste_6_kuntaa_viiva!$B$6</c:f>
              <c:strCache>
                <c:ptCount val="1"/>
                <c:pt idx="0">
                  <c:v>Espoo</c:v>
                </c:pt>
              </c:strCache>
            </c:strRef>
          </c:tx>
          <c:spPr>
            <a:ln w="38100" cap="rnd">
              <a:solidFill>
                <a:srgbClr val="C2A6E3"/>
              </a:solidFill>
              <a:round/>
            </a:ln>
            <a:effectLst/>
          </c:spPr>
          <c:marker>
            <c:symbol val="circle"/>
            <c:size val="5"/>
            <c:spPr>
              <a:solidFill>
                <a:srgbClr val="C2A6E3"/>
              </a:solidFill>
              <a:ln w="9525">
                <a:solidFill>
                  <a:srgbClr val="C2A6E3"/>
                </a:solidFill>
              </a:ln>
              <a:effectLst/>
            </c:spPr>
          </c:marker>
          <c:cat>
            <c:strRef>
              <c:f>taste_6_kuntaa_viiva!$A$7:$A$58</c:f>
              <c:strCache>
                <c:ptCount val="52"/>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pt idx="21">
                  <c:v>2023M10</c:v>
                </c:pt>
                <c:pt idx="22">
                  <c:v>2023M11</c:v>
                </c:pt>
                <c:pt idx="23">
                  <c:v>2023M12</c:v>
                </c:pt>
                <c:pt idx="24">
                  <c:v>2024M01</c:v>
                </c:pt>
                <c:pt idx="25">
                  <c:v>2024M02</c:v>
                </c:pt>
                <c:pt idx="26">
                  <c:v>2024M03</c:v>
                </c:pt>
                <c:pt idx="27">
                  <c:v>2024M04</c:v>
                </c:pt>
                <c:pt idx="28">
                  <c:v>2024M05</c:v>
                </c:pt>
                <c:pt idx="29">
                  <c:v>2024M06</c:v>
                </c:pt>
                <c:pt idx="30">
                  <c:v>2024M07</c:v>
                </c:pt>
                <c:pt idx="31">
                  <c:v>2024M08</c:v>
                </c:pt>
                <c:pt idx="32">
                  <c:v>2024M09</c:v>
                </c:pt>
                <c:pt idx="33">
                  <c:v>2024M10</c:v>
                </c:pt>
                <c:pt idx="34">
                  <c:v>2024M11</c:v>
                </c:pt>
                <c:pt idx="35">
                  <c:v>2024M12</c:v>
                </c:pt>
                <c:pt idx="36">
                  <c:v>2025M01</c:v>
                </c:pt>
                <c:pt idx="37">
                  <c:v>2025M02</c:v>
                </c:pt>
                <c:pt idx="38">
                  <c:v>2025M03</c:v>
                </c:pt>
                <c:pt idx="39">
                  <c:v>2025M04</c:v>
                </c:pt>
                <c:pt idx="40">
                  <c:v>2025M05</c:v>
                </c:pt>
                <c:pt idx="41">
                  <c:v>2025M06</c:v>
                </c:pt>
                <c:pt idx="42">
                  <c:v>2025M07</c:v>
                </c:pt>
                <c:pt idx="43">
                  <c:v>2025M08</c:v>
                </c:pt>
                <c:pt idx="44">
                  <c:v>2025M09</c:v>
                </c:pt>
                <c:pt idx="45">
                  <c:v>2025M10</c:v>
                </c:pt>
                <c:pt idx="46">
                  <c:v>2025M11</c:v>
                </c:pt>
                <c:pt idx="47">
                  <c:v>2025M12</c:v>
                </c:pt>
                <c:pt idx="48">
                  <c:v>2026M01</c:v>
                </c:pt>
                <c:pt idx="49">
                  <c:v>2026M02</c:v>
                </c:pt>
                <c:pt idx="50">
                  <c:v>2026M03</c:v>
                </c:pt>
                <c:pt idx="51">
                  <c:v>2026M04</c:v>
                </c:pt>
              </c:strCache>
            </c:strRef>
          </c:cat>
          <c:val>
            <c:numRef>
              <c:f>taste_6_kuntaa_viiva!$B$7:$B$58</c:f>
              <c:numCache>
                <c:formatCode>0.0</c:formatCode>
                <c:ptCount val="52"/>
                <c:pt idx="0">
                  <c:v>9.1999999999999993</c:v>
                </c:pt>
                <c:pt idx="1">
                  <c:v>8.9</c:v>
                </c:pt>
                <c:pt idx="2">
                  <c:v>8.4</c:v>
                </c:pt>
                <c:pt idx="3">
                  <c:v>8.1</c:v>
                </c:pt>
                <c:pt idx="4">
                  <c:v>8.1999999999999993</c:v>
                </c:pt>
                <c:pt idx="5">
                  <c:v>9</c:v>
                </c:pt>
                <c:pt idx="6">
                  <c:v>9.5</c:v>
                </c:pt>
                <c:pt idx="7">
                  <c:v>8.5</c:v>
                </c:pt>
                <c:pt idx="8">
                  <c:v>8.1999999999999993</c:v>
                </c:pt>
                <c:pt idx="9">
                  <c:v>8.1</c:v>
                </c:pt>
                <c:pt idx="10">
                  <c:v>8.1</c:v>
                </c:pt>
                <c:pt idx="11">
                  <c:v>8.6999999999999993</c:v>
                </c:pt>
                <c:pt idx="12">
                  <c:v>8.4</c:v>
                </c:pt>
                <c:pt idx="13">
                  <c:v>8.4</c:v>
                </c:pt>
                <c:pt idx="14">
                  <c:v>8.3000000000000007</c:v>
                </c:pt>
                <c:pt idx="15">
                  <c:v>8.1</c:v>
                </c:pt>
                <c:pt idx="16">
                  <c:v>8.3000000000000007</c:v>
                </c:pt>
                <c:pt idx="17">
                  <c:v>9.1999999999999993</c:v>
                </c:pt>
                <c:pt idx="18">
                  <c:v>9.8000000000000007</c:v>
                </c:pt>
                <c:pt idx="19">
                  <c:v>8.8000000000000007</c:v>
                </c:pt>
                <c:pt idx="20">
                  <c:v>8.6999999999999993</c:v>
                </c:pt>
                <c:pt idx="21">
                  <c:v>8.8000000000000007</c:v>
                </c:pt>
                <c:pt idx="22">
                  <c:v>9</c:v>
                </c:pt>
                <c:pt idx="23">
                  <c:v>9.8000000000000007</c:v>
                </c:pt>
                <c:pt idx="24">
                  <c:v>9.3000000000000007</c:v>
                </c:pt>
                <c:pt idx="25">
                  <c:v>9.3000000000000007</c:v>
                </c:pt>
                <c:pt idx="26">
                  <c:v>9.3000000000000007</c:v>
                </c:pt>
                <c:pt idx="27">
                  <c:v>9.1999999999999993</c:v>
                </c:pt>
                <c:pt idx="28">
                  <c:v>9.3000000000000007</c:v>
                </c:pt>
                <c:pt idx="29">
                  <c:v>10.4</c:v>
                </c:pt>
                <c:pt idx="30">
                  <c:v>11</c:v>
                </c:pt>
                <c:pt idx="31">
                  <c:v>10.199999999999999</c:v>
                </c:pt>
                <c:pt idx="32">
                  <c:v>10.199999999999999</c:v>
                </c:pt>
                <c:pt idx="33">
                  <c:v>10.199999999999999</c:v>
                </c:pt>
                <c:pt idx="34">
                  <c:v>10.199999999999999</c:v>
                </c:pt>
                <c:pt idx="35">
                  <c:v>10.9</c:v>
                </c:pt>
                <c:pt idx="36">
                  <c:v>10.9</c:v>
                </c:pt>
                <c:pt idx="37">
                  <c:v>11</c:v>
                </c:pt>
                <c:pt idx="38">
                  <c:v>10.9</c:v>
                </c:pt>
                <c:pt idx="39">
                  <c:v>10.8</c:v>
                </c:pt>
                <c:pt idx="40">
                  <c:v>10.7</c:v>
                </c:pt>
                <c:pt idx="41">
                  <c:v>11.5</c:v>
                </c:pt>
                <c:pt idx="42">
                  <c:v>11.9</c:v>
                </c:pt>
                <c:pt idx="43">
                  <c:v>11</c:v>
                </c:pt>
                <c:pt idx="44">
                  <c:v>10.7</c:v>
                </c:pt>
                <c:pt idx="45">
                  <c:v>10.7</c:v>
                </c:pt>
                <c:pt idx="46">
                  <c:v>10.8</c:v>
                </c:pt>
                <c:pt idx="47">
                  <c:v>11.5</c:v>
                </c:pt>
                <c:pt idx="48">
                  <c:v>11.2</c:v>
                </c:pt>
                <c:pt idx="49">
                  <c:v>11.2</c:v>
                </c:pt>
                <c:pt idx="50">
                  <c:v>11.2</c:v>
                </c:pt>
                <c:pt idx="51">
                  <c:v>11.1</c:v>
                </c:pt>
              </c:numCache>
            </c:numRef>
          </c:val>
          <c:smooth val="0"/>
          <c:extLst>
            <c:ext xmlns:c16="http://schemas.microsoft.com/office/drawing/2014/chart" uri="{C3380CC4-5D6E-409C-BE32-E72D297353CC}">
              <c16:uniqueId val="{00000000-0FB1-4D75-BB64-823AA229FA92}"/>
            </c:ext>
          </c:extLst>
        </c:ser>
        <c:ser>
          <c:idx val="1"/>
          <c:order val="1"/>
          <c:tx>
            <c:strRef>
              <c:f>taste_6_kuntaa_viiva!$C$6</c:f>
              <c:strCache>
                <c:ptCount val="1"/>
                <c:pt idx="0">
                  <c:v>Helsinki</c:v>
                </c:pt>
              </c:strCache>
            </c:strRef>
          </c:tx>
          <c:spPr>
            <a:ln w="38100" cap="rnd">
              <a:solidFill>
                <a:srgbClr val="152B96"/>
              </a:solidFill>
              <a:round/>
            </a:ln>
            <a:effectLst/>
          </c:spPr>
          <c:marker>
            <c:symbol val="circle"/>
            <c:size val="5"/>
            <c:spPr>
              <a:solidFill>
                <a:srgbClr val="152B96"/>
              </a:solidFill>
              <a:ln w="9525">
                <a:solidFill>
                  <a:srgbClr val="152B96"/>
                </a:solidFill>
              </a:ln>
              <a:effectLst/>
            </c:spPr>
          </c:marker>
          <c:cat>
            <c:strRef>
              <c:f>taste_6_kuntaa_viiva!$A$7:$A$58</c:f>
              <c:strCache>
                <c:ptCount val="52"/>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pt idx="21">
                  <c:v>2023M10</c:v>
                </c:pt>
                <c:pt idx="22">
                  <c:v>2023M11</c:v>
                </c:pt>
                <c:pt idx="23">
                  <c:v>2023M12</c:v>
                </c:pt>
                <c:pt idx="24">
                  <c:v>2024M01</c:v>
                </c:pt>
                <c:pt idx="25">
                  <c:v>2024M02</c:v>
                </c:pt>
                <c:pt idx="26">
                  <c:v>2024M03</c:v>
                </c:pt>
                <c:pt idx="27">
                  <c:v>2024M04</c:v>
                </c:pt>
                <c:pt idx="28">
                  <c:v>2024M05</c:v>
                </c:pt>
                <c:pt idx="29">
                  <c:v>2024M06</c:v>
                </c:pt>
                <c:pt idx="30">
                  <c:v>2024M07</c:v>
                </c:pt>
                <c:pt idx="31">
                  <c:v>2024M08</c:v>
                </c:pt>
                <c:pt idx="32">
                  <c:v>2024M09</c:v>
                </c:pt>
                <c:pt idx="33">
                  <c:v>2024M10</c:v>
                </c:pt>
                <c:pt idx="34">
                  <c:v>2024M11</c:v>
                </c:pt>
                <c:pt idx="35">
                  <c:v>2024M12</c:v>
                </c:pt>
                <c:pt idx="36">
                  <c:v>2025M01</c:v>
                </c:pt>
                <c:pt idx="37">
                  <c:v>2025M02</c:v>
                </c:pt>
                <c:pt idx="38">
                  <c:v>2025M03</c:v>
                </c:pt>
                <c:pt idx="39">
                  <c:v>2025M04</c:v>
                </c:pt>
                <c:pt idx="40">
                  <c:v>2025M05</c:v>
                </c:pt>
                <c:pt idx="41">
                  <c:v>2025M06</c:v>
                </c:pt>
                <c:pt idx="42">
                  <c:v>2025M07</c:v>
                </c:pt>
                <c:pt idx="43">
                  <c:v>2025M08</c:v>
                </c:pt>
                <c:pt idx="44">
                  <c:v>2025M09</c:v>
                </c:pt>
                <c:pt idx="45">
                  <c:v>2025M10</c:v>
                </c:pt>
                <c:pt idx="46">
                  <c:v>2025M11</c:v>
                </c:pt>
                <c:pt idx="47">
                  <c:v>2025M12</c:v>
                </c:pt>
                <c:pt idx="48">
                  <c:v>2026M01</c:v>
                </c:pt>
                <c:pt idx="49">
                  <c:v>2026M02</c:v>
                </c:pt>
                <c:pt idx="50">
                  <c:v>2026M03</c:v>
                </c:pt>
                <c:pt idx="51">
                  <c:v>2026M04</c:v>
                </c:pt>
              </c:strCache>
            </c:strRef>
          </c:cat>
          <c:val>
            <c:numRef>
              <c:f>taste_6_kuntaa_viiva!$C$7:$C$58</c:f>
              <c:numCache>
                <c:formatCode>0.0</c:formatCode>
                <c:ptCount val="52"/>
                <c:pt idx="0">
                  <c:v>11.5</c:v>
                </c:pt>
                <c:pt idx="1">
                  <c:v>11</c:v>
                </c:pt>
                <c:pt idx="2">
                  <c:v>10.3</c:v>
                </c:pt>
                <c:pt idx="3">
                  <c:v>9.8000000000000007</c:v>
                </c:pt>
                <c:pt idx="4">
                  <c:v>10</c:v>
                </c:pt>
                <c:pt idx="5">
                  <c:v>10.8</c:v>
                </c:pt>
                <c:pt idx="6">
                  <c:v>11.4</c:v>
                </c:pt>
                <c:pt idx="7">
                  <c:v>10.3</c:v>
                </c:pt>
                <c:pt idx="8">
                  <c:v>10</c:v>
                </c:pt>
                <c:pt idx="9">
                  <c:v>9.8000000000000007</c:v>
                </c:pt>
                <c:pt idx="10">
                  <c:v>9.8000000000000007</c:v>
                </c:pt>
                <c:pt idx="11">
                  <c:v>10.4</c:v>
                </c:pt>
                <c:pt idx="12">
                  <c:v>10.3</c:v>
                </c:pt>
                <c:pt idx="13">
                  <c:v>10.3</c:v>
                </c:pt>
                <c:pt idx="14">
                  <c:v>10.199999999999999</c:v>
                </c:pt>
                <c:pt idx="15">
                  <c:v>10.1</c:v>
                </c:pt>
                <c:pt idx="16">
                  <c:v>10.199999999999999</c:v>
                </c:pt>
                <c:pt idx="17">
                  <c:v>11.1</c:v>
                </c:pt>
                <c:pt idx="18">
                  <c:v>11.7</c:v>
                </c:pt>
                <c:pt idx="19">
                  <c:v>10.8</c:v>
                </c:pt>
                <c:pt idx="20">
                  <c:v>10.6</c:v>
                </c:pt>
                <c:pt idx="21">
                  <c:v>10.7</c:v>
                </c:pt>
                <c:pt idx="22">
                  <c:v>10.8</c:v>
                </c:pt>
                <c:pt idx="23">
                  <c:v>11.6</c:v>
                </c:pt>
                <c:pt idx="24">
                  <c:v>11.2</c:v>
                </c:pt>
                <c:pt idx="25">
                  <c:v>11.2</c:v>
                </c:pt>
                <c:pt idx="26">
                  <c:v>11.2</c:v>
                </c:pt>
                <c:pt idx="27">
                  <c:v>11</c:v>
                </c:pt>
                <c:pt idx="28">
                  <c:v>11</c:v>
                </c:pt>
                <c:pt idx="29">
                  <c:v>12</c:v>
                </c:pt>
                <c:pt idx="30">
                  <c:v>12.5</c:v>
                </c:pt>
                <c:pt idx="31">
                  <c:v>11.7</c:v>
                </c:pt>
                <c:pt idx="32">
                  <c:v>11.7</c:v>
                </c:pt>
                <c:pt idx="33">
                  <c:v>11.7</c:v>
                </c:pt>
                <c:pt idx="34">
                  <c:v>11.8</c:v>
                </c:pt>
                <c:pt idx="35">
                  <c:v>12.5</c:v>
                </c:pt>
                <c:pt idx="36">
                  <c:v>12.7</c:v>
                </c:pt>
                <c:pt idx="37">
                  <c:v>12.9</c:v>
                </c:pt>
                <c:pt idx="38">
                  <c:v>12.9</c:v>
                </c:pt>
                <c:pt idx="39">
                  <c:v>12.9</c:v>
                </c:pt>
                <c:pt idx="40">
                  <c:v>13</c:v>
                </c:pt>
                <c:pt idx="41">
                  <c:v>13.8</c:v>
                </c:pt>
                <c:pt idx="42">
                  <c:v>14.3</c:v>
                </c:pt>
                <c:pt idx="43">
                  <c:v>13.6</c:v>
                </c:pt>
                <c:pt idx="44">
                  <c:v>13.4</c:v>
                </c:pt>
                <c:pt idx="45">
                  <c:v>13.2</c:v>
                </c:pt>
                <c:pt idx="46">
                  <c:v>13.2</c:v>
                </c:pt>
                <c:pt idx="47">
                  <c:v>13.8</c:v>
                </c:pt>
                <c:pt idx="48">
                  <c:v>13.5</c:v>
                </c:pt>
                <c:pt idx="49">
                  <c:v>13.5</c:v>
                </c:pt>
                <c:pt idx="50">
                  <c:v>13.4</c:v>
                </c:pt>
                <c:pt idx="51">
                  <c:v>13.2</c:v>
                </c:pt>
              </c:numCache>
            </c:numRef>
          </c:val>
          <c:smooth val="0"/>
          <c:extLst>
            <c:ext xmlns:c16="http://schemas.microsoft.com/office/drawing/2014/chart" uri="{C3380CC4-5D6E-409C-BE32-E72D297353CC}">
              <c16:uniqueId val="{00000001-0FB1-4D75-BB64-823AA229FA92}"/>
            </c:ext>
          </c:extLst>
        </c:ser>
        <c:ser>
          <c:idx val="2"/>
          <c:order val="2"/>
          <c:tx>
            <c:strRef>
              <c:f>taste_6_kuntaa_viiva!$D$6</c:f>
              <c:strCache>
                <c:ptCount val="1"/>
                <c:pt idx="0">
                  <c:v>Oulu</c:v>
                </c:pt>
              </c:strCache>
            </c:strRef>
          </c:tx>
          <c:spPr>
            <a:ln w="38100" cap="rnd">
              <a:solidFill>
                <a:srgbClr val="E5B595"/>
              </a:solidFill>
              <a:round/>
            </a:ln>
            <a:effectLst/>
          </c:spPr>
          <c:marker>
            <c:symbol val="circle"/>
            <c:size val="5"/>
            <c:spPr>
              <a:solidFill>
                <a:srgbClr val="E5B595"/>
              </a:solidFill>
              <a:ln w="9525">
                <a:solidFill>
                  <a:srgbClr val="E5B595"/>
                </a:solidFill>
              </a:ln>
              <a:effectLst/>
            </c:spPr>
          </c:marker>
          <c:cat>
            <c:strRef>
              <c:f>taste_6_kuntaa_viiva!$A$7:$A$58</c:f>
              <c:strCache>
                <c:ptCount val="52"/>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pt idx="21">
                  <c:v>2023M10</c:v>
                </c:pt>
                <c:pt idx="22">
                  <c:v>2023M11</c:v>
                </c:pt>
                <c:pt idx="23">
                  <c:v>2023M12</c:v>
                </c:pt>
                <c:pt idx="24">
                  <c:v>2024M01</c:v>
                </c:pt>
                <c:pt idx="25">
                  <c:v>2024M02</c:v>
                </c:pt>
                <c:pt idx="26">
                  <c:v>2024M03</c:v>
                </c:pt>
                <c:pt idx="27">
                  <c:v>2024M04</c:v>
                </c:pt>
                <c:pt idx="28">
                  <c:v>2024M05</c:v>
                </c:pt>
                <c:pt idx="29">
                  <c:v>2024M06</c:v>
                </c:pt>
                <c:pt idx="30">
                  <c:v>2024M07</c:v>
                </c:pt>
                <c:pt idx="31">
                  <c:v>2024M08</c:v>
                </c:pt>
                <c:pt idx="32">
                  <c:v>2024M09</c:v>
                </c:pt>
                <c:pt idx="33">
                  <c:v>2024M10</c:v>
                </c:pt>
                <c:pt idx="34">
                  <c:v>2024M11</c:v>
                </c:pt>
                <c:pt idx="35">
                  <c:v>2024M12</c:v>
                </c:pt>
                <c:pt idx="36">
                  <c:v>2025M01</c:v>
                </c:pt>
                <c:pt idx="37">
                  <c:v>2025M02</c:v>
                </c:pt>
                <c:pt idx="38">
                  <c:v>2025M03</c:v>
                </c:pt>
                <c:pt idx="39">
                  <c:v>2025M04</c:v>
                </c:pt>
                <c:pt idx="40">
                  <c:v>2025M05</c:v>
                </c:pt>
                <c:pt idx="41">
                  <c:v>2025M06</c:v>
                </c:pt>
                <c:pt idx="42">
                  <c:v>2025M07</c:v>
                </c:pt>
                <c:pt idx="43">
                  <c:v>2025M08</c:v>
                </c:pt>
                <c:pt idx="44">
                  <c:v>2025M09</c:v>
                </c:pt>
                <c:pt idx="45">
                  <c:v>2025M10</c:v>
                </c:pt>
                <c:pt idx="46">
                  <c:v>2025M11</c:v>
                </c:pt>
                <c:pt idx="47">
                  <c:v>2025M12</c:v>
                </c:pt>
                <c:pt idx="48">
                  <c:v>2026M01</c:v>
                </c:pt>
                <c:pt idx="49">
                  <c:v>2026M02</c:v>
                </c:pt>
                <c:pt idx="50">
                  <c:v>2026M03</c:v>
                </c:pt>
                <c:pt idx="51">
                  <c:v>2026M04</c:v>
                </c:pt>
              </c:strCache>
            </c:strRef>
          </c:cat>
          <c:val>
            <c:numRef>
              <c:f>taste_6_kuntaa_viiva!$D$7:$D$58</c:f>
              <c:numCache>
                <c:formatCode>0.0</c:formatCode>
                <c:ptCount val="52"/>
                <c:pt idx="0">
                  <c:v>11.8</c:v>
                </c:pt>
                <c:pt idx="1">
                  <c:v>11.4</c:v>
                </c:pt>
                <c:pt idx="2">
                  <c:v>11.1</c:v>
                </c:pt>
                <c:pt idx="3">
                  <c:v>10.7</c:v>
                </c:pt>
                <c:pt idx="4">
                  <c:v>10.6</c:v>
                </c:pt>
                <c:pt idx="5">
                  <c:v>12.1</c:v>
                </c:pt>
                <c:pt idx="6">
                  <c:v>12.9</c:v>
                </c:pt>
                <c:pt idx="7">
                  <c:v>10.9</c:v>
                </c:pt>
                <c:pt idx="8">
                  <c:v>10.8</c:v>
                </c:pt>
                <c:pt idx="9">
                  <c:v>10.6</c:v>
                </c:pt>
                <c:pt idx="10">
                  <c:v>10.8</c:v>
                </c:pt>
                <c:pt idx="11">
                  <c:v>12.3</c:v>
                </c:pt>
                <c:pt idx="12">
                  <c:v>12.3</c:v>
                </c:pt>
                <c:pt idx="13">
                  <c:v>12.1</c:v>
                </c:pt>
                <c:pt idx="14">
                  <c:v>12.2</c:v>
                </c:pt>
                <c:pt idx="15">
                  <c:v>11.8</c:v>
                </c:pt>
                <c:pt idx="16">
                  <c:v>11.7</c:v>
                </c:pt>
                <c:pt idx="17">
                  <c:v>13.2</c:v>
                </c:pt>
                <c:pt idx="18">
                  <c:v>13.8</c:v>
                </c:pt>
                <c:pt idx="19">
                  <c:v>12.1</c:v>
                </c:pt>
                <c:pt idx="20">
                  <c:v>12.1</c:v>
                </c:pt>
                <c:pt idx="21">
                  <c:v>12.1</c:v>
                </c:pt>
                <c:pt idx="22">
                  <c:v>12.3</c:v>
                </c:pt>
                <c:pt idx="23">
                  <c:v>13.7</c:v>
                </c:pt>
                <c:pt idx="24">
                  <c:v>13</c:v>
                </c:pt>
                <c:pt idx="25">
                  <c:v>13.1</c:v>
                </c:pt>
                <c:pt idx="26">
                  <c:v>13</c:v>
                </c:pt>
                <c:pt idx="27">
                  <c:v>12.6</c:v>
                </c:pt>
                <c:pt idx="28">
                  <c:v>12.3</c:v>
                </c:pt>
                <c:pt idx="29">
                  <c:v>13.7</c:v>
                </c:pt>
                <c:pt idx="30">
                  <c:v>14.3</c:v>
                </c:pt>
                <c:pt idx="31">
                  <c:v>12.6</c:v>
                </c:pt>
                <c:pt idx="32">
                  <c:v>12.4</c:v>
                </c:pt>
                <c:pt idx="33">
                  <c:v>12.6</c:v>
                </c:pt>
                <c:pt idx="34">
                  <c:v>12.8</c:v>
                </c:pt>
                <c:pt idx="35">
                  <c:v>14.1</c:v>
                </c:pt>
                <c:pt idx="36">
                  <c:v>14</c:v>
                </c:pt>
                <c:pt idx="37">
                  <c:v>14</c:v>
                </c:pt>
                <c:pt idx="38">
                  <c:v>13.9</c:v>
                </c:pt>
                <c:pt idx="39">
                  <c:v>13.6</c:v>
                </c:pt>
                <c:pt idx="40">
                  <c:v>13.3</c:v>
                </c:pt>
                <c:pt idx="41">
                  <c:v>14.5</c:v>
                </c:pt>
                <c:pt idx="42">
                  <c:v>14.9</c:v>
                </c:pt>
                <c:pt idx="43">
                  <c:v>13.5</c:v>
                </c:pt>
                <c:pt idx="44">
                  <c:v>13.1</c:v>
                </c:pt>
                <c:pt idx="45">
                  <c:v>13.4</c:v>
                </c:pt>
                <c:pt idx="46">
                  <c:v>13.6</c:v>
                </c:pt>
                <c:pt idx="47">
                  <c:v>15.1</c:v>
                </c:pt>
                <c:pt idx="48">
                  <c:v>14.8</c:v>
                </c:pt>
                <c:pt idx="49">
                  <c:v>14.8</c:v>
                </c:pt>
                <c:pt idx="50">
                  <c:v>14.7</c:v>
                </c:pt>
                <c:pt idx="51">
                  <c:v>14.3</c:v>
                </c:pt>
              </c:numCache>
            </c:numRef>
          </c:val>
          <c:smooth val="0"/>
          <c:extLst>
            <c:ext xmlns:c16="http://schemas.microsoft.com/office/drawing/2014/chart" uri="{C3380CC4-5D6E-409C-BE32-E72D297353CC}">
              <c16:uniqueId val="{00000002-0FB1-4D75-BB64-823AA229FA92}"/>
            </c:ext>
          </c:extLst>
        </c:ser>
        <c:ser>
          <c:idx val="3"/>
          <c:order val="3"/>
          <c:tx>
            <c:strRef>
              <c:f>taste_6_kuntaa_viiva!$E$6</c:f>
              <c:strCache>
                <c:ptCount val="1"/>
                <c:pt idx="0">
                  <c:v>Tampere</c:v>
                </c:pt>
              </c:strCache>
            </c:strRef>
          </c:tx>
          <c:spPr>
            <a:ln w="38100" cap="rnd">
              <a:solidFill>
                <a:srgbClr val="FFD100"/>
              </a:solidFill>
              <a:round/>
            </a:ln>
            <a:effectLst/>
          </c:spPr>
          <c:marker>
            <c:symbol val="circle"/>
            <c:size val="5"/>
            <c:spPr>
              <a:solidFill>
                <a:srgbClr val="FFD100"/>
              </a:solidFill>
              <a:ln w="9525">
                <a:solidFill>
                  <a:srgbClr val="FFD100"/>
                </a:solidFill>
              </a:ln>
              <a:effectLst/>
            </c:spPr>
          </c:marker>
          <c:cat>
            <c:strRef>
              <c:f>taste_6_kuntaa_viiva!$A$7:$A$58</c:f>
              <c:strCache>
                <c:ptCount val="52"/>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pt idx="21">
                  <c:v>2023M10</c:v>
                </c:pt>
                <c:pt idx="22">
                  <c:v>2023M11</c:v>
                </c:pt>
                <c:pt idx="23">
                  <c:v>2023M12</c:v>
                </c:pt>
                <c:pt idx="24">
                  <c:v>2024M01</c:v>
                </c:pt>
                <c:pt idx="25">
                  <c:v>2024M02</c:v>
                </c:pt>
                <c:pt idx="26">
                  <c:v>2024M03</c:v>
                </c:pt>
                <c:pt idx="27">
                  <c:v>2024M04</c:v>
                </c:pt>
                <c:pt idx="28">
                  <c:v>2024M05</c:v>
                </c:pt>
                <c:pt idx="29">
                  <c:v>2024M06</c:v>
                </c:pt>
                <c:pt idx="30">
                  <c:v>2024M07</c:v>
                </c:pt>
                <c:pt idx="31">
                  <c:v>2024M08</c:v>
                </c:pt>
                <c:pt idx="32">
                  <c:v>2024M09</c:v>
                </c:pt>
                <c:pt idx="33">
                  <c:v>2024M10</c:v>
                </c:pt>
                <c:pt idx="34">
                  <c:v>2024M11</c:v>
                </c:pt>
                <c:pt idx="35">
                  <c:v>2024M12</c:v>
                </c:pt>
                <c:pt idx="36">
                  <c:v>2025M01</c:v>
                </c:pt>
                <c:pt idx="37">
                  <c:v>2025M02</c:v>
                </c:pt>
                <c:pt idx="38">
                  <c:v>2025M03</c:v>
                </c:pt>
                <c:pt idx="39">
                  <c:v>2025M04</c:v>
                </c:pt>
                <c:pt idx="40">
                  <c:v>2025M05</c:v>
                </c:pt>
                <c:pt idx="41">
                  <c:v>2025M06</c:v>
                </c:pt>
                <c:pt idx="42">
                  <c:v>2025M07</c:v>
                </c:pt>
                <c:pt idx="43">
                  <c:v>2025M08</c:v>
                </c:pt>
                <c:pt idx="44">
                  <c:v>2025M09</c:v>
                </c:pt>
                <c:pt idx="45">
                  <c:v>2025M10</c:v>
                </c:pt>
                <c:pt idx="46">
                  <c:v>2025M11</c:v>
                </c:pt>
                <c:pt idx="47">
                  <c:v>2025M12</c:v>
                </c:pt>
                <c:pt idx="48">
                  <c:v>2026M01</c:v>
                </c:pt>
                <c:pt idx="49">
                  <c:v>2026M02</c:v>
                </c:pt>
                <c:pt idx="50">
                  <c:v>2026M03</c:v>
                </c:pt>
                <c:pt idx="51">
                  <c:v>2026M04</c:v>
                </c:pt>
              </c:strCache>
            </c:strRef>
          </c:cat>
          <c:val>
            <c:numRef>
              <c:f>taste_6_kuntaa_viiva!$E$7:$E$58</c:f>
              <c:numCache>
                <c:formatCode>0.0</c:formatCode>
                <c:ptCount val="52"/>
                <c:pt idx="0">
                  <c:v>11.4</c:v>
                </c:pt>
                <c:pt idx="1">
                  <c:v>10.9</c:v>
                </c:pt>
                <c:pt idx="2">
                  <c:v>10.1</c:v>
                </c:pt>
                <c:pt idx="3">
                  <c:v>9.6</c:v>
                </c:pt>
                <c:pt idx="4">
                  <c:v>9.6999999999999993</c:v>
                </c:pt>
                <c:pt idx="5">
                  <c:v>10.9</c:v>
                </c:pt>
                <c:pt idx="6">
                  <c:v>11.3</c:v>
                </c:pt>
                <c:pt idx="7">
                  <c:v>9.9</c:v>
                </c:pt>
                <c:pt idx="8">
                  <c:v>9.5</c:v>
                </c:pt>
                <c:pt idx="9">
                  <c:v>9.1999999999999993</c:v>
                </c:pt>
                <c:pt idx="10">
                  <c:v>9.1999999999999993</c:v>
                </c:pt>
                <c:pt idx="11">
                  <c:v>10.199999999999999</c:v>
                </c:pt>
                <c:pt idx="12">
                  <c:v>10</c:v>
                </c:pt>
                <c:pt idx="13">
                  <c:v>10.1</c:v>
                </c:pt>
                <c:pt idx="14">
                  <c:v>10.1</c:v>
                </c:pt>
                <c:pt idx="15">
                  <c:v>9.9</c:v>
                </c:pt>
                <c:pt idx="16">
                  <c:v>9.9</c:v>
                </c:pt>
                <c:pt idx="17">
                  <c:v>11.3</c:v>
                </c:pt>
                <c:pt idx="18">
                  <c:v>11.9</c:v>
                </c:pt>
                <c:pt idx="19">
                  <c:v>10.8</c:v>
                </c:pt>
                <c:pt idx="20">
                  <c:v>10.8</c:v>
                </c:pt>
                <c:pt idx="21">
                  <c:v>11</c:v>
                </c:pt>
                <c:pt idx="22">
                  <c:v>11.5</c:v>
                </c:pt>
                <c:pt idx="23">
                  <c:v>13</c:v>
                </c:pt>
                <c:pt idx="24">
                  <c:v>12.6</c:v>
                </c:pt>
                <c:pt idx="25">
                  <c:v>12.6</c:v>
                </c:pt>
                <c:pt idx="26">
                  <c:v>12.4</c:v>
                </c:pt>
                <c:pt idx="27">
                  <c:v>12</c:v>
                </c:pt>
                <c:pt idx="28">
                  <c:v>11.9</c:v>
                </c:pt>
                <c:pt idx="29">
                  <c:v>13.2</c:v>
                </c:pt>
                <c:pt idx="30">
                  <c:v>13.8</c:v>
                </c:pt>
                <c:pt idx="31">
                  <c:v>12.7</c:v>
                </c:pt>
                <c:pt idx="32">
                  <c:v>12.7</c:v>
                </c:pt>
                <c:pt idx="33">
                  <c:v>12.9</c:v>
                </c:pt>
                <c:pt idx="34">
                  <c:v>13.2</c:v>
                </c:pt>
                <c:pt idx="35">
                  <c:v>14.1</c:v>
                </c:pt>
                <c:pt idx="36">
                  <c:v>13.8</c:v>
                </c:pt>
                <c:pt idx="37">
                  <c:v>13.7</c:v>
                </c:pt>
                <c:pt idx="38">
                  <c:v>13.5</c:v>
                </c:pt>
                <c:pt idx="39">
                  <c:v>13.1</c:v>
                </c:pt>
                <c:pt idx="40">
                  <c:v>13.2</c:v>
                </c:pt>
                <c:pt idx="41">
                  <c:v>14.5</c:v>
                </c:pt>
                <c:pt idx="42">
                  <c:v>14.8</c:v>
                </c:pt>
                <c:pt idx="43">
                  <c:v>13.7</c:v>
                </c:pt>
                <c:pt idx="44">
                  <c:v>14</c:v>
                </c:pt>
                <c:pt idx="45">
                  <c:v>14.7</c:v>
                </c:pt>
                <c:pt idx="46">
                  <c:v>15</c:v>
                </c:pt>
                <c:pt idx="47">
                  <c:v>16.2</c:v>
                </c:pt>
                <c:pt idx="48">
                  <c:v>15.9</c:v>
                </c:pt>
                <c:pt idx="49">
                  <c:v>16.100000000000001</c:v>
                </c:pt>
                <c:pt idx="50">
                  <c:v>15.7</c:v>
                </c:pt>
                <c:pt idx="51">
                  <c:v>15.4</c:v>
                </c:pt>
              </c:numCache>
            </c:numRef>
          </c:val>
          <c:smooth val="0"/>
          <c:extLst>
            <c:ext xmlns:c16="http://schemas.microsoft.com/office/drawing/2014/chart" uri="{C3380CC4-5D6E-409C-BE32-E72D297353CC}">
              <c16:uniqueId val="{00000003-0FB1-4D75-BB64-823AA229FA92}"/>
            </c:ext>
          </c:extLst>
        </c:ser>
        <c:ser>
          <c:idx val="4"/>
          <c:order val="4"/>
          <c:tx>
            <c:strRef>
              <c:f>taste_6_kuntaa_viiva!$F$6</c:f>
              <c:strCache>
                <c:ptCount val="1"/>
                <c:pt idx="0">
                  <c:v>Turku</c:v>
                </c:pt>
              </c:strCache>
            </c:strRef>
          </c:tx>
          <c:spPr>
            <a:ln w="38100" cap="rnd">
              <a:solidFill>
                <a:srgbClr val="006173"/>
              </a:solidFill>
              <a:round/>
            </a:ln>
            <a:effectLst/>
          </c:spPr>
          <c:marker>
            <c:symbol val="circle"/>
            <c:size val="5"/>
            <c:spPr>
              <a:solidFill>
                <a:srgbClr val="006173"/>
              </a:solidFill>
              <a:ln w="9525">
                <a:solidFill>
                  <a:srgbClr val="006173"/>
                </a:solidFill>
              </a:ln>
              <a:effectLst/>
            </c:spPr>
          </c:marker>
          <c:cat>
            <c:strRef>
              <c:f>taste_6_kuntaa_viiva!$A$7:$A$58</c:f>
              <c:strCache>
                <c:ptCount val="52"/>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pt idx="21">
                  <c:v>2023M10</c:v>
                </c:pt>
                <c:pt idx="22">
                  <c:v>2023M11</c:v>
                </c:pt>
                <c:pt idx="23">
                  <c:v>2023M12</c:v>
                </c:pt>
                <c:pt idx="24">
                  <c:v>2024M01</c:v>
                </c:pt>
                <c:pt idx="25">
                  <c:v>2024M02</c:v>
                </c:pt>
                <c:pt idx="26">
                  <c:v>2024M03</c:v>
                </c:pt>
                <c:pt idx="27">
                  <c:v>2024M04</c:v>
                </c:pt>
                <c:pt idx="28">
                  <c:v>2024M05</c:v>
                </c:pt>
                <c:pt idx="29">
                  <c:v>2024M06</c:v>
                </c:pt>
                <c:pt idx="30">
                  <c:v>2024M07</c:v>
                </c:pt>
                <c:pt idx="31">
                  <c:v>2024M08</c:v>
                </c:pt>
                <c:pt idx="32">
                  <c:v>2024M09</c:v>
                </c:pt>
                <c:pt idx="33">
                  <c:v>2024M10</c:v>
                </c:pt>
                <c:pt idx="34">
                  <c:v>2024M11</c:v>
                </c:pt>
                <c:pt idx="35">
                  <c:v>2024M12</c:v>
                </c:pt>
                <c:pt idx="36">
                  <c:v>2025M01</c:v>
                </c:pt>
                <c:pt idx="37">
                  <c:v>2025M02</c:v>
                </c:pt>
                <c:pt idx="38">
                  <c:v>2025M03</c:v>
                </c:pt>
                <c:pt idx="39">
                  <c:v>2025M04</c:v>
                </c:pt>
                <c:pt idx="40">
                  <c:v>2025M05</c:v>
                </c:pt>
                <c:pt idx="41">
                  <c:v>2025M06</c:v>
                </c:pt>
                <c:pt idx="42">
                  <c:v>2025M07</c:v>
                </c:pt>
                <c:pt idx="43">
                  <c:v>2025M08</c:v>
                </c:pt>
                <c:pt idx="44">
                  <c:v>2025M09</c:v>
                </c:pt>
                <c:pt idx="45">
                  <c:v>2025M10</c:v>
                </c:pt>
                <c:pt idx="46">
                  <c:v>2025M11</c:v>
                </c:pt>
                <c:pt idx="47">
                  <c:v>2025M12</c:v>
                </c:pt>
                <c:pt idx="48">
                  <c:v>2026M01</c:v>
                </c:pt>
                <c:pt idx="49">
                  <c:v>2026M02</c:v>
                </c:pt>
                <c:pt idx="50">
                  <c:v>2026M03</c:v>
                </c:pt>
                <c:pt idx="51">
                  <c:v>2026M04</c:v>
                </c:pt>
              </c:strCache>
            </c:strRef>
          </c:cat>
          <c:val>
            <c:numRef>
              <c:f>taste_6_kuntaa_viiva!$F$7:$F$58</c:f>
              <c:numCache>
                <c:formatCode>0.0</c:formatCode>
                <c:ptCount val="52"/>
                <c:pt idx="0">
                  <c:v>13.2</c:v>
                </c:pt>
                <c:pt idx="1">
                  <c:v>12.9</c:v>
                </c:pt>
                <c:pt idx="2">
                  <c:v>12.3</c:v>
                </c:pt>
                <c:pt idx="3">
                  <c:v>11.7</c:v>
                </c:pt>
                <c:pt idx="4">
                  <c:v>11.9</c:v>
                </c:pt>
                <c:pt idx="5">
                  <c:v>13.1</c:v>
                </c:pt>
                <c:pt idx="6">
                  <c:v>13.8</c:v>
                </c:pt>
                <c:pt idx="7">
                  <c:v>12.1</c:v>
                </c:pt>
                <c:pt idx="8">
                  <c:v>11.7</c:v>
                </c:pt>
                <c:pt idx="9">
                  <c:v>11.4</c:v>
                </c:pt>
                <c:pt idx="10">
                  <c:v>11.4</c:v>
                </c:pt>
                <c:pt idx="11">
                  <c:v>12.3</c:v>
                </c:pt>
                <c:pt idx="12">
                  <c:v>12</c:v>
                </c:pt>
                <c:pt idx="13">
                  <c:v>11.8</c:v>
                </c:pt>
                <c:pt idx="14">
                  <c:v>11.6</c:v>
                </c:pt>
                <c:pt idx="15">
                  <c:v>11.3</c:v>
                </c:pt>
                <c:pt idx="16">
                  <c:v>11.4</c:v>
                </c:pt>
                <c:pt idx="17">
                  <c:v>12.5</c:v>
                </c:pt>
                <c:pt idx="18">
                  <c:v>13.1</c:v>
                </c:pt>
                <c:pt idx="19">
                  <c:v>11.9</c:v>
                </c:pt>
                <c:pt idx="20">
                  <c:v>11.5</c:v>
                </c:pt>
                <c:pt idx="21">
                  <c:v>11.5</c:v>
                </c:pt>
                <c:pt idx="22">
                  <c:v>11.8</c:v>
                </c:pt>
                <c:pt idx="23">
                  <c:v>13</c:v>
                </c:pt>
                <c:pt idx="24">
                  <c:v>12.6</c:v>
                </c:pt>
                <c:pt idx="25">
                  <c:v>12.3</c:v>
                </c:pt>
                <c:pt idx="26">
                  <c:v>12.3</c:v>
                </c:pt>
                <c:pt idx="27">
                  <c:v>12</c:v>
                </c:pt>
                <c:pt idx="28">
                  <c:v>12</c:v>
                </c:pt>
                <c:pt idx="29">
                  <c:v>13.5</c:v>
                </c:pt>
                <c:pt idx="30">
                  <c:v>14.2</c:v>
                </c:pt>
                <c:pt idx="31">
                  <c:v>13.2</c:v>
                </c:pt>
                <c:pt idx="32">
                  <c:v>13</c:v>
                </c:pt>
                <c:pt idx="33">
                  <c:v>13.3</c:v>
                </c:pt>
                <c:pt idx="34">
                  <c:v>13.6</c:v>
                </c:pt>
                <c:pt idx="35">
                  <c:v>14.8</c:v>
                </c:pt>
                <c:pt idx="36">
                  <c:v>14.6</c:v>
                </c:pt>
                <c:pt idx="37">
                  <c:v>14.5</c:v>
                </c:pt>
                <c:pt idx="38">
                  <c:v>14.2</c:v>
                </c:pt>
                <c:pt idx="39">
                  <c:v>14</c:v>
                </c:pt>
                <c:pt idx="40">
                  <c:v>14</c:v>
                </c:pt>
                <c:pt idx="41">
                  <c:v>15.4</c:v>
                </c:pt>
                <c:pt idx="42">
                  <c:v>16</c:v>
                </c:pt>
                <c:pt idx="43">
                  <c:v>14.7</c:v>
                </c:pt>
                <c:pt idx="44">
                  <c:v>14.2</c:v>
                </c:pt>
                <c:pt idx="45">
                  <c:v>14.4</c:v>
                </c:pt>
                <c:pt idx="46">
                  <c:v>14.5</c:v>
                </c:pt>
                <c:pt idx="47">
                  <c:v>15.6</c:v>
                </c:pt>
                <c:pt idx="48">
                  <c:v>14.9</c:v>
                </c:pt>
                <c:pt idx="49">
                  <c:v>15</c:v>
                </c:pt>
                <c:pt idx="50">
                  <c:v>14.9</c:v>
                </c:pt>
                <c:pt idx="51">
                  <c:v>14.6</c:v>
                </c:pt>
              </c:numCache>
            </c:numRef>
          </c:val>
          <c:smooth val="0"/>
          <c:extLst>
            <c:ext xmlns:c16="http://schemas.microsoft.com/office/drawing/2014/chart" uri="{C3380CC4-5D6E-409C-BE32-E72D297353CC}">
              <c16:uniqueId val="{00000004-0FB1-4D75-BB64-823AA229FA92}"/>
            </c:ext>
          </c:extLst>
        </c:ser>
        <c:ser>
          <c:idx val="5"/>
          <c:order val="5"/>
          <c:tx>
            <c:strRef>
              <c:f>taste_6_kuntaa_viiva!$G$6</c:f>
              <c:strCache>
                <c:ptCount val="1"/>
                <c:pt idx="0">
                  <c:v>Vantaa</c:v>
                </c:pt>
              </c:strCache>
            </c:strRef>
          </c:tx>
          <c:spPr>
            <a:ln w="38100" cap="rnd">
              <a:solidFill>
                <a:srgbClr val="B01785"/>
              </a:solidFill>
              <a:round/>
            </a:ln>
            <a:effectLst/>
          </c:spPr>
          <c:marker>
            <c:symbol val="circle"/>
            <c:size val="5"/>
            <c:spPr>
              <a:solidFill>
                <a:srgbClr val="B01785"/>
              </a:solidFill>
              <a:ln w="9525">
                <a:solidFill>
                  <a:srgbClr val="B01785"/>
                </a:solidFill>
              </a:ln>
              <a:effectLst/>
            </c:spPr>
          </c:marker>
          <c:cat>
            <c:strRef>
              <c:f>taste_6_kuntaa_viiva!$A$7:$A$58</c:f>
              <c:strCache>
                <c:ptCount val="52"/>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pt idx="21">
                  <c:v>2023M10</c:v>
                </c:pt>
                <c:pt idx="22">
                  <c:v>2023M11</c:v>
                </c:pt>
                <c:pt idx="23">
                  <c:v>2023M12</c:v>
                </c:pt>
                <c:pt idx="24">
                  <c:v>2024M01</c:v>
                </c:pt>
                <c:pt idx="25">
                  <c:v>2024M02</c:v>
                </c:pt>
                <c:pt idx="26">
                  <c:v>2024M03</c:v>
                </c:pt>
                <c:pt idx="27">
                  <c:v>2024M04</c:v>
                </c:pt>
                <c:pt idx="28">
                  <c:v>2024M05</c:v>
                </c:pt>
                <c:pt idx="29">
                  <c:v>2024M06</c:v>
                </c:pt>
                <c:pt idx="30">
                  <c:v>2024M07</c:v>
                </c:pt>
                <c:pt idx="31">
                  <c:v>2024M08</c:v>
                </c:pt>
                <c:pt idx="32">
                  <c:v>2024M09</c:v>
                </c:pt>
                <c:pt idx="33">
                  <c:v>2024M10</c:v>
                </c:pt>
                <c:pt idx="34">
                  <c:v>2024M11</c:v>
                </c:pt>
                <c:pt idx="35">
                  <c:v>2024M12</c:v>
                </c:pt>
                <c:pt idx="36">
                  <c:v>2025M01</c:v>
                </c:pt>
                <c:pt idx="37">
                  <c:v>2025M02</c:v>
                </c:pt>
                <c:pt idx="38">
                  <c:v>2025M03</c:v>
                </c:pt>
                <c:pt idx="39">
                  <c:v>2025M04</c:v>
                </c:pt>
                <c:pt idx="40">
                  <c:v>2025M05</c:v>
                </c:pt>
                <c:pt idx="41">
                  <c:v>2025M06</c:v>
                </c:pt>
                <c:pt idx="42">
                  <c:v>2025M07</c:v>
                </c:pt>
                <c:pt idx="43">
                  <c:v>2025M08</c:v>
                </c:pt>
                <c:pt idx="44">
                  <c:v>2025M09</c:v>
                </c:pt>
                <c:pt idx="45">
                  <c:v>2025M10</c:v>
                </c:pt>
                <c:pt idx="46">
                  <c:v>2025M11</c:v>
                </c:pt>
                <c:pt idx="47">
                  <c:v>2025M12</c:v>
                </c:pt>
                <c:pt idx="48">
                  <c:v>2026M01</c:v>
                </c:pt>
                <c:pt idx="49">
                  <c:v>2026M02</c:v>
                </c:pt>
                <c:pt idx="50">
                  <c:v>2026M03</c:v>
                </c:pt>
                <c:pt idx="51">
                  <c:v>2026M04</c:v>
                </c:pt>
              </c:strCache>
            </c:strRef>
          </c:cat>
          <c:val>
            <c:numRef>
              <c:f>taste_6_kuntaa_viiva!$G$7:$G$58</c:f>
              <c:numCache>
                <c:formatCode>0.0</c:formatCode>
                <c:ptCount val="52"/>
                <c:pt idx="0">
                  <c:v>12.5</c:v>
                </c:pt>
                <c:pt idx="1">
                  <c:v>12.1</c:v>
                </c:pt>
                <c:pt idx="2">
                  <c:v>11.3</c:v>
                </c:pt>
                <c:pt idx="3">
                  <c:v>10.7</c:v>
                </c:pt>
                <c:pt idx="4">
                  <c:v>10.6</c:v>
                </c:pt>
                <c:pt idx="5">
                  <c:v>11.4</c:v>
                </c:pt>
                <c:pt idx="6">
                  <c:v>11.8</c:v>
                </c:pt>
                <c:pt idx="7">
                  <c:v>10.8</c:v>
                </c:pt>
                <c:pt idx="8">
                  <c:v>10.5</c:v>
                </c:pt>
                <c:pt idx="9">
                  <c:v>10.3</c:v>
                </c:pt>
                <c:pt idx="10">
                  <c:v>10.3</c:v>
                </c:pt>
                <c:pt idx="11">
                  <c:v>11</c:v>
                </c:pt>
                <c:pt idx="12">
                  <c:v>10.7</c:v>
                </c:pt>
                <c:pt idx="13">
                  <c:v>10.7</c:v>
                </c:pt>
                <c:pt idx="14">
                  <c:v>10.7</c:v>
                </c:pt>
                <c:pt idx="15">
                  <c:v>10.4</c:v>
                </c:pt>
                <c:pt idx="16">
                  <c:v>10.199999999999999</c:v>
                </c:pt>
                <c:pt idx="17">
                  <c:v>11.1</c:v>
                </c:pt>
                <c:pt idx="18">
                  <c:v>11.6</c:v>
                </c:pt>
                <c:pt idx="19">
                  <c:v>10.7</c:v>
                </c:pt>
                <c:pt idx="20">
                  <c:v>10.7</c:v>
                </c:pt>
                <c:pt idx="21">
                  <c:v>11</c:v>
                </c:pt>
                <c:pt idx="22">
                  <c:v>11.4</c:v>
                </c:pt>
                <c:pt idx="23">
                  <c:v>12.4</c:v>
                </c:pt>
                <c:pt idx="24">
                  <c:v>12.2</c:v>
                </c:pt>
                <c:pt idx="25">
                  <c:v>12.2</c:v>
                </c:pt>
                <c:pt idx="26">
                  <c:v>12.2</c:v>
                </c:pt>
                <c:pt idx="27">
                  <c:v>11.9</c:v>
                </c:pt>
                <c:pt idx="28">
                  <c:v>11.8</c:v>
                </c:pt>
                <c:pt idx="29">
                  <c:v>12.8</c:v>
                </c:pt>
                <c:pt idx="30">
                  <c:v>13.3</c:v>
                </c:pt>
                <c:pt idx="31">
                  <c:v>12.4</c:v>
                </c:pt>
                <c:pt idx="32">
                  <c:v>12.6</c:v>
                </c:pt>
                <c:pt idx="33">
                  <c:v>12.6</c:v>
                </c:pt>
                <c:pt idx="34">
                  <c:v>12.7</c:v>
                </c:pt>
                <c:pt idx="35">
                  <c:v>13.5</c:v>
                </c:pt>
                <c:pt idx="36">
                  <c:v>13.9</c:v>
                </c:pt>
                <c:pt idx="37">
                  <c:v>14</c:v>
                </c:pt>
                <c:pt idx="38">
                  <c:v>13.8</c:v>
                </c:pt>
                <c:pt idx="39">
                  <c:v>13.6</c:v>
                </c:pt>
                <c:pt idx="40">
                  <c:v>13.5</c:v>
                </c:pt>
                <c:pt idx="41">
                  <c:v>14.4</c:v>
                </c:pt>
                <c:pt idx="42">
                  <c:v>14.6</c:v>
                </c:pt>
                <c:pt idx="43">
                  <c:v>13.6</c:v>
                </c:pt>
                <c:pt idx="44">
                  <c:v>13.3</c:v>
                </c:pt>
                <c:pt idx="45">
                  <c:v>13.6</c:v>
                </c:pt>
                <c:pt idx="46">
                  <c:v>13.8</c:v>
                </c:pt>
                <c:pt idx="47">
                  <c:v>14.9</c:v>
                </c:pt>
                <c:pt idx="48">
                  <c:v>14.7</c:v>
                </c:pt>
                <c:pt idx="49">
                  <c:v>14.8</c:v>
                </c:pt>
                <c:pt idx="50">
                  <c:v>14.7</c:v>
                </c:pt>
                <c:pt idx="51">
                  <c:v>14.4</c:v>
                </c:pt>
              </c:numCache>
            </c:numRef>
          </c:val>
          <c:smooth val="0"/>
          <c:extLst>
            <c:ext xmlns:c16="http://schemas.microsoft.com/office/drawing/2014/chart" uri="{C3380CC4-5D6E-409C-BE32-E72D297353CC}">
              <c16:uniqueId val="{00000005-0FB1-4D75-BB64-823AA229FA92}"/>
            </c:ext>
          </c:extLst>
        </c:ser>
        <c:dLbls>
          <c:showLegendKey val="0"/>
          <c:showVal val="0"/>
          <c:showCatName val="0"/>
          <c:showSerName val="0"/>
          <c:showPercent val="0"/>
          <c:showBubbleSize val="0"/>
        </c:dLbls>
        <c:marker val="1"/>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LblSkip val="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500" b="0" i="0" u="none" strike="noStrike" kern="1200" baseline="0">
                    <a:solidFill>
                      <a:sysClr val="windowText" lastClr="000000"/>
                    </a:solidFill>
                    <a:latin typeface="Arial" panose="020B0604020202020204" pitchFamily="34" charset="0"/>
                    <a:ea typeface="+mn-ea"/>
                    <a:cs typeface="+mn-cs"/>
                  </a:defRPr>
                </a:pPr>
                <a:r>
                  <a:rPr lang="fi-FI" sz="1600" b="0" i="0" u="none" strike="noStrike" kern="1200" baseline="0">
                    <a:solidFill>
                      <a:sysClr val="windowText" lastClr="000000"/>
                    </a:solidFill>
                    <a:latin typeface="Arial" panose="020B0604020202020204" pitchFamily="34" charset="0"/>
                  </a:rPr>
                  <a:t>Työttömyysaste, %</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r"/>
      <c:layout>
        <c:manualLayout>
          <c:xMode val="edge"/>
          <c:yMode val="edge"/>
          <c:x val="0.88499178709380699"/>
          <c:y val="0.14619451335706324"/>
          <c:w val="0.10669260215990788"/>
          <c:h val="0.42426951425592346"/>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39945010345548"/>
          <c:y val="3.7028173561599778E-2"/>
          <c:w val="0.8863496241267107"/>
          <c:h val="0.6447450068741406"/>
        </c:manualLayout>
      </c:layout>
      <c:barChart>
        <c:barDir val="col"/>
        <c:grouping val="clustered"/>
        <c:varyColors val="0"/>
        <c:ser>
          <c:idx val="0"/>
          <c:order val="0"/>
          <c:tx>
            <c:strRef>
              <c:f>taste_6_14_kuntaa!$A$23</c:f>
              <c:strCache>
                <c:ptCount val="1"/>
                <c:pt idx="0">
                  <c:v>Huhtikuu 2025</c:v>
                </c:pt>
              </c:strCache>
            </c:strRef>
          </c:tx>
          <c:spPr>
            <a:solidFill>
              <a:srgbClr val="B8CDFF"/>
            </a:solidFill>
            <a:ln>
              <a:solidFill>
                <a:schemeClr val="tx1"/>
              </a:solidFill>
            </a:ln>
          </c:spPr>
          <c:invertIfNegative val="0"/>
          <c:dLbls>
            <c:delete val="1"/>
          </c:dLbls>
          <c:cat>
            <c:strRef>
              <c:f>taste_6_14_kuntaa!$B$22:$O$22</c:f>
              <c:strCache>
                <c:ptCount val="14"/>
                <c:pt idx="0">
                  <c:v>Sipoo</c:v>
                </c:pt>
                <c:pt idx="1">
                  <c:v>Kauniainen</c:v>
                </c:pt>
                <c:pt idx="2">
                  <c:v>Pornainen</c:v>
                </c:pt>
                <c:pt idx="3">
                  <c:v>Tuusula</c:v>
                </c:pt>
                <c:pt idx="4">
                  <c:v>Nurmijärvi</c:v>
                </c:pt>
                <c:pt idx="5">
                  <c:v>Vihti</c:v>
                </c:pt>
                <c:pt idx="6">
                  <c:v>Mäntsälä</c:v>
                </c:pt>
                <c:pt idx="7">
                  <c:v>Kirkkonummi</c:v>
                </c:pt>
                <c:pt idx="8">
                  <c:v>Espoo</c:v>
                </c:pt>
                <c:pt idx="9">
                  <c:v>Järvenpää</c:v>
                </c:pt>
                <c:pt idx="10">
                  <c:v>Kerava</c:v>
                </c:pt>
                <c:pt idx="11">
                  <c:v>Hyvinkää</c:v>
                </c:pt>
                <c:pt idx="12">
                  <c:v>Helsinki</c:v>
                </c:pt>
                <c:pt idx="13">
                  <c:v>Vantaa</c:v>
                </c:pt>
              </c:strCache>
            </c:strRef>
          </c:cat>
          <c:val>
            <c:numRef>
              <c:f>taste_6_14_kuntaa!$B$23:$O$23</c:f>
              <c:numCache>
                <c:formatCode>0.0</c:formatCode>
                <c:ptCount val="14"/>
                <c:pt idx="0">
                  <c:v>7.5</c:v>
                </c:pt>
                <c:pt idx="1">
                  <c:v>7.5</c:v>
                </c:pt>
                <c:pt idx="2">
                  <c:v>7.9</c:v>
                </c:pt>
                <c:pt idx="3">
                  <c:v>8.8000000000000007</c:v>
                </c:pt>
                <c:pt idx="4">
                  <c:v>8.6</c:v>
                </c:pt>
                <c:pt idx="5">
                  <c:v>9</c:v>
                </c:pt>
                <c:pt idx="6" formatCode="General">
                  <c:v>8.6</c:v>
                </c:pt>
                <c:pt idx="7" formatCode="General">
                  <c:v>9.6</c:v>
                </c:pt>
                <c:pt idx="8">
                  <c:v>10.8</c:v>
                </c:pt>
                <c:pt idx="9">
                  <c:v>11.8</c:v>
                </c:pt>
                <c:pt idx="10" formatCode="General">
                  <c:v>12</c:v>
                </c:pt>
                <c:pt idx="11">
                  <c:v>11.7</c:v>
                </c:pt>
                <c:pt idx="12">
                  <c:v>12.9</c:v>
                </c:pt>
                <c:pt idx="13">
                  <c:v>13.6</c:v>
                </c:pt>
              </c:numCache>
            </c:numRef>
          </c:val>
          <c:extLst>
            <c:ext xmlns:c16="http://schemas.microsoft.com/office/drawing/2014/chart" uri="{C3380CC4-5D6E-409C-BE32-E72D297353CC}">
              <c16:uniqueId val="{00000000-667B-448E-9EF3-74602C8D6495}"/>
            </c:ext>
          </c:extLst>
        </c:ser>
        <c:ser>
          <c:idx val="1"/>
          <c:order val="1"/>
          <c:tx>
            <c:strRef>
              <c:f>taste_6_14_kuntaa!$A$24</c:f>
              <c:strCache>
                <c:ptCount val="1"/>
                <c:pt idx="0">
                  <c:v>Huhtikuu 2026</c:v>
                </c:pt>
              </c:strCache>
            </c:strRef>
          </c:tx>
          <c:spPr>
            <a:solidFill>
              <a:srgbClr val="152B96"/>
            </a:solidFill>
            <a:ln>
              <a:solidFill>
                <a:schemeClr val="tx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taste_6_14_kuntaa!$B$22:$O$22</c:f>
              <c:strCache>
                <c:ptCount val="14"/>
                <c:pt idx="0">
                  <c:v>Sipoo</c:v>
                </c:pt>
                <c:pt idx="1">
                  <c:v>Kauniainen</c:v>
                </c:pt>
                <c:pt idx="2">
                  <c:v>Pornainen</c:v>
                </c:pt>
                <c:pt idx="3">
                  <c:v>Tuusula</c:v>
                </c:pt>
                <c:pt idx="4">
                  <c:v>Nurmijärvi</c:v>
                </c:pt>
                <c:pt idx="5">
                  <c:v>Vihti</c:v>
                </c:pt>
                <c:pt idx="6">
                  <c:v>Mäntsälä</c:v>
                </c:pt>
                <c:pt idx="7">
                  <c:v>Kirkkonummi</c:v>
                </c:pt>
                <c:pt idx="8">
                  <c:v>Espoo</c:v>
                </c:pt>
                <c:pt idx="9">
                  <c:v>Järvenpää</c:v>
                </c:pt>
                <c:pt idx="10">
                  <c:v>Kerava</c:v>
                </c:pt>
                <c:pt idx="11">
                  <c:v>Hyvinkää</c:v>
                </c:pt>
                <c:pt idx="12">
                  <c:v>Helsinki</c:v>
                </c:pt>
                <c:pt idx="13">
                  <c:v>Vantaa</c:v>
                </c:pt>
              </c:strCache>
            </c:strRef>
          </c:cat>
          <c:val>
            <c:numRef>
              <c:f>taste_6_14_kuntaa!$B$24:$O$24</c:f>
              <c:numCache>
                <c:formatCode>0.0</c:formatCode>
                <c:ptCount val="14"/>
                <c:pt idx="0">
                  <c:v>7.3</c:v>
                </c:pt>
                <c:pt idx="1">
                  <c:v>8.4</c:v>
                </c:pt>
                <c:pt idx="2">
                  <c:v>8.6</c:v>
                </c:pt>
                <c:pt idx="3">
                  <c:v>9</c:v>
                </c:pt>
                <c:pt idx="4">
                  <c:v>9.1999999999999993</c:v>
                </c:pt>
                <c:pt idx="5">
                  <c:v>9.3000000000000007</c:v>
                </c:pt>
                <c:pt idx="6" formatCode="General">
                  <c:v>9.6</c:v>
                </c:pt>
                <c:pt idx="7">
                  <c:v>10.1</c:v>
                </c:pt>
                <c:pt idx="8">
                  <c:v>11.1</c:v>
                </c:pt>
                <c:pt idx="9">
                  <c:v>12.8</c:v>
                </c:pt>
                <c:pt idx="10" formatCode="General">
                  <c:v>12.9</c:v>
                </c:pt>
                <c:pt idx="11">
                  <c:v>13.1</c:v>
                </c:pt>
                <c:pt idx="12" formatCode="General">
                  <c:v>13.2</c:v>
                </c:pt>
                <c:pt idx="13">
                  <c:v>14.4</c:v>
                </c:pt>
              </c:numCache>
            </c:numRef>
          </c:val>
          <c:extLst>
            <c:ext xmlns:c16="http://schemas.microsoft.com/office/drawing/2014/chart" uri="{C3380CC4-5D6E-409C-BE32-E72D297353CC}">
              <c16:uniqueId val="{00000001-667B-448E-9EF3-74602C8D6495}"/>
            </c:ext>
          </c:extLst>
        </c:ser>
        <c:dLbls>
          <c:dLblPos val="outEnd"/>
          <c:showLegendKey val="0"/>
          <c:showVal val="1"/>
          <c:showCatName val="0"/>
          <c:showSerName val="0"/>
          <c:showPercent val="0"/>
          <c:showBubbleSize val="0"/>
        </c:dLbls>
        <c:gapWidth val="150"/>
        <c:axId val="196603264"/>
        <c:axId val="196605056"/>
      </c:barChart>
      <c:catAx>
        <c:axId val="196603264"/>
        <c:scaling>
          <c:orientation val="minMax"/>
        </c:scaling>
        <c:delete val="0"/>
        <c:axPos val="b"/>
        <c:numFmt formatCode="General" sourceLinked="0"/>
        <c:majorTickMark val="out"/>
        <c:minorTickMark val="none"/>
        <c:tickLblPos val="nextTo"/>
        <c:crossAx val="196605056"/>
        <c:crosses val="autoZero"/>
        <c:auto val="1"/>
        <c:lblAlgn val="ctr"/>
        <c:lblOffset val="100"/>
        <c:noMultiLvlLbl val="0"/>
      </c:catAx>
      <c:valAx>
        <c:axId val="196605056"/>
        <c:scaling>
          <c:orientation val="minMax"/>
          <c:max val="16"/>
        </c:scaling>
        <c:delete val="0"/>
        <c:axPos val="l"/>
        <c:majorGridlines/>
        <c:title>
          <c:tx>
            <c:rich>
              <a:bodyPr rot="-5400000" vert="horz"/>
              <a:lstStyle/>
              <a:p>
                <a:pPr>
                  <a:defRPr b="0"/>
                </a:pPr>
                <a:r>
                  <a:rPr lang="fi-FI" b="0"/>
                  <a:t>Työttömyysaste, %</a:t>
                </a:r>
              </a:p>
            </c:rich>
          </c:tx>
          <c:layout>
            <c:manualLayout>
              <c:xMode val="edge"/>
              <c:yMode val="edge"/>
              <c:x val="1.6188896077977434E-3"/>
              <c:y val="0.1710456192975878"/>
            </c:manualLayout>
          </c:layout>
          <c:overlay val="0"/>
        </c:title>
        <c:numFmt formatCode="0.0" sourceLinked="1"/>
        <c:majorTickMark val="out"/>
        <c:minorTickMark val="none"/>
        <c:tickLblPos val="nextTo"/>
        <c:crossAx val="196603264"/>
        <c:crosses val="autoZero"/>
        <c:crossBetween val="between"/>
        <c:majorUnit val="2"/>
      </c:valAx>
      <c:spPr>
        <a:ln>
          <a:solidFill>
            <a:srgbClr val="868686"/>
          </a:solidFill>
        </a:ln>
      </c:spPr>
    </c:plotArea>
    <c:legend>
      <c:legendPos val="b"/>
      <c:layout>
        <c:manualLayout>
          <c:xMode val="edge"/>
          <c:yMode val="edge"/>
          <c:x val="0.28207722821399461"/>
          <c:y val="0.950326152187708"/>
          <c:w val="0.54269548938218504"/>
          <c:h val="4.4206407495645424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37448221815874"/>
          <c:y val="3.4287008540176134E-2"/>
          <c:w val="0.87875483890776562"/>
          <c:h val="0.80423387076615427"/>
        </c:manualLayout>
      </c:layout>
      <c:barChart>
        <c:barDir val="col"/>
        <c:grouping val="clustered"/>
        <c:varyColors val="0"/>
        <c:ser>
          <c:idx val="0"/>
          <c:order val="0"/>
          <c:tx>
            <c:strRef>
              <c:f>'nuori_pitkä_6 isoa_kk'!$A$5</c:f>
              <c:strCache>
                <c:ptCount val="1"/>
                <c:pt idx="0">
                  <c:v>Huhtikuu 2025</c:v>
                </c:pt>
              </c:strCache>
            </c:strRef>
          </c:tx>
          <c:spPr>
            <a:solidFill>
              <a:srgbClr val="B8CDFF"/>
            </a:solidFill>
            <a:ln>
              <a:solidFill>
                <a:schemeClr val="tx1"/>
              </a:solidFill>
            </a:ln>
          </c:spPr>
          <c:invertIfNegative val="0"/>
          <c:dLbls>
            <c:delete val="1"/>
          </c:dLbls>
          <c:cat>
            <c:strRef>
              <c:f>'nuori_pitkä_6 isoa_kk'!$B$4:$H$4</c:f>
              <c:strCache>
                <c:ptCount val="7"/>
                <c:pt idx="0">
                  <c:v>Vantaa</c:v>
                </c:pt>
                <c:pt idx="1">
                  <c:v>Espoo</c:v>
                </c:pt>
                <c:pt idx="2">
                  <c:v>Helsinki</c:v>
                </c:pt>
                <c:pt idx="4">
                  <c:v>Turku</c:v>
                </c:pt>
                <c:pt idx="5">
                  <c:v>Tampere</c:v>
                </c:pt>
                <c:pt idx="6">
                  <c:v>Oulu</c:v>
                </c:pt>
              </c:strCache>
            </c:strRef>
          </c:cat>
          <c:val>
            <c:numRef>
              <c:f>'nuori_pitkä_6 isoa_kk'!$B$5:$H$5</c:f>
              <c:numCache>
                <c:formatCode>#,##0</c:formatCode>
                <c:ptCount val="7"/>
                <c:pt idx="0">
                  <c:v>1877</c:v>
                </c:pt>
                <c:pt idx="1">
                  <c:v>1494</c:v>
                </c:pt>
                <c:pt idx="2">
                  <c:v>3799</c:v>
                </c:pt>
                <c:pt idx="4">
                  <c:v>1700</c:v>
                </c:pt>
                <c:pt idx="5">
                  <c:v>2367</c:v>
                </c:pt>
                <c:pt idx="6">
                  <c:v>2309</c:v>
                </c:pt>
              </c:numCache>
            </c:numRef>
          </c:val>
          <c:extLst>
            <c:ext xmlns:c16="http://schemas.microsoft.com/office/drawing/2014/chart" uri="{C3380CC4-5D6E-409C-BE32-E72D297353CC}">
              <c16:uniqueId val="{00000000-B48F-4300-8E5D-4359079B199C}"/>
            </c:ext>
          </c:extLst>
        </c:ser>
        <c:ser>
          <c:idx val="1"/>
          <c:order val="1"/>
          <c:tx>
            <c:strRef>
              <c:f>'nuori_pitkä_6 isoa_kk'!$A$6</c:f>
              <c:strCache>
                <c:ptCount val="1"/>
                <c:pt idx="0">
                  <c:v>Huhtikuu 2026</c:v>
                </c:pt>
              </c:strCache>
            </c:strRef>
          </c:tx>
          <c:spPr>
            <a:solidFill>
              <a:srgbClr val="152B96"/>
            </a:solidFill>
            <a:ln>
              <a:solidFill>
                <a:schemeClr val="tx1"/>
              </a:solidFill>
            </a:ln>
          </c:spPr>
          <c:invertIfNegative val="0"/>
          <c:dLbls>
            <c:dLbl>
              <c:idx val="6"/>
              <c:layout>
                <c:manualLayout>
                  <c:x val="0"/>
                  <c:y val="9.13937547600908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0C-4A64-B6D9-45F82666A8E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'nuori_pitkä_6 isoa_kk'!$B$4:$H$4</c:f>
              <c:strCache>
                <c:ptCount val="7"/>
                <c:pt idx="0">
                  <c:v>Vantaa</c:v>
                </c:pt>
                <c:pt idx="1">
                  <c:v>Espoo</c:v>
                </c:pt>
                <c:pt idx="2">
                  <c:v>Helsinki</c:v>
                </c:pt>
                <c:pt idx="4">
                  <c:v>Turku</c:v>
                </c:pt>
                <c:pt idx="5">
                  <c:v>Tampere</c:v>
                </c:pt>
                <c:pt idx="6">
                  <c:v>Oulu</c:v>
                </c:pt>
              </c:strCache>
            </c:strRef>
          </c:cat>
          <c:val>
            <c:numRef>
              <c:f>'nuori_pitkä_6 isoa_kk'!$B$6:$H$6</c:f>
              <c:numCache>
                <c:formatCode>#,##0</c:formatCode>
                <c:ptCount val="7"/>
                <c:pt idx="0">
                  <c:v>2215</c:v>
                </c:pt>
                <c:pt idx="1">
                  <c:v>1894</c:v>
                </c:pt>
                <c:pt idx="2">
                  <c:v>4018</c:v>
                </c:pt>
                <c:pt idx="4">
                  <c:v>2047</c:v>
                </c:pt>
                <c:pt idx="5">
                  <c:v>2837</c:v>
                </c:pt>
                <c:pt idx="6">
                  <c:v>2665</c:v>
                </c:pt>
              </c:numCache>
            </c:numRef>
          </c:val>
          <c:extLst>
            <c:ext xmlns:c16="http://schemas.microsoft.com/office/drawing/2014/chart" uri="{C3380CC4-5D6E-409C-BE32-E72D297353CC}">
              <c16:uniqueId val="{00000005-B48F-4300-8E5D-4359079B199C}"/>
            </c:ext>
          </c:extLst>
        </c:ser>
        <c:dLbls>
          <c:dLblPos val="outEnd"/>
          <c:showLegendKey val="0"/>
          <c:showVal val="1"/>
          <c:showCatName val="0"/>
          <c:showSerName val="0"/>
          <c:showPercent val="0"/>
          <c:showBubbleSize val="0"/>
        </c:dLbls>
        <c:gapWidth val="150"/>
        <c:axId val="197819008"/>
        <c:axId val="197824896"/>
      </c:barChart>
      <c:catAx>
        <c:axId val="197819008"/>
        <c:scaling>
          <c:orientation val="minMax"/>
        </c:scaling>
        <c:delete val="0"/>
        <c:axPos val="b"/>
        <c:numFmt formatCode="General" sourceLinked="0"/>
        <c:majorTickMark val="out"/>
        <c:minorTickMark val="none"/>
        <c:tickLblPos val="nextTo"/>
        <c:crossAx val="197824896"/>
        <c:crosses val="autoZero"/>
        <c:auto val="1"/>
        <c:lblAlgn val="ctr"/>
        <c:lblOffset val="100"/>
        <c:noMultiLvlLbl val="0"/>
      </c:catAx>
      <c:valAx>
        <c:axId val="197824896"/>
        <c:scaling>
          <c:orientation val="minMax"/>
          <c:max val="5000"/>
        </c:scaling>
        <c:delete val="0"/>
        <c:axPos val="l"/>
        <c:majorGridlines/>
        <c:title>
          <c:tx>
            <c:rich>
              <a:bodyPr rot="-5400000" vert="horz"/>
              <a:lstStyle/>
              <a:p>
                <a:pPr>
                  <a:defRPr b="0"/>
                </a:pPr>
                <a:r>
                  <a:rPr lang="fi-FI" b="0"/>
                  <a:t>Alle 25-vuotiaita työttömiä</a:t>
                </a:r>
              </a:p>
            </c:rich>
          </c:tx>
          <c:layout>
            <c:manualLayout>
              <c:xMode val="edge"/>
              <c:yMode val="edge"/>
              <c:x val="2.698448165389178E-3"/>
              <c:y val="0.16208233970753655"/>
            </c:manualLayout>
          </c:layout>
          <c:overlay val="0"/>
        </c:title>
        <c:numFmt formatCode="#,##0" sourceLinked="0"/>
        <c:majorTickMark val="out"/>
        <c:minorTickMark val="none"/>
        <c:tickLblPos val="nextTo"/>
        <c:crossAx val="197819008"/>
        <c:crosses val="autoZero"/>
        <c:crossBetween val="between"/>
        <c:majorUnit val="1000"/>
      </c:valAx>
      <c:spPr>
        <a:ln>
          <a:solidFill>
            <a:srgbClr val="868686"/>
          </a:solidFill>
        </a:ln>
      </c:spPr>
    </c:plotArea>
    <c:legend>
      <c:legendPos val="b"/>
      <c:layout>
        <c:manualLayout>
          <c:xMode val="edge"/>
          <c:yMode val="edge"/>
          <c:x val="0.30310416227309267"/>
          <c:y val="0.94819427571553561"/>
          <c:w val="0.52166856282060081"/>
          <c:h val="4.6338407699037618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42155114433879"/>
          <c:y val="2.9210800116474325E-2"/>
          <c:w val="0.87270778700804952"/>
          <c:h val="0.80382392200974884"/>
        </c:manualLayout>
      </c:layout>
      <c:barChart>
        <c:barDir val="col"/>
        <c:grouping val="clustered"/>
        <c:varyColors val="0"/>
        <c:ser>
          <c:idx val="0"/>
          <c:order val="0"/>
          <c:tx>
            <c:strRef>
              <c:f>'nuori_pitkä_6 isoa_kk'!$A$21</c:f>
              <c:strCache>
                <c:ptCount val="1"/>
                <c:pt idx="0">
                  <c:v>Huhtikuu 2025</c:v>
                </c:pt>
              </c:strCache>
            </c:strRef>
          </c:tx>
          <c:spPr>
            <a:solidFill>
              <a:srgbClr val="B8CDFF"/>
            </a:solidFill>
            <a:ln>
              <a:solidFill>
                <a:schemeClr val="tx1"/>
              </a:solidFill>
            </a:ln>
          </c:spPr>
          <c:invertIfNegative val="0"/>
          <c:dLbls>
            <c:delete val="1"/>
          </c:dLbls>
          <c:cat>
            <c:strRef>
              <c:f>'nuori_pitkä_6 isoa_kk'!$B$20:$H$20</c:f>
              <c:strCache>
                <c:ptCount val="7"/>
                <c:pt idx="0">
                  <c:v>Vantaa</c:v>
                </c:pt>
                <c:pt idx="1">
                  <c:v>Espoo</c:v>
                </c:pt>
                <c:pt idx="2">
                  <c:v>Helsinki</c:v>
                </c:pt>
                <c:pt idx="4">
                  <c:v>Turku</c:v>
                </c:pt>
                <c:pt idx="5">
                  <c:v>Tampere</c:v>
                </c:pt>
                <c:pt idx="6">
                  <c:v>Oulu</c:v>
                </c:pt>
              </c:strCache>
            </c:strRef>
          </c:cat>
          <c:val>
            <c:numRef>
              <c:f>'nuori_pitkä_6 isoa_kk'!$B$21:$H$21</c:f>
              <c:numCache>
                <c:formatCode>#,##0</c:formatCode>
                <c:ptCount val="7"/>
                <c:pt idx="0">
                  <c:v>7131</c:v>
                </c:pt>
                <c:pt idx="1">
                  <c:v>6933</c:v>
                </c:pt>
                <c:pt idx="2">
                  <c:v>20707</c:v>
                </c:pt>
                <c:pt idx="4">
                  <c:v>5398</c:v>
                </c:pt>
                <c:pt idx="5">
                  <c:v>6440</c:v>
                </c:pt>
                <c:pt idx="6">
                  <c:v>6223</c:v>
                </c:pt>
              </c:numCache>
            </c:numRef>
          </c:val>
          <c:extLst>
            <c:ext xmlns:c16="http://schemas.microsoft.com/office/drawing/2014/chart" uri="{C3380CC4-5D6E-409C-BE32-E72D297353CC}">
              <c16:uniqueId val="{00000000-24D7-47FD-B20F-F935722C6C88}"/>
            </c:ext>
          </c:extLst>
        </c:ser>
        <c:ser>
          <c:idx val="1"/>
          <c:order val="1"/>
          <c:tx>
            <c:strRef>
              <c:f>'nuori_pitkä_6 isoa_kk'!$A$22</c:f>
              <c:strCache>
                <c:ptCount val="1"/>
                <c:pt idx="0">
                  <c:v>Huhtikuu 2026</c:v>
                </c:pt>
              </c:strCache>
            </c:strRef>
          </c:tx>
          <c:spPr>
            <a:solidFill>
              <a:srgbClr val="152B96"/>
            </a:solidFill>
            <a:ln>
              <a:solidFill>
                <a:schemeClr val="tx1"/>
              </a:solidFill>
            </a:ln>
          </c:spPr>
          <c:invertIfNegative val="0"/>
          <c:dLbls>
            <c:dLbl>
              <c:idx val="0"/>
              <c:layout>
                <c:manualLayout>
                  <c:x val="0"/>
                  <c:y val="9.13937547600902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D7-47FD-B20F-F935722C6C88}"/>
                </c:ext>
              </c:extLst>
            </c:dLbl>
            <c:dLbl>
              <c:idx val="2"/>
              <c:layout>
                <c:manualLayout>
                  <c:x val="0"/>
                  <c:y val="1.73473022650538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D7-47FD-B20F-F935722C6C88}"/>
                </c:ext>
              </c:extLst>
            </c:dLbl>
            <c:dLbl>
              <c:idx val="4"/>
              <c:layout>
                <c:manualLayout>
                  <c:x val="0"/>
                  <c:y val="8.46023688663282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D7-47FD-B20F-F935722C6C88}"/>
                </c:ext>
              </c:extLst>
            </c:dLbl>
            <c:dLbl>
              <c:idx val="5"/>
              <c:layout>
                <c:manualLayout>
                  <c:x val="2.843584769295054E-3"/>
                  <c:y val="7.78502077948558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D7-47FD-B20F-F935722C6C88}"/>
                </c:ext>
              </c:extLst>
            </c:dLbl>
            <c:dLbl>
              <c:idx val="6"/>
              <c:layout>
                <c:manualLayout>
                  <c:x val="-9.4786729857819908E-4"/>
                  <c:y val="8.03722504230118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D7-47FD-B20F-F935722C6C8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'nuori_pitkä_6 isoa_kk'!$B$20:$H$20</c:f>
              <c:strCache>
                <c:ptCount val="7"/>
                <c:pt idx="0">
                  <c:v>Vantaa</c:v>
                </c:pt>
                <c:pt idx="1">
                  <c:v>Espoo</c:v>
                </c:pt>
                <c:pt idx="2">
                  <c:v>Helsinki</c:v>
                </c:pt>
                <c:pt idx="4">
                  <c:v>Turku</c:v>
                </c:pt>
                <c:pt idx="5">
                  <c:v>Tampere</c:v>
                </c:pt>
                <c:pt idx="6">
                  <c:v>Oulu</c:v>
                </c:pt>
              </c:strCache>
            </c:strRef>
          </c:cat>
          <c:val>
            <c:numRef>
              <c:f>'nuori_pitkä_6 isoa_kk'!$B$22:$H$22</c:f>
              <c:numCache>
                <c:formatCode>#,##0</c:formatCode>
                <c:ptCount val="7"/>
                <c:pt idx="0">
                  <c:v>8181</c:v>
                </c:pt>
                <c:pt idx="1">
                  <c:v>7873</c:v>
                </c:pt>
                <c:pt idx="2">
                  <c:v>24050</c:v>
                </c:pt>
                <c:pt idx="4">
                  <c:v>6959</c:v>
                </c:pt>
                <c:pt idx="5">
                  <c:v>8331</c:v>
                </c:pt>
                <c:pt idx="6">
                  <c:v>7041</c:v>
                </c:pt>
              </c:numCache>
            </c:numRef>
          </c:val>
          <c:extLst>
            <c:ext xmlns:c16="http://schemas.microsoft.com/office/drawing/2014/chart" uri="{C3380CC4-5D6E-409C-BE32-E72D297353CC}">
              <c16:uniqueId val="{00000005-24D7-47FD-B20F-F935722C6C88}"/>
            </c:ext>
          </c:extLst>
        </c:ser>
        <c:dLbls>
          <c:dLblPos val="outEnd"/>
          <c:showLegendKey val="0"/>
          <c:showVal val="1"/>
          <c:showCatName val="0"/>
          <c:showSerName val="0"/>
          <c:showPercent val="0"/>
          <c:showBubbleSize val="0"/>
        </c:dLbls>
        <c:gapWidth val="150"/>
        <c:axId val="196024192"/>
        <c:axId val="196025728"/>
      </c:barChart>
      <c:catAx>
        <c:axId val="196024192"/>
        <c:scaling>
          <c:orientation val="minMax"/>
        </c:scaling>
        <c:delete val="0"/>
        <c:axPos val="b"/>
        <c:numFmt formatCode="General" sourceLinked="0"/>
        <c:majorTickMark val="out"/>
        <c:minorTickMark val="none"/>
        <c:tickLblPos val="nextTo"/>
        <c:crossAx val="196025728"/>
        <c:crosses val="autoZero"/>
        <c:auto val="1"/>
        <c:lblAlgn val="ctr"/>
        <c:lblOffset val="100"/>
        <c:noMultiLvlLbl val="0"/>
      </c:catAx>
      <c:valAx>
        <c:axId val="196025728"/>
        <c:scaling>
          <c:orientation val="minMax"/>
          <c:max val="26000"/>
        </c:scaling>
        <c:delete val="0"/>
        <c:axPos val="l"/>
        <c:majorGridlines/>
        <c:title>
          <c:tx>
            <c:rich>
              <a:bodyPr rot="-5400000" vert="horz"/>
              <a:lstStyle/>
              <a:p>
                <a:pPr>
                  <a:defRPr b="0"/>
                </a:pPr>
                <a:r>
                  <a:rPr lang="fi-FI" b="0"/>
                  <a:t>Pitkäaikaistyöttömiä</a:t>
                </a:r>
              </a:p>
            </c:rich>
          </c:tx>
          <c:layout>
            <c:manualLayout>
              <c:xMode val="edge"/>
              <c:yMode val="edge"/>
              <c:x val="2.1591171151828692E-3"/>
              <c:y val="0.20017417822772152"/>
            </c:manualLayout>
          </c:layout>
          <c:overlay val="0"/>
        </c:title>
        <c:numFmt formatCode="#,##0" sourceLinked="0"/>
        <c:majorTickMark val="out"/>
        <c:minorTickMark val="none"/>
        <c:tickLblPos val="nextTo"/>
        <c:crossAx val="196024192"/>
        <c:crosses val="autoZero"/>
        <c:crossBetween val="between"/>
        <c:majorUnit val="2000"/>
      </c:valAx>
      <c:spPr>
        <a:ln>
          <a:solidFill>
            <a:srgbClr val="868686"/>
          </a:solidFill>
        </a:ln>
      </c:spPr>
    </c:plotArea>
    <c:legend>
      <c:legendPos val="b"/>
      <c:layout>
        <c:manualLayout>
          <c:xMode val="edge"/>
          <c:yMode val="edge"/>
          <c:x val="0.30310417210881813"/>
          <c:y val="0.94621587593428991"/>
          <c:w val="0.51918278206473134"/>
          <c:h val="4.2987025542635712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2216470204342"/>
          <c:y val="4.0437585760801142E-2"/>
          <c:w val="0.88097738036834972"/>
          <c:h val="0.70212144904457341"/>
        </c:manualLayout>
      </c:layout>
      <c:lineChart>
        <c:grouping val="standard"/>
        <c:varyColors val="0"/>
        <c:ser>
          <c:idx val="0"/>
          <c:order val="0"/>
          <c:tx>
            <c:strRef>
              <c:f>'yritysten liikev_vantaa'!$C$4</c:f>
              <c:strCache>
                <c:ptCount val="1"/>
                <c:pt idx="0">
                  <c:v>Teollisuus</c:v>
                </c:pt>
              </c:strCache>
            </c:strRef>
          </c:tx>
          <c:spPr>
            <a:ln w="38100" cap="rnd">
              <a:solidFill>
                <a:srgbClr val="152B96"/>
              </a:solidFill>
              <a:round/>
            </a:ln>
            <a:effectLst/>
          </c:spPr>
          <c:marker>
            <c:symbol val="circle"/>
            <c:size val="6"/>
            <c:spPr>
              <a:solidFill>
                <a:srgbClr val="152B96"/>
              </a:solidFill>
              <a:ln w="9525">
                <a:solidFill>
                  <a:srgbClr val="152B96"/>
                </a:solidFill>
              </a:ln>
              <a:effectLst/>
            </c:spPr>
          </c:marker>
          <c:cat>
            <c:multiLvlStrRef>
              <c:f>'yritysten liikev_vantaa'!$A$25:$B$67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'yritysten liikev_vantaa'!$C$25:$C$67</c:f>
              <c:numCache>
                <c:formatCode>General</c:formatCode>
                <c:ptCount val="43"/>
                <c:pt idx="0">
                  <c:v>84.7</c:v>
                </c:pt>
                <c:pt idx="1">
                  <c:v>85.2</c:v>
                </c:pt>
                <c:pt idx="2">
                  <c:v>84.8</c:v>
                </c:pt>
                <c:pt idx="3">
                  <c:v>83.8</c:v>
                </c:pt>
                <c:pt idx="4">
                  <c:v>81.2</c:v>
                </c:pt>
                <c:pt idx="5">
                  <c:v>81.3</c:v>
                </c:pt>
                <c:pt idx="6">
                  <c:v>82.2</c:v>
                </c:pt>
                <c:pt idx="7">
                  <c:v>82.7</c:v>
                </c:pt>
                <c:pt idx="8">
                  <c:v>86.6</c:v>
                </c:pt>
                <c:pt idx="9">
                  <c:v>89.8</c:v>
                </c:pt>
                <c:pt idx="10">
                  <c:v>89.8</c:v>
                </c:pt>
                <c:pt idx="11">
                  <c:v>89.1</c:v>
                </c:pt>
                <c:pt idx="12">
                  <c:v>89.1</c:v>
                </c:pt>
                <c:pt idx="13">
                  <c:v>91.6</c:v>
                </c:pt>
                <c:pt idx="14">
                  <c:v>93</c:v>
                </c:pt>
                <c:pt idx="15">
                  <c:v>94.7</c:v>
                </c:pt>
                <c:pt idx="16">
                  <c:v>96.4</c:v>
                </c:pt>
                <c:pt idx="17">
                  <c:v>97.5</c:v>
                </c:pt>
                <c:pt idx="18">
                  <c:v>95.5</c:v>
                </c:pt>
                <c:pt idx="19">
                  <c:v>92.7</c:v>
                </c:pt>
                <c:pt idx="20">
                  <c:v>91.2</c:v>
                </c:pt>
                <c:pt idx="21">
                  <c:v>88.8</c:v>
                </c:pt>
                <c:pt idx="22">
                  <c:v>89.3</c:v>
                </c:pt>
                <c:pt idx="23">
                  <c:v>90.4</c:v>
                </c:pt>
                <c:pt idx="24">
                  <c:v>94</c:v>
                </c:pt>
                <c:pt idx="25">
                  <c:v>95.1</c:v>
                </c:pt>
                <c:pt idx="26">
                  <c:v>97.9</c:v>
                </c:pt>
                <c:pt idx="27">
                  <c:v>102.9</c:v>
                </c:pt>
                <c:pt idx="28">
                  <c:v>105.4</c:v>
                </c:pt>
                <c:pt idx="29">
                  <c:v>111.1</c:v>
                </c:pt>
                <c:pt idx="30">
                  <c:v>117.2</c:v>
                </c:pt>
                <c:pt idx="31">
                  <c:v>116.5</c:v>
                </c:pt>
                <c:pt idx="32">
                  <c:v>111.5</c:v>
                </c:pt>
                <c:pt idx="33">
                  <c:v>106.5</c:v>
                </c:pt>
                <c:pt idx="34">
                  <c:v>103.8</c:v>
                </c:pt>
                <c:pt idx="35">
                  <c:v>105.1</c:v>
                </c:pt>
                <c:pt idx="36">
                  <c:v>106</c:v>
                </c:pt>
                <c:pt idx="37">
                  <c:v>105.4</c:v>
                </c:pt>
                <c:pt idx="38">
                  <c:v>106.1</c:v>
                </c:pt>
                <c:pt idx="39">
                  <c:v>107</c:v>
                </c:pt>
                <c:pt idx="40">
                  <c:v>109.5</c:v>
                </c:pt>
                <c:pt idx="41">
                  <c:v>110.7</c:v>
                </c:pt>
                <c:pt idx="42">
                  <c:v>112.1</c:v>
                </c:pt>
              </c:numCache>
            </c:numRef>
          </c:val>
          <c:smooth val="0"/>
          <c:extLst>
            <c:ext xmlns:c16="http://schemas.microsoft.com/office/drawing/2014/chart" uri="{C3380CC4-5D6E-409C-BE32-E72D297353CC}">
              <c16:uniqueId val="{00000000-FF18-4642-B738-086E0AACD48C}"/>
            </c:ext>
          </c:extLst>
        </c:ser>
        <c:ser>
          <c:idx val="1"/>
          <c:order val="1"/>
          <c:tx>
            <c:strRef>
              <c:f>'yritysten liikev_vantaa'!$D$4</c:f>
              <c:strCache>
                <c:ptCount val="1"/>
                <c:pt idx="0">
                  <c:v>Rakentaminen</c:v>
                </c:pt>
              </c:strCache>
            </c:strRef>
          </c:tx>
          <c:spPr>
            <a:ln w="38100" cap="rnd">
              <a:solidFill>
                <a:srgbClr val="B01785"/>
              </a:solidFill>
              <a:round/>
            </a:ln>
            <a:effectLst/>
          </c:spPr>
          <c:marker>
            <c:symbol val="diamond"/>
            <c:size val="6"/>
            <c:spPr>
              <a:solidFill>
                <a:srgbClr val="B01785"/>
              </a:solidFill>
              <a:ln w="9525">
                <a:solidFill>
                  <a:srgbClr val="B01785"/>
                </a:solidFill>
              </a:ln>
              <a:effectLst/>
            </c:spPr>
          </c:marker>
          <c:cat>
            <c:multiLvlStrRef>
              <c:f>'yritysten liikev_vantaa'!$A$25:$B$67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'yritysten liikev_vantaa'!$D$25:$D$67</c:f>
              <c:numCache>
                <c:formatCode>General</c:formatCode>
                <c:ptCount val="43"/>
                <c:pt idx="0">
                  <c:v>61.2</c:v>
                </c:pt>
                <c:pt idx="1">
                  <c:v>64.2</c:v>
                </c:pt>
                <c:pt idx="2">
                  <c:v>66.8</c:v>
                </c:pt>
                <c:pt idx="3">
                  <c:v>68.099999999999994</c:v>
                </c:pt>
                <c:pt idx="4">
                  <c:v>69.5</c:v>
                </c:pt>
                <c:pt idx="5">
                  <c:v>73</c:v>
                </c:pt>
                <c:pt idx="6">
                  <c:v>75.400000000000006</c:v>
                </c:pt>
                <c:pt idx="7">
                  <c:v>78</c:v>
                </c:pt>
                <c:pt idx="8">
                  <c:v>81.400000000000006</c:v>
                </c:pt>
                <c:pt idx="9">
                  <c:v>82.9</c:v>
                </c:pt>
                <c:pt idx="10">
                  <c:v>81.8</c:v>
                </c:pt>
                <c:pt idx="11">
                  <c:v>83.6</c:v>
                </c:pt>
                <c:pt idx="12">
                  <c:v>85.4</c:v>
                </c:pt>
                <c:pt idx="13">
                  <c:v>89.6</c:v>
                </c:pt>
                <c:pt idx="14">
                  <c:v>91.8</c:v>
                </c:pt>
                <c:pt idx="15">
                  <c:v>95.5</c:v>
                </c:pt>
                <c:pt idx="16">
                  <c:v>98.9</c:v>
                </c:pt>
                <c:pt idx="17">
                  <c:v>99.7</c:v>
                </c:pt>
                <c:pt idx="18">
                  <c:v>100.2</c:v>
                </c:pt>
                <c:pt idx="19">
                  <c:v>102.9</c:v>
                </c:pt>
                <c:pt idx="20">
                  <c:v>105.6</c:v>
                </c:pt>
                <c:pt idx="21">
                  <c:v>101.5</c:v>
                </c:pt>
                <c:pt idx="22">
                  <c:v>98.2</c:v>
                </c:pt>
                <c:pt idx="23">
                  <c:v>94.8</c:v>
                </c:pt>
                <c:pt idx="24">
                  <c:v>93.7</c:v>
                </c:pt>
                <c:pt idx="25">
                  <c:v>97.3</c:v>
                </c:pt>
                <c:pt idx="26">
                  <c:v>99.9</c:v>
                </c:pt>
                <c:pt idx="27">
                  <c:v>105.2</c:v>
                </c:pt>
                <c:pt idx="28">
                  <c:v>111.3</c:v>
                </c:pt>
                <c:pt idx="29">
                  <c:v>114.9</c:v>
                </c:pt>
                <c:pt idx="30">
                  <c:v>116.7</c:v>
                </c:pt>
                <c:pt idx="31">
                  <c:v>116.8</c:v>
                </c:pt>
                <c:pt idx="32">
                  <c:v>114.6</c:v>
                </c:pt>
                <c:pt idx="33">
                  <c:v>109.5</c:v>
                </c:pt>
                <c:pt idx="34">
                  <c:v>103.7</c:v>
                </c:pt>
                <c:pt idx="35">
                  <c:v>99.5</c:v>
                </c:pt>
                <c:pt idx="36">
                  <c:v>95.2</c:v>
                </c:pt>
                <c:pt idx="37">
                  <c:v>96.4</c:v>
                </c:pt>
                <c:pt idx="38">
                  <c:v>100</c:v>
                </c:pt>
                <c:pt idx="39">
                  <c:v>96.9</c:v>
                </c:pt>
                <c:pt idx="40">
                  <c:v>97.2</c:v>
                </c:pt>
                <c:pt idx="41">
                  <c:v>97.2</c:v>
                </c:pt>
                <c:pt idx="42">
                  <c:v>97.2</c:v>
                </c:pt>
              </c:numCache>
            </c:numRef>
          </c:val>
          <c:smooth val="0"/>
          <c:extLst>
            <c:ext xmlns:c16="http://schemas.microsoft.com/office/drawing/2014/chart" uri="{C3380CC4-5D6E-409C-BE32-E72D297353CC}">
              <c16:uniqueId val="{00000001-FF18-4642-B738-086E0AACD48C}"/>
            </c:ext>
          </c:extLst>
        </c:ser>
        <c:ser>
          <c:idx val="2"/>
          <c:order val="2"/>
          <c:tx>
            <c:strRef>
              <c:f>'yritysten liikev_vantaa'!$E$4</c:f>
              <c:strCache>
                <c:ptCount val="1"/>
                <c:pt idx="0">
                  <c:v>Tukku- ja vähittäiskauppa</c:v>
                </c:pt>
              </c:strCache>
            </c:strRef>
          </c:tx>
          <c:spPr>
            <a:ln w="38100" cap="rnd">
              <a:solidFill>
                <a:srgbClr val="E5B595"/>
              </a:solidFill>
              <a:round/>
            </a:ln>
            <a:effectLst/>
          </c:spPr>
          <c:marker>
            <c:symbol val="star"/>
            <c:size val="6"/>
            <c:spPr>
              <a:noFill/>
              <a:ln w="9525">
                <a:solidFill>
                  <a:srgbClr val="E5B595"/>
                </a:solidFill>
              </a:ln>
              <a:effectLst/>
            </c:spPr>
          </c:marker>
          <c:cat>
            <c:multiLvlStrRef>
              <c:f>'yritysten liikev_vantaa'!$A$25:$B$67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'yritysten liikev_vantaa'!$E$25:$E$67</c:f>
              <c:numCache>
                <c:formatCode>General</c:formatCode>
                <c:ptCount val="43"/>
                <c:pt idx="0">
                  <c:v>91.4</c:v>
                </c:pt>
                <c:pt idx="1">
                  <c:v>91.9</c:v>
                </c:pt>
                <c:pt idx="2">
                  <c:v>91.7</c:v>
                </c:pt>
                <c:pt idx="3">
                  <c:v>90.6</c:v>
                </c:pt>
                <c:pt idx="4">
                  <c:v>90.4</c:v>
                </c:pt>
                <c:pt idx="5">
                  <c:v>91.7</c:v>
                </c:pt>
                <c:pt idx="6">
                  <c:v>91.4</c:v>
                </c:pt>
                <c:pt idx="7">
                  <c:v>95.5</c:v>
                </c:pt>
                <c:pt idx="8">
                  <c:v>98.2</c:v>
                </c:pt>
                <c:pt idx="9">
                  <c:v>98.5</c:v>
                </c:pt>
                <c:pt idx="10">
                  <c:v>99.9</c:v>
                </c:pt>
                <c:pt idx="11">
                  <c:v>102.4</c:v>
                </c:pt>
                <c:pt idx="12">
                  <c:v>101.2</c:v>
                </c:pt>
                <c:pt idx="13">
                  <c:v>100.9</c:v>
                </c:pt>
                <c:pt idx="14">
                  <c:v>100.7</c:v>
                </c:pt>
                <c:pt idx="15">
                  <c:v>100.7</c:v>
                </c:pt>
                <c:pt idx="16">
                  <c:v>98.8</c:v>
                </c:pt>
                <c:pt idx="17">
                  <c:v>97.7</c:v>
                </c:pt>
                <c:pt idx="18">
                  <c:v>99.6</c:v>
                </c:pt>
                <c:pt idx="19">
                  <c:v>98</c:v>
                </c:pt>
                <c:pt idx="20">
                  <c:v>97.6</c:v>
                </c:pt>
                <c:pt idx="21">
                  <c:v>94.9</c:v>
                </c:pt>
                <c:pt idx="22">
                  <c:v>94.9</c:v>
                </c:pt>
                <c:pt idx="23">
                  <c:v>94.9</c:v>
                </c:pt>
                <c:pt idx="24">
                  <c:v>96.8</c:v>
                </c:pt>
                <c:pt idx="25">
                  <c:v>100.1</c:v>
                </c:pt>
                <c:pt idx="26">
                  <c:v>100.2</c:v>
                </c:pt>
                <c:pt idx="27">
                  <c:v>102</c:v>
                </c:pt>
                <c:pt idx="28">
                  <c:v>104.8</c:v>
                </c:pt>
                <c:pt idx="29">
                  <c:v>106</c:v>
                </c:pt>
                <c:pt idx="30">
                  <c:v>107.5</c:v>
                </c:pt>
                <c:pt idx="31">
                  <c:v>109.2</c:v>
                </c:pt>
                <c:pt idx="32">
                  <c:v>107.5</c:v>
                </c:pt>
                <c:pt idx="33">
                  <c:v>107.9</c:v>
                </c:pt>
                <c:pt idx="34">
                  <c:v>106.4</c:v>
                </c:pt>
                <c:pt idx="35">
                  <c:v>104.6</c:v>
                </c:pt>
                <c:pt idx="36">
                  <c:v>101.7</c:v>
                </c:pt>
                <c:pt idx="37">
                  <c:v>99.7</c:v>
                </c:pt>
                <c:pt idx="38">
                  <c:v>97.8</c:v>
                </c:pt>
                <c:pt idx="39">
                  <c:v>96.8</c:v>
                </c:pt>
                <c:pt idx="40">
                  <c:v>97.3</c:v>
                </c:pt>
                <c:pt idx="41">
                  <c:v>98.6</c:v>
                </c:pt>
                <c:pt idx="42">
                  <c:v>100.3</c:v>
                </c:pt>
              </c:numCache>
            </c:numRef>
          </c:val>
          <c:smooth val="0"/>
          <c:extLst>
            <c:ext xmlns:c16="http://schemas.microsoft.com/office/drawing/2014/chart" uri="{C3380CC4-5D6E-409C-BE32-E72D297353CC}">
              <c16:uniqueId val="{00000002-FF18-4642-B738-086E0AACD48C}"/>
            </c:ext>
          </c:extLst>
        </c:ser>
        <c:ser>
          <c:idx val="3"/>
          <c:order val="3"/>
          <c:tx>
            <c:strRef>
              <c:f>'yritysten liikev_vantaa'!$F$4</c:f>
              <c:strCache>
                <c:ptCount val="1"/>
                <c:pt idx="0">
                  <c:v>Muut palvelut </c:v>
                </c:pt>
              </c:strCache>
            </c:strRef>
          </c:tx>
          <c:spPr>
            <a:ln w="38100" cap="rnd">
              <a:solidFill>
                <a:srgbClr val="B8CDFF"/>
              </a:solidFill>
              <a:round/>
            </a:ln>
            <a:effectLst/>
          </c:spPr>
          <c:marker>
            <c:symbol val="square"/>
            <c:size val="5"/>
            <c:spPr>
              <a:solidFill>
                <a:srgbClr val="B8CDFF"/>
              </a:solidFill>
              <a:ln w="9525">
                <a:solidFill>
                  <a:srgbClr val="B8CDFF"/>
                </a:solidFill>
              </a:ln>
              <a:effectLst/>
            </c:spPr>
          </c:marker>
          <c:cat>
            <c:multiLvlStrRef>
              <c:f>'yritysten liikev_vantaa'!$A$25:$B$67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'yritysten liikev_vantaa'!$F$25:$F$67</c:f>
              <c:numCache>
                <c:formatCode>General</c:formatCode>
                <c:ptCount val="43"/>
                <c:pt idx="0">
                  <c:v>112.6</c:v>
                </c:pt>
                <c:pt idx="1">
                  <c:v>112.6</c:v>
                </c:pt>
                <c:pt idx="2">
                  <c:v>111.8</c:v>
                </c:pt>
                <c:pt idx="3">
                  <c:v>113.1</c:v>
                </c:pt>
                <c:pt idx="4">
                  <c:v>113</c:v>
                </c:pt>
                <c:pt idx="5">
                  <c:v>111.7</c:v>
                </c:pt>
                <c:pt idx="6">
                  <c:v>114</c:v>
                </c:pt>
                <c:pt idx="7">
                  <c:v>115.7</c:v>
                </c:pt>
                <c:pt idx="8">
                  <c:v>118.1</c:v>
                </c:pt>
                <c:pt idx="9">
                  <c:v>122.3</c:v>
                </c:pt>
                <c:pt idx="10">
                  <c:v>125.8</c:v>
                </c:pt>
                <c:pt idx="11">
                  <c:v>128.69999999999999</c:v>
                </c:pt>
                <c:pt idx="12">
                  <c:v>132.5</c:v>
                </c:pt>
                <c:pt idx="13">
                  <c:v>134.30000000000001</c:v>
                </c:pt>
                <c:pt idx="14">
                  <c:v>135.9</c:v>
                </c:pt>
                <c:pt idx="15">
                  <c:v>137</c:v>
                </c:pt>
                <c:pt idx="16">
                  <c:v>137.5</c:v>
                </c:pt>
                <c:pt idx="17">
                  <c:v>140.5</c:v>
                </c:pt>
                <c:pt idx="18">
                  <c:v>139.5</c:v>
                </c:pt>
                <c:pt idx="19">
                  <c:v>138.1</c:v>
                </c:pt>
                <c:pt idx="20">
                  <c:v>127.3</c:v>
                </c:pt>
                <c:pt idx="21">
                  <c:v>79.400000000000006</c:v>
                </c:pt>
                <c:pt idx="22">
                  <c:v>83</c:v>
                </c:pt>
                <c:pt idx="23">
                  <c:v>86.4</c:v>
                </c:pt>
                <c:pt idx="24">
                  <c:v>89.3</c:v>
                </c:pt>
                <c:pt idx="25">
                  <c:v>91.7</c:v>
                </c:pt>
                <c:pt idx="26">
                  <c:v>99.6</c:v>
                </c:pt>
                <c:pt idx="27">
                  <c:v>117.3</c:v>
                </c:pt>
                <c:pt idx="28">
                  <c:v>128.9</c:v>
                </c:pt>
                <c:pt idx="29">
                  <c:v>140.69999999999999</c:v>
                </c:pt>
                <c:pt idx="30">
                  <c:v>149.19999999999999</c:v>
                </c:pt>
                <c:pt idx="31">
                  <c:v>149.19999999999999</c:v>
                </c:pt>
                <c:pt idx="32">
                  <c:v>154.4</c:v>
                </c:pt>
                <c:pt idx="33">
                  <c:v>155</c:v>
                </c:pt>
                <c:pt idx="34">
                  <c:v>153.9</c:v>
                </c:pt>
                <c:pt idx="35">
                  <c:v>150.30000000000001</c:v>
                </c:pt>
                <c:pt idx="36">
                  <c:v>152.30000000000001</c:v>
                </c:pt>
                <c:pt idx="37">
                  <c:v>157.80000000000001</c:v>
                </c:pt>
                <c:pt idx="38">
                  <c:v>158.5</c:v>
                </c:pt>
                <c:pt idx="39">
                  <c:v>157.30000000000001</c:v>
                </c:pt>
                <c:pt idx="40">
                  <c:v>157.69999999999999</c:v>
                </c:pt>
                <c:pt idx="41">
                  <c:v>158.6</c:v>
                </c:pt>
                <c:pt idx="42">
                  <c:v>159</c:v>
                </c:pt>
              </c:numCache>
            </c:numRef>
          </c:val>
          <c:smooth val="0"/>
          <c:extLst>
            <c:ext xmlns:c16="http://schemas.microsoft.com/office/drawing/2014/chart" uri="{C3380CC4-5D6E-409C-BE32-E72D297353CC}">
              <c16:uniqueId val="{00000003-FF18-4642-B738-086E0AACD48C}"/>
            </c:ext>
          </c:extLst>
        </c:ser>
        <c:dLbls>
          <c:showLegendKey val="0"/>
          <c:showVal val="0"/>
          <c:showCatName val="0"/>
          <c:showSerName val="0"/>
          <c:showPercent val="0"/>
          <c:showBubbleSize val="0"/>
        </c:dLbls>
        <c:marker val="1"/>
        <c:smooth val="0"/>
        <c:axId val="585803192"/>
        <c:axId val="585801880"/>
      </c:lineChart>
      <c:catAx>
        <c:axId val="585803192"/>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5801880"/>
        <c:crosses val="autoZero"/>
        <c:auto val="1"/>
        <c:lblAlgn val="ctr"/>
        <c:lblOffset val="100"/>
        <c:noMultiLvlLbl val="0"/>
      </c:catAx>
      <c:valAx>
        <c:axId val="585801880"/>
        <c:scaling>
          <c:orientation val="minMax"/>
          <c:max val="160"/>
          <c:min val="6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en-US"/>
                  <a:t>Trendi (indeksi 2021=100)</a:t>
                </a:r>
              </a:p>
            </c:rich>
          </c:tx>
          <c:layout>
            <c:manualLayout>
              <c:xMode val="edge"/>
              <c:yMode val="edge"/>
              <c:x val="6.3424345401365164E-5"/>
              <c:y val="0.11715815523059615"/>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5803192"/>
        <c:crosses val="autoZero"/>
        <c:crossBetween val="between"/>
        <c:majorUnit val="10"/>
      </c:valAx>
      <c:spPr>
        <a:noFill/>
        <a:ln>
          <a:solidFill>
            <a:srgbClr val="868686"/>
          </a:solidFill>
        </a:ln>
        <a:effectLst/>
      </c:spPr>
    </c:plotArea>
    <c:legend>
      <c:legendPos val="b"/>
      <c:layout>
        <c:manualLayout>
          <c:xMode val="edge"/>
          <c:yMode val="edge"/>
          <c:x val="0.12384880891096367"/>
          <c:y val="0.94157768043449974"/>
          <c:w val="0.83704896157762121"/>
          <c:h val="4.1989886759792421E-2"/>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500" baseline="0">
          <a:solidFill>
            <a:sysClr val="windowText" lastClr="000000"/>
          </a:solidFill>
          <a:latin typeface="Arial" panose="020B0604020202020204"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24613059731169"/>
          <c:y val="3.0070871531202338E-2"/>
          <c:w val="0.82884275829157716"/>
          <c:h val="0.7388211073205172"/>
        </c:manualLayout>
      </c:layout>
      <c:barChart>
        <c:barDir val="bar"/>
        <c:grouping val="stacked"/>
        <c:varyColors val="0"/>
        <c:ser>
          <c:idx val="0"/>
          <c:order val="0"/>
          <c:tx>
            <c:strRef>
              <c:f>vmuutokset_10_tiedot!$D$4</c:f>
              <c:strCache>
                <c:ptCount val="1"/>
                <c:pt idx="0">
                  <c:v>Luonnollinen väestönlisäys</c:v>
                </c:pt>
              </c:strCache>
            </c:strRef>
          </c:tx>
          <c:spPr>
            <a:solidFill>
              <a:srgbClr val="C2A6E3"/>
            </a:solidFill>
            <a:ln>
              <a:solidFill>
                <a:schemeClr val="tx1"/>
              </a:solidFill>
            </a:ln>
          </c:spPr>
          <c:invertIfNegative val="0"/>
          <c:cat>
            <c:strRef>
              <c:f>vmuutokset_10_tiedot!$A$5:$A$14</c:f>
              <c:strCache>
                <c:ptCount val="10"/>
                <c:pt idx="0">
                  <c:v>Jyväskylä</c:v>
                </c:pt>
                <c:pt idx="1">
                  <c:v>Vantaa</c:v>
                </c:pt>
                <c:pt idx="2">
                  <c:v>Kuopio</c:v>
                </c:pt>
                <c:pt idx="3">
                  <c:v>Tampere</c:v>
                </c:pt>
                <c:pt idx="4">
                  <c:v>Oulu</c:v>
                </c:pt>
                <c:pt idx="5">
                  <c:v>Pori</c:v>
                </c:pt>
                <c:pt idx="6">
                  <c:v>Turku</c:v>
                </c:pt>
                <c:pt idx="7">
                  <c:v>Lahti</c:v>
                </c:pt>
                <c:pt idx="8">
                  <c:v>Espoo</c:v>
                </c:pt>
                <c:pt idx="9">
                  <c:v>Helsinki</c:v>
                </c:pt>
              </c:strCache>
            </c:strRef>
          </c:cat>
          <c:val>
            <c:numRef>
              <c:f>vmuutokset_10_tiedot!$D$5:$D$14</c:f>
              <c:numCache>
                <c:formatCode>0</c:formatCode>
                <c:ptCount val="10"/>
                <c:pt idx="0">
                  <c:v>24</c:v>
                </c:pt>
                <c:pt idx="1">
                  <c:v>258</c:v>
                </c:pt>
                <c:pt idx="2">
                  <c:v>-72</c:v>
                </c:pt>
                <c:pt idx="3">
                  <c:v>-59</c:v>
                </c:pt>
                <c:pt idx="4">
                  <c:v>170</c:v>
                </c:pt>
                <c:pt idx="5">
                  <c:v>-164</c:v>
                </c:pt>
                <c:pt idx="6">
                  <c:v>-113</c:v>
                </c:pt>
                <c:pt idx="7">
                  <c:v>-182</c:v>
                </c:pt>
                <c:pt idx="8">
                  <c:v>510</c:v>
                </c:pt>
                <c:pt idx="9">
                  <c:v>480</c:v>
                </c:pt>
              </c:numCache>
            </c:numRef>
          </c:val>
          <c:extLst>
            <c:ext xmlns:c16="http://schemas.microsoft.com/office/drawing/2014/chart" uri="{C3380CC4-5D6E-409C-BE32-E72D297353CC}">
              <c16:uniqueId val="{00000000-AE37-44F7-8812-87405B63FB1C}"/>
            </c:ext>
          </c:extLst>
        </c:ser>
        <c:ser>
          <c:idx val="1"/>
          <c:order val="1"/>
          <c:tx>
            <c:strRef>
              <c:f>vmuutokset_10_tiedot!$G$4</c:f>
              <c:strCache>
                <c:ptCount val="1"/>
                <c:pt idx="0">
                  <c:v>Kuntien välinen nettomuutto</c:v>
                </c:pt>
              </c:strCache>
            </c:strRef>
          </c:tx>
          <c:spPr>
            <a:solidFill>
              <a:srgbClr val="152B96"/>
            </a:solidFill>
            <a:ln>
              <a:solidFill>
                <a:schemeClr val="tx1"/>
              </a:solidFill>
            </a:ln>
          </c:spPr>
          <c:invertIfNegative val="0"/>
          <c:cat>
            <c:strRef>
              <c:f>vmuutokset_10_tiedot!$A$5:$A$14</c:f>
              <c:strCache>
                <c:ptCount val="10"/>
                <c:pt idx="0">
                  <c:v>Jyväskylä</c:v>
                </c:pt>
                <c:pt idx="1">
                  <c:v>Vantaa</c:v>
                </c:pt>
                <c:pt idx="2">
                  <c:v>Kuopio</c:v>
                </c:pt>
                <c:pt idx="3">
                  <c:v>Tampere</c:v>
                </c:pt>
                <c:pt idx="4">
                  <c:v>Oulu</c:v>
                </c:pt>
                <c:pt idx="5">
                  <c:v>Pori</c:v>
                </c:pt>
                <c:pt idx="6">
                  <c:v>Turku</c:v>
                </c:pt>
                <c:pt idx="7">
                  <c:v>Lahti</c:v>
                </c:pt>
                <c:pt idx="8">
                  <c:v>Espoo</c:v>
                </c:pt>
                <c:pt idx="9">
                  <c:v>Helsinki</c:v>
                </c:pt>
              </c:strCache>
            </c:strRef>
          </c:cat>
          <c:val>
            <c:numRef>
              <c:f>vmuutokset_10_tiedot!$G$5:$G$14</c:f>
              <c:numCache>
                <c:formatCode>0</c:formatCode>
                <c:ptCount val="10"/>
                <c:pt idx="0">
                  <c:v>-597</c:v>
                </c:pt>
                <c:pt idx="1">
                  <c:v>-16</c:v>
                </c:pt>
                <c:pt idx="2">
                  <c:v>-117</c:v>
                </c:pt>
                <c:pt idx="3">
                  <c:v>-398</c:v>
                </c:pt>
                <c:pt idx="4">
                  <c:v>-402</c:v>
                </c:pt>
                <c:pt idx="5">
                  <c:v>-44</c:v>
                </c:pt>
                <c:pt idx="6">
                  <c:v>-146</c:v>
                </c:pt>
                <c:pt idx="7">
                  <c:v>276</c:v>
                </c:pt>
                <c:pt idx="8">
                  <c:v>353</c:v>
                </c:pt>
                <c:pt idx="9">
                  <c:v>1498</c:v>
                </c:pt>
              </c:numCache>
            </c:numRef>
          </c:val>
          <c:extLst>
            <c:ext xmlns:c16="http://schemas.microsoft.com/office/drawing/2014/chart" uri="{C3380CC4-5D6E-409C-BE32-E72D297353CC}">
              <c16:uniqueId val="{00000001-AE37-44F7-8812-87405B63FB1C}"/>
            </c:ext>
          </c:extLst>
        </c:ser>
        <c:ser>
          <c:idx val="2"/>
          <c:order val="2"/>
          <c:tx>
            <c:strRef>
              <c:f>vmuutokset_10_tiedot!$J$4</c:f>
              <c:strCache>
                <c:ptCount val="1"/>
                <c:pt idx="0">
                  <c:v>Nettomaahanmuutto</c:v>
                </c:pt>
              </c:strCache>
            </c:strRef>
          </c:tx>
          <c:spPr>
            <a:solidFill>
              <a:srgbClr val="B8CDFF"/>
            </a:solidFill>
            <a:ln>
              <a:solidFill>
                <a:schemeClr val="tx1"/>
              </a:solidFill>
            </a:ln>
          </c:spPr>
          <c:invertIfNegative val="0"/>
          <c:cat>
            <c:strRef>
              <c:f>vmuutokset_10_tiedot!$A$5:$A$14</c:f>
              <c:strCache>
                <c:ptCount val="10"/>
                <c:pt idx="0">
                  <c:v>Jyväskylä</c:v>
                </c:pt>
                <c:pt idx="1">
                  <c:v>Vantaa</c:v>
                </c:pt>
                <c:pt idx="2">
                  <c:v>Kuopio</c:v>
                </c:pt>
                <c:pt idx="3">
                  <c:v>Tampere</c:v>
                </c:pt>
                <c:pt idx="4">
                  <c:v>Oulu</c:v>
                </c:pt>
                <c:pt idx="5">
                  <c:v>Pori</c:v>
                </c:pt>
                <c:pt idx="6">
                  <c:v>Turku</c:v>
                </c:pt>
                <c:pt idx="7">
                  <c:v>Lahti</c:v>
                </c:pt>
                <c:pt idx="8">
                  <c:v>Espoo</c:v>
                </c:pt>
                <c:pt idx="9">
                  <c:v>Helsinki</c:v>
                </c:pt>
              </c:strCache>
            </c:strRef>
          </c:cat>
          <c:val>
            <c:numRef>
              <c:f>vmuutokset_10_tiedot!$J$5:$J$14</c:f>
              <c:numCache>
                <c:formatCode>0</c:formatCode>
                <c:ptCount val="10"/>
                <c:pt idx="0">
                  <c:v>125</c:v>
                </c:pt>
                <c:pt idx="1">
                  <c:v>-385</c:v>
                </c:pt>
                <c:pt idx="2">
                  <c:v>108</c:v>
                </c:pt>
                <c:pt idx="3">
                  <c:v>356</c:v>
                </c:pt>
                <c:pt idx="4">
                  <c:v>180</c:v>
                </c:pt>
                <c:pt idx="5">
                  <c:v>251</c:v>
                </c:pt>
                <c:pt idx="6">
                  <c:v>422</c:v>
                </c:pt>
                <c:pt idx="7">
                  <c:v>116</c:v>
                </c:pt>
                <c:pt idx="8">
                  <c:v>-41</c:v>
                </c:pt>
                <c:pt idx="9">
                  <c:v>-232</c:v>
                </c:pt>
              </c:numCache>
            </c:numRef>
          </c:val>
          <c:extLst>
            <c:ext xmlns:c16="http://schemas.microsoft.com/office/drawing/2014/chart" uri="{C3380CC4-5D6E-409C-BE32-E72D297353CC}">
              <c16:uniqueId val="{00000002-AE37-44F7-8812-87405B63FB1C}"/>
            </c:ext>
          </c:extLst>
        </c:ser>
        <c:dLbls>
          <c:showLegendKey val="0"/>
          <c:showVal val="0"/>
          <c:showCatName val="0"/>
          <c:showSerName val="0"/>
          <c:showPercent val="0"/>
          <c:showBubbleSize val="0"/>
        </c:dLbls>
        <c:gapWidth val="70"/>
        <c:overlap val="100"/>
        <c:axId val="86869504"/>
        <c:axId val="86871040"/>
      </c:barChart>
      <c:catAx>
        <c:axId val="86869504"/>
        <c:scaling>
          <c:orientation val="minMax"/>
        </c:scaling>
        <c:delete val="0"/>
        <c:axPos val="l"/>
        <c:numFmt formatCode="General" sourceLinked="0"/>
        <c:majorTickMark val="out"/>
        <c:minorTickMark val="none"/>
        <c:tickLblPos val="low"/>
        <c:spPr>
          <a:ln>
            <a:solidFill>
              <a:schemeClr val="tx1">
                <a:lumMod val="75000"/>
                <a:lumOff val="25000"/>
              </a:schemeClr>
            </a:solidFill>
          </a:ln>
        </c:spPr>
        <c:crossAx val="86871040"/>
        <c:crosses val="autoZero"/>
        <c:auto val="1"/>
        <c:lblAlgn val="ctr"/>
        <c:lblOffset val="100"/>
        <c:noMultiLvlLbl val="0"/>
      </c:catAx>
      <c:valAx>
        <c:axId val="86871040"/>
        <c:scaling>
          <c:orientation val="minMax"/>
          <c:max val="2000"/>
          <c:min val="-1000"/>
        </c:scaling>
        <c:delete val="0"/>
        <c:axPos val="b"/>
        <c:majorGridlines>
          <c:spPr>
            <a:ln>
              <a:solidFill>
                <a:srgbClr val="868686"/>
              </a:solidFill>
            </a:ln>
          </c:spPr>
        </c:majorGridlines>
        <c:title>
          <c:tx>
            <c:rich>
              <a:bodyPr/>
              <a:lstStyle/>
              <a:p>
                <a:pPr>
                  <a:defRPr b="0"/>
                </a:pPr>
                <a:r>
                  <a:rPr lang="fi-FI" b="0"/>
                  <a:t>väestönmuutos, henkilöä</a:t>
                </a:r>
              </a:p>
            </c:rich>
          </c:tx>
          <c:overlay val="0"/>
        </c:title>
        <c:numFmt formatCode="0" sourceLinked="1"/>
        <c:majorTickMark val="out"/>
        <c:minorTickMark val="none"/>
        <c:tickLblPos val="nextTo"/>
        <c:spPr>
          <a:ln/>
        </c:spPr>
        <c:crossAx val="86869504"/>
        <c:crosses val="autoZero"/>
        <c:crossBetween val="between"/>
        <c:majorUnit val="500"/>
        <c:minorUnit val="100"/>
      </c:valAx>
      <c:spPr>
        <a:ln>
          <a:solidFill>
            <a:srgbClr val="868686"/>
          </a:solidFill>
        </a:ln>
      </c:spPr>
    </c:plotArea>
    <c:legend>
      <c:legendPos val="b"/>
      <c:layout>
        <c:manualLayout>
          <c:xMode val="edge"/>
          <c:yMode val="edge"/>
          <c:x val="7.1897578336688486E-2"/>
          <c:y val="0.9444379247114657"/>
          <c:w val="0.90475498815075295"/>
          <c:h val="4.7360874411246541E-2"/>
        </c:manualLayout>
      </c:layout>
      <c:overlay val="0"/>
    </c:legend>
    <c:plotVisOnly val="1"/>
    <c:dispBlanksAs val="gap"/>
    <c:showDLblsOverMax val="0"/>
  </c:chart>
  <c:txPr>
    <a:bodyPr/>
    <a:lstStyle/>
    <a:p>
      <a:pPr>
        <a:defRPr sz="1600" baseline="0">
          <a:latin typeface="Arial" panose="020B0604020202020204" pitchFamily="34" charset="0"/>
        </a:defRPr>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5996074633489"/>
          <c:y val="2.9210800116474325E-2"/>
          <c:w val="0.88148616858286466"/>
          <c:h val="0.66411920812226521"/>
        </c:manualLayout>
      </c:layout>
      <c:lineChart>
        <c:grouping val="standard"/>
        <c:varyColors val="0"/>
        <c:ser>
          <c:idx val="0"/>
          <c:order val="0"/>
          <c:tx>
            <c:strRef>
              <c:f>yr_liikev_vant_helseutu!$C$4</c:f>
              <c:strCache>
                <c:ptCount val="1"/>
                <c:pt idx="0">
                  <c:v>Liikevaihto - Vantaa</c:v>
                </c:pt>
              </c:strCache>
            </c:strRef>
          </c:tx>
          <c:spPr>
            <a:ln w="38100" cap="rnd">
              <a:solidFill>
                <a:srgbClr val="B8CDFF"/>
              </a:solidFill>
              <a:round/>
            </a:ln>
            <a:effectLst/>
          </c:spPr>
          <c:marker>
            <c:symbol val="diamond"/>
            <c:size val="6"/>
            <c:spPr>
              <a:solidFill>
                <a:srgbClr val="B8CDFF"/>
              </a:solidFill>
              <a:ln w="9525">
                <a:solidFill>
                  <a:srgbClr val="B8CDFF"/>
                </a:solidFill>
              </a:ln>
              <a:effectLst/>
            </c:spPr>
          </c:marker>
          <c:cat>
            <c:multiLvlStrRef>
              <c:f>yr_liikev_vant_helseutu!$A$25:$B$67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yr_liikev_vant_helseutu!$C$25:$C$67</c:f>
              <c:numCache>
                <c:formatCode>General</c:formatCode>
                <c:ptCount val="43"/>
                <c:pt idx="0">
                  <c:v>92.2</c:v>
                </c:pt>
                <c:pt idx="1">
                  <c:v>93</c:v>
                </c:pt>
                <c:pt idx="2">
                  <c:v>92.7</c:v>
                </c:pt>
                <c:pt idx="3">
                  <c:v>92.4</c:v>
                </c:pt>
                <c:pt idx="4">
                  <c:v>92.6</c:v>
                </c:pt>
                <c:pt idx="5">
                  <c:v>92.2</c:v>
                </c:pt>
                <c:pt idx="6">
                  <c:v>93.8</c:v>
                </c:pt>
                <c:pt idx="7">
                  <c:v>96.1</c:v>
                </c:pt>
                <c:pt idx="8">
                  <c:v>98.8</c:v>
                </c:pt>
                <c:pt idx="9">
                  <c:v>101.3</c:v>
                </c:pt>
                <c:pt idx="10">
                  <c:v>102.5</c:v>
                </c:pt>
                <c:pt idx="11">
                  <c:v>104.5</c:v>
                </c:pt>
                <c:pt idx="12">
                  <c:v>105</c:v>
                </c:pt>
                <c:pt idx="13">
                  <c:v>105.9</c:v>
                </c:pt>
                <c:pt idx="14">
                  <c:v>106.6</c:v>
                </c:pt>
                <c:pt idx="15">
                  <c:v>107.8</c:v>
                </c:pt>
                <c:pt idx="16">
                  <c:v>106.9</c:v>
                </c:pt>
                <c:pt idx="17">
                  <c:v>107.5</c:v>
                </c:pt>
                <c:pt idx="18">
                  <c:v>108.1</c:v>
                </c:pt>
                <c:pt idx="19">
                  <c:v>107.5</c:v>
                </c:pt>
                <c:pt idx="20">
                  <c:v>104.5</c:v>
                </c:pt>
                <c:pt idx="21">
                  <c:v>94.3</c:v>
                </c:pt>
                <c:pt idx="22">
                  <c:v>94.3</c:v>
                </c:pt>
                <c:pt idx="23">
                  <c:v>93.3</c:v>
                </c:pt>
                <c:pt idx="24">
                  <c:v>94.9</c:v>
                </c:pt>
                <c:pt idx="25" formatCode="0.0">
                  <c:v>97</c:v>
                </c:pt>
                <c:pt idx="26" formatCode="0.0">
                  <c:v>99.6</c:v>
                </c:pt>
                <c:pt idx="27" formatCode="0.0">
                  <c:v>106.5</c:v>
                </c:pt>
                <c:pt idx="28" formatCode="0.0">
                  <c:v>110.5</c:v>
                </c:pt>
                <c:pt idx="29" formatCode="0.0">
                  <c:v>114.9</c:v>
                </c:pt>
                <c:pt idx="30" formatCode="0.0">
                  <c:v>119.3</c:v>
                </c:pt>
                <c:pt idx="31" formatCode="0.0">
                  <c:v>119.9</c:v>
                </c:pt>
                <c:pt idx="32" formatCode="0.0">
                  <c:v>119</c:v>
                </c:pt>
                <c:pt idx="33" formatCode="0.0">
                  <c:v>118.4</c:v>
                </c:pt>
                <c:pt idx="34" formatCode="0.0">
                  <c:v>116.3</c:v>
                </c:pt>
                <c:pt idx="35" formatCode="0.0">
                  <c:v>114.3</c:v>
                </c:pt>
                <c:pt idx="36" formatCode="0.0">
                  <c:v>113.5</c:v>
                </c:pt>
                <c:pt idx="37" formatCode="0.0">
                  <c:v>113.3</c:v>
                </c:pt>
                <c:pt idx="38" formatCode="0.0">
                  <c:v>113.2</c:v>
                </c:pt>
                <c:pt idx="39" formatCode="0.0">
                  <c:v>112.6</c:v>
                </c:pt>
                <c:pt idx="40" formatCode="0.0">
                  <c:v>113.2</c:v>
                </c:pt>
                <c:pt idx="41" formatCode="0.0">
                  <c:v>114.1</c:v>
                </c:pt>
                <c:pt idx="42" formatCode="0.0">
                  <c:v>115.5</c:v>
                </c:pt>
              </c:numCache>
            </c:numRef>
          </c:val>
          <c:smooth val="0"/>
          <c:extLst>
            <c:ext xmlns:c16="http://schemas.microsoft.com/office/drawing/2014/chart" uri="{C3380CC4-5D6E-409C-BE32-E72D297353CC}">
              <c16:uniqueId val="{00000000-C9F9-4EE5-9B33-2E417B483CCE}"/>
            </c:ext>
          </c:extLst>
        </c:ser>
        <c:ser>
          <c:idx val="1"/>
          <c:order val="1"/>
          <c:tx>
            <c:strRef>
              <c:f>yr_liikev_vant_helseutu!$D$4</c:f>
              <c:strCache>
                <c:ptCount val="1"/>
                <c:pt idx="0">
                  <c:v>Palkkasumma - Vantaa</c:v>
                </c:pt>
              </c:strCache>
            </c:strRef>
          </c:tx>
          <c:spPr>
            <a:ln w="38100" cap="rnd">
              <a:solidFill>
                <a:srgbClr val="B01785"/>
              </a:solidFill>
              <a:round/>
            </a:ln>
            <a:effectLst/>
          </c:spPr>
          <c:marker>
            <c:symbol val="square"/>
            <c:size val="5"/>
            <c:spPr>
              <a:solidFill>
                <a:srgbClr val="B01785"/>
              </a:solidFill>
              <a:ln w="9525">
                <a:solidFill>
                  <a:srgbClr val="B01785"/>
                </a:solidFill>
              </a:ln>
              <a:effectLst/>
            </c:spPr>
          </c:marker>
          <c:cat>
            <c:multiLvlStrRef>
              <c:f>yr_liikev_vant_helseutu!$A$25:$B$67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yr_liikev_vant_helseutu!$D$25:$D$67</c:f>
              <c:numCache>
                <c:formatCode>General</c:formatCode>
                <c:ptCount val="43"/>
                <c:pt idx="0">
                  <c:v>86.5</c:v>
                </c:pt>
                <c:pt idx="1">
                  <c:v>87.2</c:v>
                </c:pt>
                <c:pt idx="2">
                  <c:v>87.4</c:v>
                </c:pt>
                <c:pt idx="3">
                  <c:v>87.8</c:v>
                </c:pt>
                <c:pt idx="4">
                  <c:v>88.3</c:v>
                </c:pt>
                <c:pt idx="5">
                  <c:v>88.7</c:v>
                </c:pt>
                <c:pt idx="6">
                  <c:v>89.3</c:v>
                </c:pt>
                <c:pt idx="7">
                  <c:v>89.7</c:v>
                </c:pt>
                <c:pt idx="8">
                  <c:v>90.2</c:v>
                </c:pt>
                <c:pt idx="9">
                  <c:v>91.3</c:v>
                </c:pt>
                <c:pt idx="10">
                  <c:v>92.2</c:v>
                </c:pt>
                <c:pt idx="11">
                  <c:v>93.8</c:v>
                </c:pt>
                <c:pt idx="12">
                  <c:v>96.4</c:v>
                </c:pt>
                <c:pt idx="13">
                  <c:v>97.1</c:v>
                </c:pt>
                <c:pt idx="14">
                  <c:v>98.5</c:v>
                </c:pt>
                <c:pt idx="15">
                  <c:v>99.6</c:v>
                </c:pt>
                <c:pt idx="16">
                  <c:v>100.2</c:v>
                </c:pt>
                <c:pt idx="17">
                  <c:v>101.8</c:v>
                </c:pt>
                <c:pt idx="18">
                  <c:v>101.6</c:v>
                </c:pt>
                <c:pt idx="19">
                  <c:v>103</c:v>
                </c:pt>
                <c:pt idx="20">
                  <c:v>103.5</c:v>
                </c:pt>
                <c:pt idx="21">
                  <c:v>95.1</c:v>
                </c:pt>
                <c:pt idx="22">
                  <c:v>97.1</c:v>
                </c:pt>
                <c:pt idx="23">
                  <c:v>97.5</c:v>
                </c:pt>
                <c:pt idx="24">
                  <c:v>98</c:v>
                </c:pt>
                <c:pt idx="25" formatCode="0.0">
                  <c:v>98.7</c:v>
                </c:pt>
                <c:pt idx="26" formatCode="0.0">
                  <c:v>101</c:v>
                </c:pt>
                <c:pt idx="27" formatCode="0.0">
                  <c:v>104.4</c:v>
                </c:pt>
                <c:pt idx="28" formatCode="0.0">
                  <c:v>109</c:v>
                </c:pt>
                <c:pt idx="29" formatCode="0.0">
                  <c:v>110.9</c:v>
                </c:pt>
                <c:pt idx="30" formatCode="0.0">
                  <c:v>113.4</c:v>
                </c:pt>
                <c:pt idx="31" formatCode="0.0">
                  <c:v>116</c:v>
                </c:pt>
                <c:pt idx="32" formatCode="0.0">
                  <c:v>117.9</c:v>
                </c:pt>
                <c:pt idx="33" formatCode="0.0">
                  <c:v>120.1</c:v>
                </c:pt>
                <c:pt idx="34" formatCode="0.0">
                  <c:v>120.4</c:v>
                </c:pt>
                <c:pt idx="35" formatCode="0.0">
                  <c:v>119.9</c:v>
                </c:pt>
                <c:pt idx="36" formatCode="0.0">
                  <c:v>120</c:v>
                </c:pt>
                <c:pt idx="37" formatCode="0.0">
                  <c:v>120.5</c:v>
                </c:pt>
                <c:pt idx="38" formatCode="0.0">
                  <c:v>121.1</c:v>
                </c:pt>
                <c:pt idx="39" formatCode="0.0">
                  <c:v>121.5</c:v>
                </c:pt>
                <c:pt idx="40" formatCode="0.0">
                  <c:v>121.6</c:v>
                </c:pt>
                <c:pt idx="41" formatCode="0.0">
                  <c:v>122.3</c:v>
                </c:pt>
                <c:pt idx="42" formatCode="0.0">
                  <c:v>122.7</c:v>
                </c:pt>
              </c:numCache>
            </c:numRef>
          </c:val>
          <c:smooth val="0"/>
          <c:extLst>
            <c:ext xmlns:c16="http://schemas.microsoft.com/office/drawing/2014/chart" uri="{C3380CC4-5D6E-409C-BE32-E72D297353CC}">
              <c16:uniqueId val="{00000001-C9F9-4EE5-9B33-2E417B483CCE}"/>
            </c:ext>
          </c:extLst>
        </c:ser>
        <c:ser>
          <c:idx val="2"/>
          <c:order val="2"/>
          <c:tx>
            <c:strRef>
              <c:f>yr_liikev_vant_helseutu!$E$4</c:f>
              <c:strCache>
                <c:ptCount val="1"/>
                <c:pt idx="0">
                  <c:v>Liikevaihto - Helsingin seutu</c:v>
                </c:pt>
              </c:strCache>
            </c:strRef>
          </c:tx>
          <c:spPr>
            <a:ln w="38100" cap="rnd">
              <a:solidFill>
                <a:srgbClr val="152B96"/>
              </a:solidFill>
              <a:round/>
            </a:ln>
            <a:effectLst/>
          </c:spPr>
          <c:marker>
            <c:symbol val="circle"/>
            <c:size val="6"/>
            <c:spPr>
              <a:solidFill>
                <a:srgbClr val="152B96"/>
              </a:solidFill>
              <a:ln w="9525">
                <a:solidFill>
                  <a:srgbClr val="152B96"/>
                </a:solidFill>
              </a:ln>
              <a:effectLst/>
            </c:spPr>
          </c:marker>
          <c:cat>
            <c:multiLvlStrRef>
              <c:f>yr_liikev_vant_helseutu!$A$25:$B$67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yr_liikev_vant_helseutu!$E$25:$E$67</c:f>
              <c:numCache>
                <c:formatCode>0.0</c:formatCode>
                <c:ptCount val="43"/>
                <c:pt idx="0">
                  <c:v>79.8</c:v>
                </c:pt>
                <c:pt idx="1">
                  <c:v>80.2</c:v>
                </c:pt>
                <c:pt idx="2">
                  <c:v>79.900000000000006</c:v>
                </c:pt>
                <c:pt idx="3">
                  <c:v>79.599999999999994</c:v>
                </c:pt>
                <c:pt idx="4">
                  <c:v>80.2</c:v>
                </c:pt>
                <c:pt idx="5">
                  <c:v>81</c:v>
                </c:pt>
                <c:pt idx="6">
                  <c:v>82</c:v>
                </c:pt>
                <c:pt idx="7">
                  <c:v>83.5</c:v>
                </c:pt>
                <c:pt idx="8">
                  <c:v>85.3</c:v>
                </c:pt>
                <c:pt idx="9">
                  <c:v>86.4</c:v>
                </c:pt>
                <c:pt idx="10">
                  <c:v>87.3</c:v>
                </c:pt>
                <c:pt idx="11">
                  <c:v>88.7</c:v>
                </c:pt>
                <c:pt idx="12">
                  <c:v>90.1</c:v>
                </c:pt>
                <c:pt idx="13">
                  <c:v>91.4</c:v>
                </c:pt>
                <c:pt idx="14">
                  <c:v>92.3</c:v>
                </c:pt>
                <c:pt idx="15">
                  <c:v>93.2</c:v>
                </c:pt>
                <c:pt idx="16">
                  <c:v>94</c:v>
                </c:pt>
                <c:pt idx="17">
                  <c:v>95.1</c:v>
                </c:pt>
                <c:pt idx="18">
                  <c:v>96.3</c:v>
                </c:pt>
                <c:pt idx="19">
                  <c:v>96.5</c:v>
                </c:pt>
                <c:pt idx="20">
                  <c:v>94.9</c:v>
                </c:pt>
                <c:pt idx="21">
                  <c:v>93.3</c:v>
                </c:pt>
                <c:pt idx="22">
                  <c:v>92.9</c:v>
                </c:pt>
                <c:pt idx="23">
                  <c:v>93.2</c:v>
                </c:pt>
                <c:pt idx="24">
                  <c:v>94.6</c:v>
                </c:pt>
                <c:pt idx="25">
                  <c:v>97.3</c:v>
                </c:pt>
                <c:pt idx="26">
                  <c:v>100.5</c:v>
                </c:pt>
                <c:pt idx="27">
                  <c:v>104.7</c:v>
                </c:pt>
                <c:pt idx="28">
                  <c:v>109.6</c:v>
                </c:pt>
                <c:pt idx="29">
                  <c:v>114.5</c:v>
                </c:pt>
                <c:pt idx="30">
                  <c:v>118.4</c:v>
                </c:pt>
                <c:pt idx="31">
                  <c:v>118.5</c:v>
                </c:pt>
                <c:pt idx="32">
                  <c:v>116.5</c:v>
                </c:pt>
                <c:pt idx="33">
                  <c:v>114</c:v>
                </c:pt>
                <c:pt idx="34">
                  <c:v>111.7</c:v>
                </c:pt>
                <c:pt idx="35">
                  <c:v>111.1</c:v>
                </c:pt>
                <c:pt idx="36">
                  <c:v>111.4</c:v>
                </c:pt>
                <c:pt idx="37">
                  <c:v>111.7</c:v>
                </c:pt>
                <c:pt idx="38">
                  <c:v>111.7</c:v>
                </c:pt>
                <c:pt idx="39">
                  <c:v>111.2</c:v>
                </c:pt>
                <c:pt idx="40">
                  <c:v>112.4</c:v>
                </c:pt>
                <c:pt idx="41">
                  <c:v>113</c:v>
                </c:pt>
                <c:pt idx="42">
                  <c:v>113.9</c:v>
                </c:pt>
              </c:numCache>
            </c:numRef>
          </c:val>
          <c:smooth val="0"/>
          <c:extLst>
            <c:ext xmlns:c16="http://schemas.microsoft.com/office/drawing/2014/chart" uri="{C3380CC4-5D6E-409C-BE32-E72D297353CC}">
              <c16:uniqueId val="{00000002-C9F9-4EE5-9B33-2E417B483CCE}"/>
            </c:ext>
          </c:extLst>
        </c:ser>
        <c:ser>
          <c:idx val="3"/>
          <c:order val="3"/>
          <c:tx>
            <c:strRef>
              <c:f>yr_liikev_vant_helseutu!$F$4</c:f>
              <c:strCache>
                <c:ptCount val="1"/>
                <c:pt idx="0">
                  <c:v>Palkkasumma - Helsingin seutu</c:v>
                </c:pt>
              </c:strCache>
            </c:strRef>
          </c:tx>
          <c:spPr>
            <a:ln w="38100" cap="rnd">
              <a:solidFill>
                <a:srgbClr val="E5B595"/>
              </a:solidFill>
              <a:round/>
            </a:ln>
            <a:effectLst/>
          </c:spPr>
          <c:marker>
            <c:symbol val="star"/>
            <c:size val="6"/>
            <c:spPr>
              <a:noFill/>
              <a:ln w="9525">
                <a:solidFill>
                  <a:srgbClr val="E5B595"/>
                </a:solidFill>
              </a:ln>
              <a:effectLst/>
            </c:spPr>
          </c:marker>
          <c:cat>
            <c:multiLvlStrRef>
              <c:f>yr_liikev_vant_helseutu!$A$25:$B$67</c:f>
              <c:multiLvlStrCache>
                <c:ptCount val="43"/>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pt idx="42">
                    <c:v>Q3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yr_liikev_vant_helseutu!$F$25:$F$67</c:f>
              <c:numCache>
                <c:formatCode>0.0</c:formatCode>
                <c:ptCount val="43"/>
                <c:pt idx="0">
                  <c:v>80.900000000000006</c:v>
                </c:pt>
                <c:pt idx="1">
                  <c:v>81.400000000000006</c:v>
                </c:pt>
                <c:pt idx="2">
                  <c:v>81.5</c:v>
                </c:pt>
                <c:pt idx="3">
                  <c:v>82</c:v>
                </c:pt>
                <c:pt idx="4">
                  <c:v>82.8</c:v>
                </c:pt>
                <c:pt idx="5">
                  <c:v>83.4</c:v>
                </c:pt>
                <c:pt idx="6">
                  <c:v>84</c:v>
                </c:pt>
                <c:pt idx="7">
                  <c:v>84.4</c:v>
                </c:pt>
                <c:pt idx="8">
                  <c:v>84.8</c:v>
                </c:pt>
                <c:pt idx="9">
                  <c:v>85.4</c:v>
                </c:pt>
                <c:pt idx="10">
                  <c:v>86.3</c:v>
                </c:pt>
                <c:pt idx="11">
                  <c:v>87.4</c:v>
                </c:pt>
                <c:pt idx="12">
                  <c:v>88.9</c:v>
                </c:pt>
                <c:pt idx="13">
                  <c:v>90.1</c:v>
                </c:pt>
                <c:pt idx="14">
                  <c:v>91.2</c:v>
                </c:pt>
                <c:pt idx="15">
                  <c:v>92.5</c:v>
                </c:pt>
                <c:pt idx="16">
                  <c:v>93.4</c:v>
                </c:pt>
                <c:pt idx="17">
                  <c:v>94.5</c:v>
                </c:pt>
                <c:pt idx="18">
                  <c:v>95.5</c:v>
                </c:pt>
                <c:pt idx="19">
                  <c:v>96.3</c:v>
                </c:pt>
                <c:pt idx="20">
                  <c:v>96.7</c:v>
                </c:pt>
                <c:pt idx="21">
                  <c:v>96.4</c:v>
                </c:pt>
                <c:pt idx="22">
                  <c:v>96.1</c:v>
                </c:pt>
                <c:pt idx="23">
                  <c:v>97</c:v>
                </c:pt>
                <c:pt idx="24">
                  <c:v>97.5</c:v>
                </c:pt>
                <c:pt idx="25">
                  <c:v>98.9</c:v>
                </c:pt>
                <c:pt idx="26">
                  <c:v>101.2</c:v>
                </c:pt>
                <c:pt idx="27">
                  <c:v>103.2</c:v>
                </c:pt>
                <c:pt idx="28">
                  <c:v>105.6</c:v>
                </c:pt>
                <c:pt idx="29">
                  <c:v>106.9</c:v>
                </c:pt>
                <c:pt idx="30">
                  <c:v>108.6</c:v>
                </c:pt>
                <c:pt idx="31">
                  <c:v>109.9</c:v>
                </c:pt>
                <c:pt idx="32">
                  <c:v>111.6</c:v>
                </c:pt>
                <c:pt idx="33">
                  <c:v>113.6</c:v>
                </c:pt>
                <c:pt idx="34">
                  <c:v>114.2</c:v>
                </c:pt>
                <c:pt idx="35">
                  <c:v>114.3</c:v>
                </c:pt>
                <c:pt idx="36">
                  <c:v>114.7</c:v>
                </c:pt>
                <c:pt idx="37">
                  <c:v>115.4</c:v>
                </c:pt>
                <c:pt idx="38">
                  <c:v>116.3</c:v>
                </c:pt>
                <c:pt idx="39">
                  <c:v>116.8</c:v>
                </c:pt>
                <c:pt idx="40">
                  <c:v>117.4</c:v>
                </c:pt>
                <c:pt idx="41">
                  <c:v>117.7</c:v>
                </c:pt>
                <c:pt idx="42">
                  <c:v>118.1</c:v>
                </c:pt>
              </c:numCache>
            </c:numRef>
          </c:val>
          <c:smooth val="0"/>
          <c:extLst>
            <c:ext xmlns:c16="http://schemas.microsoft.com/office/drawing/2014/chart" uri="{C3380CC4-5D6E-409C-BE32-E72D297353CC}">
              <c16:uniqueId val="{00000003-C9F9-4EE5-9B33-2E417B483CCE}"/>
            </c:ext>
          </c:extLst>
        </c:ser>
        <c:dLbls>
          <c:showLegendKey val="0"/>
          <c:showVal val="0"/>
          <c:showCatName val="0"/>
          <c:showSerName val="0"/>
          <c:showPercent val="0"/>
          <c:showBubbleSize val="0"/>
        </c:dLbls>
        <c:marker val="1"/>
        <c:smooth val="0"/>
        <c:axId val="652235160"/>
        <c:axId val="589550768"/>
      </c:lineChart>
      <c:catAx>
        <c:axId val="652235160"/>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9550768"/>
        <c:crosses val="autoZero"/>
        <c:auto val="1"/>
        <c:lblAlgn val="ctr"/>
        <c:lblOffset val="100"/>
        <c:noMultiLvlLbl val="0"/>
      </c:catAx>
      <c:valAx>
        <c:axId val="589550768"/>
        <c:scaling>
          <c:orientation val="minMax"/>
          <c:min val="7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en-US"/>
                  <a:t>Trendi (Indeksi 2021=100)</a:t>
                </a:r>
              </a:p>
            </c:rich>
          </c:tx>
          <c:layout>
            <c:manualLayout>
              <c:xMode val="edge"/>
              <c:yMode val="edge"/>
              <c:x val="2.704369206522212E-3"/>
              <c:y val="0.13311345466084651"/>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52235160"/>
        <c:crosses val="autoZero"/>
        <c:crossBetween val="between"/>
      </c:valAx>
      <c:spPr>
        <a:noFill/>
        <a:ln>
          <a:solidFill>
            <a:srgbClr val="868686"/>
          </a:solidFill>
        </a:ln>
        <a:effectLst/>
      </c:spPr>
    </c:plotArea>
    <c:legend>
      <c:legendPos val="b"/>
      <c:layout>
        <c:manualLayout>
          <c:xMode val="edge"/>
          <c:yMode val="edge"/>
          <c:x val="0.12962221497877555"/>
          <c:y val="0.88297596012829171"/>
          <c:w val="0.8228157179083323"/>
          <c:h val="0.11155414785492158"/>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500" baseline="0">
          <a:solidFill>
            <a:sysClr val="windowText" lastClr="000000"/>
          </a:solidFill>
          <a:latin typeface="Arial" panose="020B0604020202020204" pitchFamily="34" charset="0"/>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5088653486658"/>
          <c:y val="3.3618581907090467E-2"/>
          <c:w val="0.82258154421344809"/>
          <c:h val="0.77336327391073911"/>
        </c:manualLayout>
      </c:layout>
      <c:barChart>
        <c:barDir val="bar"/>
        <c:grouping val="percentStacked"/>
        <c:varyColors val="0"/>
        <c:ser>
          <c:idx val="0"/>
          <c:order val="0"/>
          <c:tx>
            <c:strRef>
              <c:f>maahanmuutto_10_tiedot!$B$6</c:f>
              <c:strCache>
                <c:ptCount val="1"/>
                <c:pt idx="0">
                  <c:v>Eurooppa</c:v>
                </c:pt>
              </c:strCache>
            </c:strRef>
          </c:tx>
          <c:spPr>
            <a:solidFill>
              <a:srgbClr val="753BB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maahanmuutto_10_tiedot!$B$7:$B$16</c:f>
              <c:numCache>
                <c:formatCode>0</c:formatCode>
                <c:ptCount val="10"/>
                <c:pt idx="0">
                  <c:v>37.19</c:v>
                </c:pt>
                <c:pt idx="1">
                  <c:v>42.74</c:v>
                </c:pt>
                <c:pt idx="2">
                  <c:v>28.06</c:v>
                </c:pt>
                <c:pt idx="3">
                  <c:v>36.880000000000003</c:v>
                </c:pt>
                <c:pt idx="4">
                  <c:v>25.59</c:v>
                </c:pt>
                <c:pt idx="5">
                  <c:v>28.51</c:v>
                </c:pt>
                <c:pt idx="6">
                  <c:v>16.809999999999999</c:v>
                </c:pt>
                <c:pt idx="7">
                  <c:v>23.03</c:v>
                </c:pt>
                <c:pt idx="8">
                  <c:v>27.88</c:v>
                </c:pt>
                <c:pt idx="9">
                  <c:v>31.97</c:v>
                </c:pt>
              </c:numCache>
            </c:numRef>
          </c:val>
          <c:extLst>
            <c:ext xmlns:c16="http://schemas.microsoft.com/office/drawing/2014/chart" uri="{C3380CC4-5D6E-409C-BE32-E72D297353CC}">
              <c16:uniqueId val="{00000000-1EE7-482C-AEFB-B10C2DDA473A}"/>
            </c:ext>
          </c:extLst>
        </c:ser>
        <c:ser>
          <c:idx val="1"/>
          <c:order val="1"/>
          <c:tx>
            <c:strRef>
              <c:f>maahanmuutto_10_tiedot!$C$6</c:f>
              <c:strCache>
                <c:ptCount val="1"/>
                <c:pt idx="0">
                  <c:v>Afrikka</c:v>
                </c:pt>
              </c:strCache>
            </c:strRef>
          </c:tx>
          <c:spPr>
            <a:solidFill>
              <a:srgbClr val="B8CDFF"/>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maahanmuutto_10_tiedot!$C$7:$C$16</c:f>
              <c:numCache>
                <c:formatCode>0</c:formatCode>
                <c:ptCount val="10"/>
                <c:pt idx="0">
                  <c:v>10.8</c:v>
                </c:pt>
                <c:pt idx="1">
                  <c:v>8.06</c:v>
                </c:pt>
                <c:pt idx="2">
                  <c:v>13.78</c:v>
                </c:pt>
                <c:pt idx="3">
                  <c:v>15</c:v>
                </c:pt>
                <c:pt idx="4">
                  <c:v>8.5299999999999994</c:v>
                </c:pt>
                <c:pt idx="5">
                  <c:v>25.11</c:v>
                </c:pt>
                <c:pt idx="6">
                  <c:v>3.88</c:v>
                </c:pt>
                <c:pt idx="7">
                  <c:v>8.09</c:v>
                </c:pt>
                <c:pt idx="8">
                  <c:v>9.85</c:v>
                </c:pt>
                <c:pt idx="9">
                  <c:v>10.76</c:v>
                </c:pt>
              </c:numCache>
            </c:numRef>
          </c:val>
          <c:extLst>
            <c:ext xmlns:c16="http://schemas.microsoft.com/office/drawing/2014/chart" uri="{C3380CC4-5D6E-409C-BE32-E72D297353CC}">
              <c16:uniqueId val="{00000001-1EE7-482C-AEFB-B10C2DDA473A}"/>
            </c:ext>
          </c:extLst>
        </c:ser>
        <c:ser>
          <c:idx val="2"/>
          <c:order val="2"/>
          <c:tx>
            <c:strRef>
              <c:f>maahanmuutto_10_tiedot!$D$6</c:f>
              <c:strCache>
                <c:ptCount val="1"/>
                <c:pt idx="0">
                  <c:v>Amerikka</c:v>
                </c:pt>
              </c:strCache>
            </c:strRef>
          </c:tx>
          <c:spPr>
            <a:solidFill>
              <a:srgbClr val="152B9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maahanmuutto_10_tiedot!$D$7:$D$16</c:f>
              <c:numCache>
                <c:formatCode>0</c:formatCode>
                <c:ptCount val="10"/>
                <c:pt idx="0">
                  <c:v>4.6900000000000004</c:v>
                </c:pt>
                <c:pt idx="1">
                  <c:v>6.53</c:v>
                </c:pt>
                <c:pt idx="2">
                  <c:v>6.63</c:v>
                </c:pt>
                <c:pt idx="3">
                  <c:v>5</c:v>
                </c:pt>
                <c:pt idx="4">
                  <c:v>5.21</c:v>
                </c:pt>
                <c:pt idx="5">
                  <c:v>5.53</c:v>
                </c:pt>
                <c:pt idx="6">
                  <c:v>1.72</c:v>
                </c:pt>
                <c:pt idx="7">
                  <c:v>7.05</c:v>
                </c:pt>
                <c:pt idx="8">
                  <c:v>3.51</c:v>
                </c:pt>
                <c:pt idx="9">
                  <c:v>3.33</c:v>
                </c:pt>
              </c:numCache>
            </c:numRef>
          </c:val>
          <c:extLst>
            <c:ext xmlns:c16="http://schemas.microsoft.com/office/drawing/2014/chart" uri="{C3380CC4-5D6E-409C-BE32-E72D297353CC}">
              <c16:uniqueId val="{00000002-1EE7-482C-AEFB-B10C2DDA473A}"/>
            </c:ext>
          </c:extLst>
        </c:ser>
        <c:ser>
          <c:idx val="3"/>
          <c:order val="3"/>
          <c:tx>
            <c:strRef>
              <c:f>maahanmuutto_10_tiedot!$E$6</c:f>
              <c:strCache>
                <c:ptCount val="1"/>
                <c:pt idx="0">
                  <c:v>Aasia</c:v>
                </c:pt>
              </c:strCache>
            </c:strRef>
          </c:tx>
          <c:spPr>
            <a:solidFill>
              <a:srgbClr val="C2A6E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maahanmuutto_10_tiedot!$E$7:$E$16</c:f>
              <c:numCache>
                <c:formatCode>0</c:formatCode>
                <c:ptCount val="10"/>
                <c:pt idx="0">
                  <c:v>40.89</c:v>
                </c:pt>
                <c:pt idx="1">
                  <c:v>39.32</c:v>
                </c:pt>
                <c:pt idx="2">
                  <c:v>37.76</c:v>
                </c:pt>
                <c:pt idx="3">
                  <c:v>31.25</c:v>
                </c:pt>
                <c:pt idx="4">
                  <c:v>49.76</c:v>
                </c:pt>
                <c:pt idx="5">
                  <c:v>31.91</c:v>
                </c:pt>
                <c:pt idx="6">
                  <c:v>66.38</c:v>
                </c:pt>
                <c:pt idx="7">
                  <c:v>51.66</c:v>
                </c:pt>
                <c:pt idx="8">
                  <c:v>48.08</c:v>
                </c:pt>
                <c:pt idx="9">
                  <c:v>45.3</c:v>
                </c:pt>
              </c:numCache>
            </c:numRef>
          </c:val>
          <c:extLst>
            <c:ext xmlns:c16="http://schemas.microsoft.com/office/drawing/2014/chart" uri="{C3380CC4-5D6E-409C-BE32-E72D297353CC}">
              <c16:uniqueId val="{00000003-1EE7-482C-AEFB-B10C2DDA473A}"/>
            </c:ext>
          </c:extLst>
        </c:ser>
        <c:ser>
          <c:idx val="4"/>
          <c:order val="4"/>
          <c:tx>
            <c:strRef>
              <c:f>maahanmuutto_10_tiedot!$F$6</c:f>
              <c:strCache>
                <c:ptCount val="1"/>
                <c:pt idx="0">
                  <c:v>Muu / tuntematon</c:v>
                </c:pt>
              </c:strCache>
            </c:strRef>
          </c:tx>
          <c:spPr>
            <a:solidFill>
              <a:srgbClr val="D9D9D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maahanmuutto_10_tiedot!$F$7:$F$16</c:f>
              <c:numCache>
                <c:formatCode>0</c:formatCode>
                <c:ptCount val="10"/>
                <c:pt idx="0">
                  <c:v>6.43</c:v>
                </c:pt>
                <c:pt idx="1">
                  <c:v>3.36</c:v>
                </c:pt>
                <c:pt idx="2">
                  <c:v>13.78</c:v>
                </c:pt>
                <c:pt idx="3">
                  <c:v>11.88</c:v>
                </c:pt>
                <c:pt idx="4">
                  <c:v>10.9</c:v>
                </c:pt>
                <c:pt idx="5">
                  <c:v>8.94</c:v>
                </c:pt>
                <c:pt idx="6">
                  <c:v>11.21</c:v>
                </c:pt>
                <c:pt idx="7">
                  <c:v>10.17</c:v>
                </c:pt>
                <c:pt idx="8">
                  <c:v>10.68</c:v>
                </c:pt>
                <c:pt idx="9">
                  <c:v>8.64</c:v>
                </c:pt>
              </c:numCache>
            </c:numRef>
          </c:val>
          <c:extLst>
            <c:ext xmlns:c16="http://schemas.microsoft.com/office/drawing/2014/chart" uri="{C3380CC4-5D6E-409C-BE32-E72D297353CC}">
              <c16:uniqueId val="{00000004-1EE7-482C-AEFB-B10C2DDA473A}"/>
            </c:ext>
          </c:extLst>
        </c:ser>
        <c:dLbls>
          <c:dLblPos val="ctr"/>
          <c:showLegendKey val="0"/>
          <c:showVal val="1"/>
          <c:showCatName val="0"/>
          <c:showSerName val="0"/>
          <c:showPercent val="0"/>
          <c:showBubbleSize val="0"/>
        </c:dLbls>
        <c:gapWidth val="70"/>
        <c:overlap val="100"/>
        <c:axId val="824844256"/>
        <c:axId val="824845696"/>
      </c:barChart>
      <c:catAx>
        <c:axId val="824844256"/>
        <c:scaling>
          <c:orientation val="minMax"/>
        </c:scaling>
        <c:delete val="0"/>
        <c:axPos val="l"/>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824845696"/>
        <c:crosses val="autoZero"/>
        <c:auto val="1"/>
        <c:lblAlgn val="ctr"/>
        <c:lblOffset val="100"/>
        <c:noMultiLvlLbl val="0"/>
      </c:catAx>
      <c:valAx>
        <c:axId val="824845696"/>
        <c:scaling>
          <c:orientation val="minMax"/>
        </c:scaling>
        <c:delete val="0"/>
        <c:axPos val="b"/>
        <c:majorGridlines>
          <c:spPr>
            <a:ln w="9525" cap="flat" cmpd="sng" algn="ctr">
              <a:solidFill>
                <a:srgbClr val="868686"/>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824844256"/>
        <c:crosses val="autoZero"/>
        <c:crossBetween val="between"/>
      </c:valAx>
      <c:spPr>
        <a:noFill/>
        <a:ln>
          <a:solidFill>
            <a:srgbClr val="868686"/>
          </a:solidFill>
        </a:ln>
        <a:effectLst/>
      </c:spPr>
    </c:plotArea>
    <c:legend>
      <c:legendPos val="b"/>
      <c:layout>
        <c:manualLayout>
          <c:xMode val="edge"/>
          <c:yMode val="edge"/>
          <c:x val="0.22774589681995283"/>
          <c:y val="0.94049960011339051"/>
          <c:w val="0.64152962926924195"/>
          <c:h val="5.328699196025514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ysClr val="windowText" lastClr="000000"/>
          </a:solidFill>
          <a:latin typeface="Arial" panose="020B0604020202020204" pitchFamily="34" charset="0"/>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24613059731169"/>
          <c:y val="3.0070871531202338E-2"/>
          <c:w val="0.82884275829157716"/>
          <c:h val="0.7388211073205172"/>
        </c:manualLayout>
      </c:layout>
      <c:barChart>
        <c:barDir val="bar"/>
        <c:grouping val="stacked"/>
        <c:varyColors val="0"/>
        <c:ser>
          <c:idx val="0"/>
          <c:order val="0"/>
          <c:tx>
            <c:strRef>
              <c:f>kotimaan_nettomuutto_kieli!$C$4</c:f>
              <c:strCache>
                <c:ptCount val="1"/>
                <c:pt idx="0">
                  <c:v>Kotimaankieliset</c:v>
                </c:pt>
              </c:strCache>
            </c:strRef>
          </c:tx>
          <c:spPr>
            <a:solidFill>
              <a:srgbClr val="152B96"/>
            </a:solidFill>
            <a:ln>
              <a:solidFill>
                <a:schemeClr val="tx1"/>
              </a:solidFill>
            </a:ln>
          </c:spPr>
          <c:invertIfNegative val="0"/>
          <c:cat>
            <c:strRef>
              <c:f>kotimaan_nettomuutto_kieli!$A$5:$A$14</c:f>
              <c:strCache>
                <c:ptCount val="10"/>
                <c:pt idx="0">
                  <c:v>Jyväskylä</c:v>
                </c:pt>
                <c:pt idx="1">
                  <c:v>Oulu</c:v>
                </c:pt>
                <c:pt idx="2">
                  <c:v>Tampere</c:v>
                </c:pt>
                <c:pt idx="3">
                  <c:v>Turku</c:v>
                </c:pt>
                <c:pt idx="4">
                  <c:v>Kuopio</c:v>
                </c:pt>
                <c:pt idx="5">
                  <c:v>Pori</c:v>
                </c:pt>
                <c:pt idx="6">
                  <c:v>Vantaa</c:v>
                </c:pt>
                <c:pt idx="7">
                  <c:v>Lahti</c:v>
                </c:pt>
                <c:pt idx="8">
                  <c:v>Espoo</c:v>
                </c:pt>
                <c:pt idx="9">
                  <c:v>Helsinki</c:v>
                </c:pt>
              </c:strCache>
            </c:strRef>
          </c:cat>
          <c:val>
            <c:numRef>
              <c:f>kotimaan_nettomuutto_kieli!$C$5:$C$14</c:f>
              <c:numCache>
                <c:formatCode>0</c:formatCode>
                <c:ptCount val="10"/>
                <c:pt idx="0">
                  <c:v>-524</c:v>
                </c:pt>
                <c:pt idx="1">
                  <c:v>-255</c:v>
                </c:pt>
                <c:pt idx="2">
                  <c:v>-287</c:v>
                </c:pt>
                <c:pt idx="3">
                  <c:v>-164</c:v>
                </c:pt>
                <c:pt idx="4">
                  <c:v>-66</c:v>
                </c:pt>
                <c:pt idx="5">
                  <c:v>12</c:v>
                </c:pt>
                <c:pt idx="6">
                  <c:v>-141</c:v>
                </c:pt>
                <c:pt idx="7">
                  <c:v>204</c:v>
                </c:pt>
                <c:pt idx="8">
                  <c:v>-94</c:v>
                </c:pt>
                <c:pt idx="9">
                  <c:v>517</c:v>
                </c:pt>
              </c:numCache>
            </c:numRef>
          </c:val>
          <c:extLst>
            <c:ext xmlns:c16="http://schemas.microsoft.com/office/drawing/2014/chart" uri="{C3380CC4-5D6E-409C-BE32-E72D297353CC}">
              <c16:uniqueId val="{00000000-CAA0-4DD7-93BA-A4D2A398E0AB}"/>
            </c:ext>
          </c:extLst>
        </c:ser>
        <c:ser>
          <c:idx val="1"/>
          <c:order val="1"/>
          <c:tx>
            <c:strRef>
              <c:f>kotimaan_nettomuutto_kieli!$D$4</c:f>
              <c:strCache>
                <c:ptCount val="1"/>
                <c:pt idx="0">
                  <c:v>Vieraskieliset</c:v>
                </c:pt>
              </c:strCache>
            </c:strRef>
          </c:tx>
          <c:spPr>
            <a:solidFill>
              <a:srgbClr val="B8CDFF"/>
            </a:solidFill>
            <a:ln>
              <a:solidFill>
                <a:schemeClr val="tx1"/>
              </a:solidFill>
            </a:ln>
          </c:spPr>
          <c:invertIfNegative val="0"/>
          <c:cat>
            <c:strRef>
              <c:f>kotimaan_nettomuutto_kieli!$A$5:$A$14</c:f>
              <c:strCache>
                <c:ptCount val="10"/>
                <c:pt idx="0">
                  <c:v>Jyväskylä</c:v>
                </c:pt>
                <c:pt idx="1">
                  <c:v>Oulu</c:v>
                </c:pt>
                <c:pt idx="2">
                  <c:v>Tampere</c:v>
                </c:pt>
                <c:pt idx="3">
                  <c:v>Turku</c:v>
                </c:pt>
                <c:pt idx="4">
                  <c:v>Kuopio</c:v>
                </c:pt>
                <c:pt idx="5">
                  <c:v>Pori</c:v>
                </c:pt>
                <c:pt idx="6">
                  <c:v>Vantaa</c:v>
                </c:pt>
                <c:pt idx="7">
                  <c:v>Lahti</c:v>
                </c:pt>
                <c:pt idx="8">
                  <c:v>Espoo</c:v>
                </c:pt>
                <c:pt idx="9">
                  <c:v>Helsinki</c:v>
                </c:pt>
              </c:strCache>
            </c:strRef>
          </c:cat>
          <c:val>
            <c:numRef>
              <c:f>kotimaan_nettomuutto_kieli!$D$5:$D$14</c:f>
              <c:numCache>
                <c:formatCode>0</c:formatCode>
                <c:ptCount val="10"/>
                <c:pt idx="0">
                  <c:v>-73</c:v>
                </c:pt>
                <c:pt idx="1">
                  <c:v>-147</c:v>
                </c:pt>
                <c:pt idx="2">
                  <c:v>-111</c:v>
                </c:pt>
                <c:pt idx="3">
                  <c:v>18</c:v>
                </c:pt>
                <c:pt idx="4">
                  <c:v>-51</c:v>
                </c:pt>
                <c:pt idx="5">
                  <c:v>-56</c:v>
                </c:pt>
                <c:pt idx="6">
                  <c:v>125</c:v>
                </c:pt>
                <c:pt idx="7">
                  <c:v>72</c:v>
                </c:pt>
                <c:pt idx="8">
                  <c:v>447</c:v>
                </c:pt>
                <c:pt idx="9">
                  <c:v>981</c:v>
                </c:pt>
              </c:numCache>
            </c:numRef>
          </c:val>
          <c:extLst>
            <c:ext xmlns:c16="http://schemas.microsoft.com/office/drawing/2014/chart" uri="{C3380CC4-5D6E-409C-BE32-E72D297353CC}">
              <c16:uniqueId val="{00000001-CAA0-4DD7-93BA-A4D2A398E0AB}"/>
            </c:ext>
          </c:extLst>
        </c:ser>
        <c:dLbls>
          <c:showLegendKey val="0"/>
          <c:showVal val="0"/>
          <c:showCatName val="0"/>
          <c:showSerName val="0"/>
          <c:showPercent val="0"/>
          <c:showBubbleSize val="0"/>
        </c:dLbls>
        <c:gapWidth val="70"/>
        <c:overlap val="100"/>
        <c:axId val="86869504"/>
        <c:axId val="86871040"/>
      </c:barChart>
      <c:catAx>
        <c:axId val="86869504"/>
        <c:scaling>
          <c:orientation val="minMax"/>
        </c:scaling>
        <c:delete val="0"/>
        <c:axPos val="l"/>
        <c:numFmt formatCode="General" sourceLinked="0"/>
        <c:majorTickMark val="out"/>
        <c:minorTickMark val="none"/>
        <c:tickLblPos val="low"/>
        <c:spPr>
          <a:ln>
            <a:solidFill>
              <a:schemeClr val="tx1">
                <a:lumMod val="75000"/>
                <a:lumOff val="25000"/>
              </a:schemeClr>
            </a:solidFill>
          </a:ln>
        </c:spPr>
        <c:crossAx val="86871040"/>
        <c:crosses val="autoZero"/>
        <c:auto val="1"/>
        <c:lblAlgn val="ctr"/>
        <c:lblOffset val="100"/>
        <c:noMultiLvlLbl val="0"/>
      </c:catAx>
      <c:valAx>
        <c:axId val="86871040"/>
        <c:scaling>
          <c:orientation val="minMax"/>
          <c:max val="1600"/>
          <c:min val="-800"/>
        </c:scaling>
        <c:delete val="0"/>
        <c:axPos val="b"/>
        <c:majorGridlines>
          <c:spPr>
            <a:ln>
              <a:solidFill>
                <a:srgbClr val="868686"/>
              </a:solidFill>
            </a:ln>
          </c:spPr>
        </c:majorGridlines>
        <c:title>
          <c:tx>
            <c:rich>
              <a:bodyPr rot="0" vert="horz"/>
              <a:lstStyle/>
              <a:p>
                <a:pPr>
                  <a:defRPr b="0"/>
                </a:pPr>
                <a:r>
                  <a:rPr lang="fi-FI" b="0"/>
                  <a:t>väestönmuutos, henkilöä</a:t>
                </a:r>
              </a:p>
            </c:rich>
          </c:tx>
          <c:overlay val="0"/>
        </c:title>
        <c:numFmt formatCode="0" sourceLinked="1"/>
        <c:majorTickMark val="out"/>
        <c:minorTickMark val="none"/>
        <c:tickLblPos val="nextTo"/>
        <c:spPr>
          <a:ln/>
        </c:spPr>
        <c:crossAx val="86869504"/>
        <c:crosses val="autoZero"/>
        <c:crossBetween val="between"/>
        <c:majorUnit val="400"/>
        <c:minorUnit val="100"/>
      </c:valAx>
      <c:spPr>
        <a:ln>
          <a:solidFill>
            <a:srgbClr val="868686"/>
          </a:solidFill>
        </a:ln>
      </c:spPr>
    </c:plotArea>
    <c:legend>
      <c:legendPos val="b"/>
      <c:layout>
        <c:manualLayout>
          <c:xMode val="edge"/>
          <c:yMode val="edge"/>
          <c:x val="0.25294662722997185"/>
          <c:y val="0.9483944328917342"/>
          <c:w val="0.57913745553379437"/>
          <c:h val="4.8855035553790199E-2"/>
        </c:manualLayout>
      </c:layout>
      <c:overlay val="0"/>
    </c:legend>
    <c:plotVisOnly val="1"/>
    <c:dispBlanksAs val="gap"/>
    <c:showDLblsOverMax val="0"/>
  </c:chart>
  <c:txPr>
    <a:bodyPr/>
    <a:lstStyle/>
    <a:p>
      <a:pPr>
        <a:defRPr sz="1600" baseline="0">
          <a:latin typeface="Arial" panose="020B0604020202020204" pitchFamily="34" charset="0"/>
        </a:defRPr>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9463044161392"/>
          <c:y val="2.9388191290408764E-2"/>
          <c:w val="0.83060954635712736"/>
          <c:h val="0.72625121720831676"/>
        </c:manualLayout>
      </c:layout>
      <c:barChart>
        <c:barDir val="bar"/>
        <c:grouping val="stacked"/>
        <c:varyColors val="0"/>
        <c:ser>
          <c:idx val="0"/>
          <c:order val="0"/>
          <c:tx>
            <c:strRef>
              <c:f>nettomuutto_pääas_10_tiedot!$C$8</c:f>
              <c:strCache>
                <c:ptCount val="1"/>
                <c:pt idx="0">
                  <c:v>Työlliset</c:v>
                </c:pt>
              </c:strCache>
            </c:strRef>
          </c:tx>
          <c:spPr>
            <a:solidFill>
              <a:srgbClr val="C2A6E3"/>
            </a:solidFill>
            <a:ln>
              <a:solidFill>
                <a:schemeClr val="tx1"/>
              </a:solidFill>
            </a:ln>
            <a:effectLst/>
          </c:spPr>
          <c:invertIfNegative val="0"/>
          <c:cat>
            <c:strRef>
              <c:f>nettomuutto_pääas_10_tiedot!$A$9:$A$18</c:f>
              <c:strCache>
                <c:ptCount val="10"/>
                <c:pt idx="0">
                  <c:v>Espoo</c:v>
                </c:pt>
                <c:pt idx="1">
                  <c:v>Tampere</c:v>
                </c:pt>
                <c:pt idx="2">
                  <c:v>Jyväskylä</c:v>
                </c:pt>
                <c:pt idx="3">
                  <c:v>Oulu</c:v>
                </c:pt>
                <c:pt idx="4">
                  <c:v>Pori</c:v>
                </c:pt>
                <c:pt idx="5">
                  <c:v>Turku</c:v>
                </c:pt>
                <c:pt idx="6">
                  <c:v>Vantaa</c:v>
                </c:pt>
                <c:pt idx="7">
                  <c:v>Kuopio</c:v>
                </c:pt>
                <c:pt idx="8">
                  <c:v>Lahti</c:v>
                </c:pt>
                <c:pt idx="9">
                  <c:v>Helsinki</c:v>
                </c:pt>
              </c:strCache>
            </c:strRef>
          </c:cat>
          <c:val>
            <c:numRef>
              <c:f>nettomuutto_pääas_10_tiedot!$C$9:$C$18</c:f>
              <c:numCache>
                <c:formatCode>General</c:formatCode>
                <c:ptCount val="10"/>
                <c:pt idx="0">
                  <c:v>-92</c:v>
                </c:pt>
                <c:pt idx="1">
                  <c:v>-186</c:v>
                </c:pt>
                <c:pt idx="2">
                  <c:v>-112</c:v>
                </c:pt>
                <c:pt idx="3">
                  <c:v>-32</c:v>
                </c:pt>
                <c:pt idx="4">
                  <c:v>-2</c:v>
                </c:pt>
                <c:pt idx="5">
                  <c:v>-60</c:v>
                </c:pt>
                <c:pt idx="6">
                  <c:v>-26</c:v>
                </c:pt>
                <c:pt idx="7">
                  <c:v>22</c:v>
                </c:pt>
                <c:pt idx="8">
                  <c:v>37</c:v>
                </c:pt>
                <c:pt idx="9">
                  <c:v>-19</c:v>
                </c:pt>
              </c:numCache>
            </c:numRef>
          </c:val>
          <c:extLst>
            <c:ext xmlns:c16="http://schemas.microsoft.com/office/drawing/2014/chart" uri="{C3380CC4-5D6E-409C-BE32-E72D297353CC}">
              <c16:uniqueId val="{00000000-AA6B-4EAD-9A62-76F349B7FCF6}"/>
            </c:ext>
          </c:extLst>
        </c:ser>
        <c:ser>
          <c:idx val="1"/>
          <c:order val="1"/>
          <c:tx>
            <c:strRef>
              <c:f>nettomuutto_pääas_10_tiedot!$D$8</c:f>
              <c:strCache>
                <c:ptCount val="1"/>
                <c:pt idx="0">
                  <c:v>Työttömät</c:v>
                </c:pt>
              </c:strCache>
            </c:strRef>
          </c:tx>
          <c:spPr>
            <a:solidFill>
              <a:srgbClr val="152B96"/>
            </a:solidFill>
            <a:ln>
              <a:solidFill>
                <a:schemeClr val="tx1"/>
              </a:solidFill>
            </a:ln>
            <a:effectLst/>
          </c:spPr>
          <c:invertIfNegative val="0"/>
          <c:cat>
            <c:strRef>
              <c:f>nettomuutto_pääas_10_tiedot!$A$9:$A$18</c:f>
              <c:strCache>
                <c:ptCount val="10"/>
                <c:pt idx="0">
                  <c:v>Espoo</c:v>
                </c:pt>
                <c:pt idx="1">
                  <c:v>Tampere</c:v>
                </c:pt>
                <c:pt idx="2">
                  <c:v>Jyväskylä</c:v>
                </c:pt>
                <c:pt idx="3">
                  <c:v>Oulu</c:v>
                </c:pt>
                <c:pt idx="4">
                  <c:v>Pori</c:v>
                </c:pt>
                <c:pt idx="5">
                  <c:v>Turku</c:v>
                </c:pt>
                <c:pt idx="6">
                  <c:v>Vantaa</c:v>
                </c:pt>
                <c:pt idx="7">
                  <c:v>Kuopio</c:v>
                </c:pt>
                <c:pt idx="8">
                  <c:v>Lahti</c:v>
                </c:pt>
                <c:pt idx="9">
                  <c:v>Helsinki</c:v>
                </c:pt>
              </c:strCache>
            </c:strRef>
          </c:cat>
          <c:val>
            <c:numRef>
              <c:f>nettomuutto_pääas_10_tiedot!$D$9:$D$18</c:f>
              <c:numCache>
                <c:formatCode>General</c:formatCode>
                <c:ptCount val="10"/>
                <c:pt idx="0">
                  <c:v>-7</c:v>
                </c:pt>
                <c:pt idx="1">
                  <c:v>40</c:v>
                </c:pt>
                <c:pt idx="2">
                  <c:v>-11</c:v>
                </c:pt>
                <c:pt idx="3">
                  <c:v>-17</c:v>
                </c:pt>
                <c:pt idx="4">
                  <c:v>-4</c:v>
                </c:pt>
                <c:pt idx="5">
                  <c:v>25</c:v>
                </c:pt>
                <c:pt idx="6">
                  <c:v>23</c:v>
                </c:pt>
                <c:pt idx="7">
                  <c:v>20</c:v>
                </c:pt>
                <c:pt idx="8">
                  <c:v>7</c:v>
                </c:pt>
                <c:pt idx="9">
                  <c:v>79</c:v>
                </c:pt>
              </c:numCache>
            </c:numRef>
          </c:val>
          <c:extLst>
            <c:ext xmlns:c16="http://schemas.microsoft.com/office/drawing/2014/chart" uri="{C3380CC4-5D6E-409C-BE32-E72D297353CC}">
              <c16:uniqueId val="{00000001-AA6B-4EAD-9A62-76F349B7FCF6}"/>
            </c:ext>
          </c:extLst>
        </c:ser>
        <c:ser>
          <c:idx val="2"/>
          <c:order val="2"/>
          <c:tx>
            <c:strRef>
              <c:f>nettomuutto_pääas_10_tiedot!$E$8</c:f>
              <c:strCache>
                <c:ptCount val="1"/>
                <c:pt idx="0">
                  <c:v>Työvoiman ulkopuolella olevat</c:v>
                </c:pt>
              </c:strCache>
            </c:strRef>
          </c:tx>
          <c:spPr>
            <a:solidFill>
              <a:srgbClr val="B8CDFF"/>
            </a:solidFill>
            <a:ln>
              <a:solidFill>
                <a:schemeClr val="tx1"/>
              </a:solidFill>
            </a:ln>
            <a:effectLst/>
          </c:spPr>
          <c:invertIfNegative val="0"/>
          <c:cat>
            <c:strRef>
              <c:f>nettomuutto_pääas_10_tiedot!$A$9:$A$18</c:f>
              <c:strCache>
                <c:ptCount val="10"/>
                <c:pt idx="0">
                  <c:v>Espoo</c:v>
                </c:pt>
                <c:pt idx="1">
                  <c:v>Tampere</c:v>
                </c:pt>
                <c:pt idx="2">
                  <c:v>Jyväskylä</c:v>
                </c:pt>
                <c:pt idx="3">
                  <c:v>Oulu</c:v>
                </c:pt>
                <c:pt idx="4">
                  <c:v>Pori</c:v>
                </c:pt>
                <c:pt idx="5">
                  <c:v>Turku</c:v>
                </c:pt>
                <c:pt idx="6">
                  <c:v>Vantaa</c:v>
                </c:pt>
                <c:pt idx="7">
                  <c:v>Kuopio</c:v>
                </c:pt>
                <c:pt idx="8">
                  <c:v>Lahti</c:v>
                </c:pt>
                <c:pt idx="9">
                  <c:v>Helsinki</c:v>
                </c:pt>
              </c:strCache>
            </c:strRef>
          </c:cat>
          <c:val>
            <c:numRef>
              <c:f>nettomuutto_pääas_10_tiedot!$E$9:$E$18</c:f>
              <c:numCache>
                <c:formatCode>General</c:formatCode>
                <c:ptCount val="10"/>
                <c:pt idx="0">
                  <c:v>-78</c:v>
                </c:pt>
                <c:pt idx="1">
                  <c:v>-23</c:v>
                </c:pt>
                <c:pt idx="2">
                  <c:v>-36</c:v>
                </c:pt>
                <c:pt idx="3">
                  <c:v>1</c:v>
                </c:pt>
                <c:pt idx="4">
                  <c:v>-1</c:v>
                </c:pt>
                <c:pt idx="5">
                  <c:v>41</c:v>
                </c:pt>
                <c:pt idx="6">
                  <c:v>16</c:v>
                </c:pt>
                <c:pt idx="7">
                  <c:v>-9</c:v>
                </c:pt>
                <c:pt idx="8">
                  <c:v>42</c:v>
                </c:pt>
                <c:pt idx="9">
                  <c:v>99</c:v>
                </c:pt>
              </c:numCache>
            </c:numRef>
          </c:val>
          <c:extLst>
            <c:ext xmlns:c16="http://schemas.microsoft.com/office/drawing/2014/chart" uri="{C3380CC4-5D6E-409C-BE32-E72D297353CC}">
              <c16:uniqueId val="{00000002-AA6B-4EAD-9A62-76F349B7FCF6}"/>
            </c:ext>
          </c:extLst>
        </c:ser>
        <c:dLbls>
          <c:showLegendKey val="0"/>
          <c:showVal val="0"/>
          <c:showCatName val="0"/>
          <c:showSerName val="0"/>
          <c:showPercent val="0"/>
          <c:showBubbleSize val="0"/>
        </c:dLbls>
        <c:gapWidth val="70"/>
        <c:overlap val="100"/>
        <c:axId val="1231193120"/>
        <c:axId val="1231184960"/>
      </c:barChart>
      <c:catAx>
        <c:axId val="1231193120"/>
        <c:scaling>
          <c:orientation val="minMax"/>
        </c:scaling>
        <c:delete val="0"/>
        <c:axPos val="l"/>
        <c:numFmt formatCode="General" sourceLinked="1"/>
        <c:majorTickMark val="out"/>
        <c:minorTickMark val="none"/>
        <c:tickLblPos val="low"/>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1231184960"/>
        <c:crosses val="autoZero"/>
        <c:auto val="1"/>
        <c:lblAlgn val="ctr"/>
        <c:lblOffset val="100"/>
        <c:noMultiLvlLbl val="0"/>
      </c:catAx>
      <c:valAx>
        <c:axId val="1231184960"/>
        <c:scaling>
          <c:orientation val="minMax"/>
          <c:max val="200"/>
          <c:min val="-300"/>
        </c:scaling>
        <c:delete val="0"/>
        <c:axPos val="b"/>
        <c:majorGridlines>
          <c:spPr>
            <a:ln w="9525" cap="flat" cmpd="sng" algn="ctr">
              <a:solidFill>
                <a:srgbClr val="868686"/>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r>
                  <a:rPr lang="fi-FI"/>
                  <a:t>Kotimaan</a:t>
                </a:r>
                <a:r>
                  <a:rPr lang="fi-FI" baseline="0"/>
                  <a:t> n</a:t>
                </a:r>
                <a:r>
                  <a:rPr lang="fi-FI"/>
                  <a:t>ettomuutto, henkilöä</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1231193120"/>
        <c:crosses val="autoZero"/>
        <c:crossBetween val="between"/>
        <c:majorUnit val="100"/>
      </c:valAx>
      <c:spPr>
        <a:noFill/>
        <a:ln>
          <a:solidFill>
            <a:srgbClr val="868686"/>
          </a:solidFill>
        </a:ln>
        <a:effectLst/>
      </c:spPr>
    </c:plotArea>
    <c:legend>
      <c:legendPos val="b"/>
      <c:layout>
        <c:manualLayout>
          <c:xMode val="edge"/>
          <c:yMode val="edge"/>
          <c:x val="0.20223205413075637"/>
          <c:y val="0.9470738373070573"/>
          <c:w val="0.64611755662560399"/>
          <c:h val="4.6954268403956341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ysClr val="windowText" lastClr="000000"/>
          </a:solidFill>
          <a:latin typeface="Arial" panose="020B0604020202020204"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18149120248858"/>
          <c:y val="6.3489235337787678E-2"/>
          <c:w val="0.87752961517792483"/>
          <c:h val="0.80632822002432625"/>
        </c:manualLayout>
      </c:layout>
      <c:barChart>
        <c:barDir val="col"/>
        <c:grouping val="clustered"/>
        <c:varyColors val="0"/>
        <c:ser>
          <c:idx val="2"/>
          <c:order val="0"/>
          <c:tx>
            <c:strRef>
              <c:f>Luvut_kuviot!$R$5</c:f>
              <c:strCache>
                <c:ptCount val="1"/>
                <c:pt idx="0">
                  <c:v>2023</c:v>
                </c:pt>
              </c:strCache>
            </c:strRef>
          </c:tx>
          <c:spPr>
            <a:solidFill>
              <a:srgbClr val="C2A6E3"/>
            </a:solidFill>
            <a:ln>
              <a:solidFill>
                <a:schemeClr val="tx1"/>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Luvut_kuviot!$R$6:$R$17</c:f>
              <c:numCache>
                <c:formatCode>General</c:formatCode>
                <c:ptCount val="12"/>
                <c:pt idx="0">
                  <c:v>60</c:v>
                </c:pt>
                <c:pt idx="1">
                  <c:v>190</c:v>
                </c:pt>
                <c:pt idx="2">
                  <c:v>434</c:v>
                </c:pt>
                <c:pt idx="3">
                  <c:v>466</c:v>
                </c:pt>
                <c:pt idx="4">
                  <c:v>489</c:v>
                </c:pt>
                <c:pt idx="5">
                  <c:v>948</c:v>
                </c:pt>
                <c:pt idx="6">
                  <c:v>950</c:v>
                </c:pt>
                <c:pt idx="7">
                  <c:v>1022</c:v>
                </c:pt>
                <c:pt idx="8">
                  <c:v>1065</c:v>
                </c:pt>
                <c:pt idx="9">
                  <c:v>1187</c:v>
                </c:pt>
                <c:pt idx="10">
                  <c:v>1260</c:v>
                </c:pt>
                <c:pt idx="11">
                  <c:v>1340</c:v>
                </c:pt>
              </c:numCache>
            </c:numRef>
          </c:val>
          <c:extLst>
            <c:ext xmlns:c16="http://schemas.microsoft.com/office/drawing/2014/chart" uri="{C3380CC4-5D6E-409C-BE32-E72D297353CC}">
              <c16:uniqueId val="{00000000-1AA1-43C2-BCFF-E39831D71B2E}"/>
            </c:ext>
          </c:extLst>
        </c:ser>
        <c:ser>
          <c:idx val="0"/>
          <c:order val="1"/>
          <c:tx>
            <c:strRef>
              <c:f>Luvut_kuviot!$S$5</c:f>
              <c:strCache>
                <c:ptCount val="1"/>
                <c:pt idx="0">
                  <c:v>2024</c:v>
                </c:pt>
              </c:strCache>
            </c:strRef>
          </c:tx>
          <c:spPr>
            <a:solidFill>
              <a:srgbClr val="152B96"/>
            </a:solidFill>
            <a:ln>
              <a:solidFill>
                <a:schemeClr val="tx1"/>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Luvut_kuviot!$S$6:$S$17</c:f>
              <c:numCache>
                <c:formatCode>General</c:formatCode>
                <c:ptCount val="12"/>
                <c:pt idx="0">
                  <c:v>11</c:v>
                </c:pt>
                <c:pt idx="1">
                  <c:v>48</c:v>
                </c:pt>
                <c:pt idx="2">
                  <c:v>55</c:v>
                </c:pt>
                <c:pt idx="3">
                  <c:v>67</c:v>
                </c:pt>
                <c:pt idx="4">
                  <c:v>74</c:v>
                </c:pt>
                <c:pt idx="5">
                  <c:v>99</c:v>
                </c:pt>
                <c:pt idx="6">
                  <c:v>109</c:v>
                </c:pt>
                <c:pt idx="7">
                  <c:v>117</c:v>
                </c:pt>
                <c:pt idx="8">
                  <c:v>353</c:v>
                </c:pt>
                <c:pt idx="9">
                  <c:v>498</c:v>
                </c:pt>
                <c:pt idx="10">
                  <c:v>508</c:v>
                </c:pt>
                <c:pt idx="11">
                  <c:v>539</c:v>
                </c:pt>
              </c:numCache>
            </c:numRef>
          </c:val>
          <c:extLst>
            <c:ext xmlns:c16="http://schemas.microsoft.com/office/drawing/2014/chart" uri="{C3380CC4-5D6E-409C-BE32-E72D297353CC}">
              <c16:uniqueId val="{00000001-1AA1-43C2-BCFF-E39831D71B2E}"/>
            </c:ext>
          </c:extLst>
        </c:ser>
        <c:ser>
          <c:idx val="1"/>
          <c:order val="2"/>
          <c:tx>
            <c:strRef>
              <c:f>Luvut_kuviot!$T$5</c:f>
              <c:strCache>
                <c:ptCount val="1"/>
                <c:pt idx="0">
                  <c:v>2025</c:v>
                </c:pt>
              </c:strCache>
            </c:strRef>
          </c:tx>
          <c:spPr>
            <a:solidFill>
              <a:srgbClr val="B8CDFF"/>
            </a:solidFill>
            <a:ln>
              <a:solidFill>
                <a:schemeClr val="tx1"/>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Luvut_kuviot!$T$6:$T$17</c:f>
              <c:numCache>
                <c:formatCode>General</c:formatCode>
                <c:ptCount val="12"/>
                <c:pt idx="0">
                  <c:v>2</c:v>
                </c:pt>
                <c:pt idx="1">
                  <c:v>78</c:v>
                </c:pt>
                <c:pt idx="2">
                  <c:v>99</c:v>
                </c:pt>
                <c:pt idx="3">
                  <c:v>106</c:v>
                </c:pt>
                <c:pt idx="4">
                  <c:v>120</c:v>
                </c:pt>
                <c:pt idx="5">
                  <c:v>239</c:v>
                </c:pt>
                <c:pt idx="6">
                  <c:v>240</c:v>
                </c:pt>
                <c:pt idx="7">
                  <c:v>261</c:v>
                </c:pt>
                <c:pt idx="8">
                  <c:v>322</c:v>
                </c:pt>
                <c:pt idx="9">
                  <c:v>353</c:v>
                </c:pt>
                <c:pt idx="10">
                  <c:v>371</c:v>
                </c:pt>
                <c:pt idx="11">
                  <c:v>388</c:v>
                </c:pt>
              </c:numCache>
            </c:numRef>
          </c:val>
          <c:extLst>
            <c:ext xmlns:c16="http://schemas.microsoft.com/office/drawing/2014/chart" uri="{C3380CC4-5D6E-409C-BE32-E72D297353CC}">
              <c16:uniqueId val="{00000002-1AA1-43C2-BCFF-E39831D71B2E}"/>
            </c:ext>
          </c:extLst>
        </c:ser>
        <c:ser>
          <c:idx val="3"/>
          <c:order val="3"/>
          <c:tx>
            <c:strRef>
              <c:f>Luvut_kuviot!$U$5</c:f>
              <c:strCache>
                <c:ptCount val="1"/>
                <c:pt idx="0">
                  <c:v>2026</c:v>
                </c:pt>
              </c:strCache>
            </c:strRef>
          </c:tx>
          <c:spPr>
            <a:solidFill>
              <a:srgbClr val="B01785"/>
            </a:solidFill>
            <a:ln>
              <a:solidFill>
                <a:schemeClr val="tx1"/>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Luvut_kuviot!$U$6:$U$17</c:f>
              <c:numCache>
                <c:formatCode>General</c:formatCode>
                <c:ptCount val="12"/>
                <c:pt idx="0">
                  <c:v>5</c:v>
                </c:pt>
                <c:pt idx="1">
                  <c:v>91</c:v>
                </c:pt>
                <c:pt idx="2">
                  <c:v>312</c:v>
                </c:pt>
                <c:pt idx="3">
                  <c:v>358</c:v>
                </c:pt>
              </c:numCache>
            </c:numRef>
          </c:val>
          <c:extLst>
            <c:ext xmlns:c16="http://schemas.microsoft.com/office/drawing/2014/chart" uri="{C3380CC4-5D6E-409C-BE32-E72D297353CC}">
              <c16:uniqueId val="{00000003-1AA1-43C2-BCFF-E39831D71B2E}"/>
            </c:ext>
          </c:extLst>
        </c:ser>
        <c:dLbls>
          <c:showLegendKey val="0"/>
          <c:showVal val="0"/>
          <c:showCatName val="0"/>
          <c:showSerName val="0"/>
          <c:showPercent val="0"/>
          <c:showBubbleSize val="0"/>
        </c:dLbls>
        <c:gapWidth val="96"/>
        <c:axId val="125644800"/>
        <c:axId val="125646336"/>
      </c:barChart>
      <c:catAx>
        <c:axId val="125644800"/>
        <c:scaling>
          <c:orientation val="minMax"/>
        </c:scaling>
        <c:delete val="0"/>
        <c:axPos val="b"/>
        <c:numFmt formatCode="General" sourceLinked="0"/>
        <c:majorTickMark val="out"/>
        <c:minorTickMark val="none"/>
        <c:tickLblPos val="nextTo"/>
        <c:crossAx val="125646336"/>
        <c:crosses val="autoZero"/>
        <c:auto val="1"/>
        <c:lblAlgn val="ctr"/>
        <c:lblOffset val="100"/>
        <c:noMultiLvlLbl val="0"/>
      </c:catAx>
      <c:valAx>
        <c:axId val="125646336"/>
        <c:scaling>
          <c:orientation val="minMax"/>
          <c:max val="1400"/>
          <c:min val="0"/>
        </c:scaling>
        <c:delete val="0"/>
        <c:axPos val="l"/>
        <c:majorGridlines/>
        <c:title>
          <c:tx>
            <c:rich>
              <a:bodyPr rot="-5400000" vert="horz"/>
              <a:lstStyle/>
              <a:p>
                <a:pPr>
                  <a:defRPr b="0"/>
                </a:pPr>
                <a:r>
                  <a:rPr lang="en-US" b="0"/>
                  <a:t>myönnetyt asunnot</a:t>
                </a:r>
              </a:p>
            </c:rich>
          </c:tx>
          <c:layout>
            <c:manualLayout>
              <c:xMode val="edge"/>
              <c:yMode val="edge"/>
              <c:x val="6.6181452837683137E-4"/>
              <c:y val="0.21390869185604094"/>
            </c:manualLayout>
          </c:layout>
          <c:overlay val="0"/>
        </c:title>
        <c:numFmt formatCode="#,##0" sourceLinked="0"/>
        <c:majorTickMark val="out"/>
        <c:minorTickMark val="none"/>
        <c:tickLblPos val="nextTo"/>
        <c:spPr>
          <a:ln>
            <a:solidFill>
              <a:schemeClr val="bg1">
                <a:lumMod val="50000"/>
              </a:schemeClr>
            </a:solidFill>
          </a:ln>
        </c:spPr>
        <c:crossAx val="125644800"/>
        <c:crosses val="autoZero"/>
        <c:crossBetween val="between"/>
        <c:majorUnit val="200"/>
      </c:valAx>
      <c:spPr>
        <a:ln>
          <a:solidFill>
            <a:srgbClr val="868686"/>
          </a:solidFill>
        </a:ln>
      </c:spPr>
    </c:plotArea>
    <c:legend>
      <c:legendPos val="b"/>
      <c:layout>
        <c:manualLayout>
          <c:xMode val="edge"/>
          <c:yMode val="edge"/>
          <c:x val="0.31338571024903794"/>
          <c:y val="0.94729325318453483"/>
          <c:w val="0.34487336468925811"/>
          <c:h val="5.2706805185473486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734746869909282E-2"/>
          <c:y val="3.4736892644516994E-2"/>
          <c:w val="0.88510876422346318"/>
          <c:h val="0.82051405159720903"/>
        </c:manualLayout>
      </c:layout>
      <c:barChart>
        <c:barDir val="col"/>
        <c:grouping val="clustered"/>
        <c:varyColors val="0"/>
        <c:ser>
          <c:idx val="2"/>
          <c:order val="0"/>
          <c:tx>
            <c:strRef>
              <c:f>Luvut_kuviot!$R$23</c:f>
              <c:strCache>
                <c:ptCount val="1"/>
                <c:pt idx="0">
                  <c:v>2023</c:v>
                </c:pt>
              </c:strCache>
            </c:strRef>
          </c:tx>
          <c:spPr>
            <a:solidFill>
              <a:srgbClr val="C2A6E3"/>
            </a:solidFill>
            <a:ln>
              <a:solidFill>
                <a:schemeClr val="tx1"/>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Luvut_kuviot!$R$24:$R$35</c:f>
              <c:numCache>
                <c:formatCode>General</c:formatCode>
                <c:ptCount val="12"/>
                <c:pt idx="0">
                  <c:v>50</c:v>
                </c:pt>
                <c:pt idx="1">
                  <c:v>91</c:v>
                </c:pt>
                <c:pt idx="2">
                  <c:v>115</c:v>
                </c:pt>
                <c:pt idx="3">
                  <c:v>155</c:v>
                </c:pt>
                <c:pt idx="4">
                  <c:v>231</c:v>
                </c:pt>
                <c:pt idx="5">
                  <c:v>400</c:v>
                </c:pt>
                <c:pt idx="6">
                  <c:v>403</c:v>
                </c:pt>
                <c:pt idx="7">
                  <c:v>413</c:v>
                </c:pt>
                <c:pt idx="8">
                  <c:v>541</c:v>
                </c:pt>
                <c:pt idx="9">
                  <c:v>567</c:v>
                </c:pt>
                <c:pt idx="10">
                  <c:v>604</c:v>
                </c:pt>
                <c:pt idx="11">
                  <c:v>612</c:v>
                </c:pt>
              </c:numCache>
            </c:numRef>
          </c:val>
          <c:extLst>
            <c:ext xmlns:c16="http://schemas.microsoft.com/office/drawing/2014/chart" uri="{C3380CC4-5D6E-409C-BE32-E72D297353CC}">
              <c16:uniqueId val="{00000000-0EE7-4986-85A5-E2EBA6A5BC6D}"/>
            </c:ext>
          </c:extLst>
        </c:ser>
        <c:ser>
          <c:idx val="0"/>
          <c:order val="1"/>
          <c:tx>
            <c:strRef>
              <c:f>Luvut_kuviot!$S$23</c:f>
              <c:strCache>
                <c:ptCount val="1"/>
                <c:pt idx="0">
                  <c:v>2024</c:v>
                </c:pt>
              </c:strCache>
            </c:strRef>
          </c:tx>
          <c:spPr>
            <a:solidFill>
              <a:srgbClr val="152B96"/>
            </a:solidFill>
            <a:ln>
              <a:solidFill>
                <a:schemeClr val="tx1"/>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Luvut_kuviot!$S$24:$S$35</c:f>
              <c:numCache>
                <c:formatCode>General</c:formatCode>
                <c:ptCount val="12"/>
                <c:pt idx="0">
                  <c:v>9</c:v>
                </c:pt>
                <c:pt idx="1">
                  <c:v>13</c:v>
                </c:pt>
                <c:pt idx="2">
                  <c:v>44</c:v>
                </c:pt>
                <c:pt idx="3">
                  <c:v>51</c:v>
                </c:pt>
                <c:pt idx="4">
                  <c:v>129</c:v>
                </c:pt>
                <c:pt idx="5">
                  <c:v>264</c:v>
                </c:pt>
                <c:pt idx="6">
                  <c:v>270</c:v>
                </c:pt>
                <c:pt idx="7">
                  <c:v>303</c:v>
                </c:pt>
                <c:pt idx="8">
                  <c:v>320</c:v>
                </c:pt>
                <c:pt idx="9">
                  <c:v>331</c:v>
                </c:pt>
                <c:pt idx="10">
                  <c:v>377</c:v>
                </c:pt>
                <c:pt idx="11">
                  <c:v>381</c:v>
                </c:pt>
              </c:numCache>
            </c:numRef>
          </c:val>
          <c:extLst>
            <c:ext xmlns:c16="http://schemas.microsoft.com/office/drawing/2014/chart" uri="{C3380CC4-5D6E-409C-BE32-E72D297353CC}">
              <c16:uniqueId val="{00000001-0EE7-4986-85A5-E2EBA6A5BC6D}"/>
            </c:ext>
          </c:extLst>
        </c:ser>
        <c:ser>
          <c:idx val="1"/>
          <c:order val="2"/>
          <c:tx>
            <c:strRef>
              <c:f>Luvut_kuviot!$T$23</c:f>
              <c:strCache>
                <c:ptCount val="1"/>
                <c:pt idx="0">
                  <c:v>2025</c:v>
                </c:pt>
              </c:strCache>
            </c:strRef>
          </c:tx>
          <c:spPr>
            <a:solidFill>
              <a:srgbClr val="B8CDFF"/>
            </a:solidFill>
            <a:ln>
              <a:solidFill>
                <a:schemeClr val="tx1"/>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Luvut_kuviot!$T$24:$T$35</c:f>
              <c:numCache>
                <c:formatCode>General</c:formatCode>
                <c:ptCount val="12"/>
                <c:pt idx="0">
                  <c:v>99</c:v>
                </c:pt>
                <c:pt idx="1">
                  <c:v>346</c:v>
                </c:pt>
                <c:pt idx="2">
                  <c:v>354</c:v>
                </c:pt>
                <c:pt idx="3">
                  <c:v>526</c:v>
                </c:pt>
                <c:pt idx="4">
                  <c:v>533</c:v>
                </c:pt>
                <c:pt idx="5">
                  <c:v>571</c:v>
                </c:pt>
                <c:pt idx="6">
                  <c:v>621</c:v>
                </c:pt>
                <c:pt idx="7">
                  <c:v>636</c:v>
                </c:pt>
                <c:pt idx="8">
                  <c:v>677</c:v>
                </c:pt>
                <c:pt idx="9">
                  <c:v>839</c:v>
                </c:pt>
                <c:pt idx="10">
                  <c:v>856</c:v>
                </c:pt>
                <c:pt idx="11">
                  <c:v>862</c:v>
                </c:pt>
              </c:numCache>
            </c:numRef>
          </c:val>
          <c:extLst>
            <c:ext xmlns:c16="http://schemas.microsoft.com/office/drawing/2014/chart" uri="{C3380CC4-5D6E-409C-BE32-E72D297353CC}">
              <c16:uniqueId val="{00000002-0EE7-4986-85A5-E2EBA6A5BC6D}"/>
            </c:ext>
          </c:extLst>
        </c:ser>
        <c:ser>
          <c:idx val="3"/>
          <c:order val="3"/>
          <c:tx>
            <c:strRef>
              <c:f>Luvut_kuviot!$U$23</c:f>
              <c:strCache>
                <c:ptCount val="1"/>
                <c:pt idx="0">
                  <c:v>2026</c:v>
                </c:pt>
              </c:strCache>
            </c:strRef>
          </c:tx>
          <c:spPr>
            <a:solidFill>
              <a:srgbClr val="B01785"/>
            </a:solidFill>
            <a:ln>
              <a:solidFill>
                <a:schemeClr val="tx1"/>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Luvut_kuviot!$U$24:$U$35</c:f>
              <c:numCache>
                <c:formatCode>General</c:formatCode>
                <c:ptCount val="12"/>
                <c:pt idx="0">
                  <c:v>53</c:v>
                </c:pt>
                <c:pt idx="1">
                  <c:v>72</c:v>
                </c:pt>
                <c:pt idx="2">
                  <c:v>81</c:v>
                </c:pt>
                <c:pt idx="3">
                  <c:v>92</c:v>
                </c:pt>
              </c:numCache>
            </c:numRef>
          </c:val>
          <c:extLst>
            <c:ext xmlns:c16="http://schemas.microsoft.com/office/drawing/2014/chart" uri="{C3380CC4-5D6E-409C-BE32-E72D297353CC}">
              <c16:uniqueId val="{00000003-0EE7-4986-85A5-E2EBA6A5BC6D}"/>
            </c:ext>
          </c:extLst>
        </c:ser>
        <c:dLbls>
          <c:showLegendKey val="0"/>
          <c:showVal val="0"/>
          <c:showCatName val="0"/>
          <c:showSerName val="0"/>
          <c:showPercent val="0"/>
          <c:showBubbleSize val="0"/>
        </c:dLbls>
        <c:gapWidth val="96"/>
        <c:axId val="125644800"/>
        <c:axId val="125646336"/>
      </c:barChart>
      <c:catAx>
        <c:axId val="125644800"/>
        <c:scaling>
          <c:orientation val="minMax"/>
        </c:scaling>
        <c:delete val="0"/>
        <c:axPos val="b"/>
        <c:numFmt formatCode="General" sourceLinked="0"/>
        <c:majorTickMark val="out"/>
        <c:minorTickMark val="none"/>
        <c:tickLblPos val="nextTo"/>
        <c:crossAx val="125646336"/>
        <c:crosses val="autoZero"/>
        <c:auto val="1"/>
        <c:lblAlgn val="ctr"/>
        <c:lblOffset val="100"/>
        <c:noMultiLvlLbl val="0"/>
      </c:catAx>
      <c:valAx>
        <c:axId val="125646336"/>
        <c:scaling>
          <c:orientation val="minMax"/>
          <c:max val="900"/>
        </c:scaling>
        <c:delete val="0"/>
        <c:axPos val="l"/>
        <c:majorGridlines/>
        <c:title>
          <c:tx>
            <c:rich>
              <a:bodyPr rot="-5400000" vert="horz"/>
              <a:lstStyle/>
              <a:p>
                <a:pPr>
                  <a:defRPr b="0"/>
                </a:pPr>
                <a:r>
                  <a:rPr lang="en-US" b="0"/>
                  <a:t>aloitetut asunnot</a:t>
                </a:r>
              </a:p>
            </c:rich>
          </c:tx>
          <c:layout>
            <c:manualLayout>
              <c:xMode val="edge"/>
              <c:yMode val="edge"/>
              <c:x val="1.2231594196126077E-4"/>
              <c:y val="0.2305534640062159"/>
            </c:manualLayout>
          </c:layout>
          <c:overlay val="0"/>
        </c:title>
        <c:numFmt formatCode="#,##0" sourceLinked="0"/>
        <c:majorTickMark val="out"/>
        <c:minorTickMark val="in"/>
        <c:tickLblPos val="nextTo"/>
        <c:spPr>
          <a:ln>
            <a:solidFill>
              <a:schemeClr val="bg1">
                <a:lumMod val="50000"/>
              </a:schemeClr>
            </a:solidFill>
          </a:ln>
        </c:spPr>
        <c:crossAx val="125644800"/>
        <c:crosses val="autoZero"/>
        <c:crossBetween val="between"/>
        <c:majorUnit val="100"/>
        <c:minorUnit val="100"/>
      </c:valAx>
      <c:spPr>
        <a:ln>
          <a:solidFill>
            <a:srgbClr val="868686"/>
          </a:solidFill>
        </a:ln>
      </c:spPr>
    </c:plotArea>
    <c:legend>
      <c:legendPos val="b"/>
      <c:layout>
        <c:manualLayout>
          <c:xMode val="edge"/>
          <c:yMode val="edge"/>
          <c:x val="0.31837830950742813"/>
          <c:y val="0.95459518819731326"/>
          <c:w val="0.42144167606130256"/>
          <c:h val="4.5404829715434504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51854015280731E-2"/>
          <c:y val="3.8896543606502895E-2"/>
          <c:w val="0.88365195448491785"/>
          <c:h val="0.80984031912169518"/>
        </c:manualLayout>
      </c:layout>
      <c:barChart>
        <c:barDir val="col"/>
        <c:grouping val="clustered"/>
        <c:varyColors val="0"/>
        <c:ser>
          <c:idx val="3"/>
          <c:order val="0"/>
          <c:tx>
            <c:strRef>
              <c:f>Luvut_kuviot!$R$41</c:f>
              <c:strCache>
                <c:ptCount val="1"/>
                <c:pt idx="0">
                  <c:v>2023</c:v>
                </c:pt>
              </c:strCache>
            </c:strRef>
          </c:tx>
          <c:spPr>
            <a:solidFill>
              <a:srgbClr val="C2A6E3"/>
            </a:solidFill>
            <a:ln>
              <a:solidFill>
                <a:sysClr val="windowText" lastClr="000000"/>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Luvut_kuviot!$R$42:$R$53</c:f>
              <c:numCache>
                <c:formatCode>General</c:formatCode>
                <c:ptCount val="12"/>
                <c:pt idx="0">
                  <c:v>192</c:v>
                </c:pt>
                <c:pt idx="1">
                  <c:v>615</c:v>
                </c:pt>
                <c:pt idx="2">
                  <c:v>798</c:v>
                </c:pt>
                <c:pt idx="3">
                  <c:v>1118</c:v>
                </c:pt>
                <c:pt idx="4">
                  <c:v>1520</c:v>
                </c:pt>
                <c:pt idx="5">
                  <c:v>1696</c:v>
                </c:pt>
                <c:pt idx="6">
                  <c:v>1741</c:v>
                </c:pt>
                <c:pt idx="7">
                  <c:v>1921</c:v>
                </c:pt>
                <c:pt idx="8">
                  <c:v>2206</c:v>
                </c:pt>
                <c:pt idx="9">
                  <c:v>2608</c:v>
                </c:pt>
                <c:pt idx="10">
                  <c:v>2938</c:v>
                </c:pt>
                <c:pt idx="11">
                  <c:v>3172</c:v>
                </c:pt>
              </c:numCache>
            </c:numRef>
          </c:val>
          <c:extLst>
            <c:ext xmlns:c16="http://schemas.microsoft.com/office/drawing/2014/chart" uri="{C3380CC4-5D6E-409C-BE32-E72D297353CC}">
              <c16:uniqueId val="{00000000-1B5A-4219-B991-36A76CAB5F09}"/>
            </c:ext>
          </c:extLst>
        </c:ser>
        <c:ser>
          <c:idx val="0"/>
          <c:order val="1"/>
          <c:tx>
            <c:strRef>
              <c:f>Luvut_kuviot!$S$41</c:f>
              <c:strCache>
                <c:ptCount val="1"/>
                <c:pt idx="0">
                  <c:v>2024</c:v>
                </c:pt>
              </c:strCache>
            </c:strRef>
          </c:tx>
          <c:spPr>
            <a:solidFill>
              <a:srgbClr val="152B96"/>
            </a:solidFill>
            <a:ln>
              <a:solidFill>
                <a:sysClr val="windowText" lastClr="000000"/>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Luvut_kuviot!$S$42:$S$53</c:f>
              <c:numCache>
                <c:formatCode>General</c:formatCode>
                <c:ptCount val="12"/>
                <c:pt idx="0">
                  <c:v>238</c:v>
                </c:pt>
                <c:pt idx="1">
                  <c:v>360</c:v>
                </c:pt>
                <c:pt idx="2">
                  <c:v>481</c:v>
                </c:pt>
                <c:pt idx="3">
                  <c:v>502</c:v>
                </c:pt>
                <c:pt idx="4">
                  <c:v>573</c:v>
                </c:pt>
                <c:pt idx="5">
                  <c:v>684</c:v>
                </c:pt>
                <c:pt idx="6">
                  <c:v>715</c:v>
                </c:pt>
                <c:pt idx="7">
                  <c:v>840</c:v>
                </c:pt>
                <c:pt idx="8">
                  <c:v>849</c:v>
                </c:pt>
                <c:pt idx="9">
                  <c:v>943</c:v>
                </c:pt>
                <c:pt idx="10">
                  <c:v>951</c:v>
                </c:pt>
                <c:pt idx="11">
                  <c:v>974</c:v>
                </c:pt>
              </c:numCache>
            </c:numRef>
          </c:val>
          <c:extLst>
            <c:ext xmlns:c16="http://schemas.microsoft.com/office/drawing/2014/chart" uri="{C3380CC4-5D6E-409C-BE32-E72D297353CC}">
              <c16:uniqueId val="{00000001-1B5A-4219-B991-36A76CAB5F09}"/>
            </c:ext>
          </c:extLst>
        </c:ser>
        <c:ser>
          <c:idx val="1"/>
          <c:order val="2"/>
          <c:tx>
            <c:strRef>
              <c:f>Luvut_kuviot!$T$41</c:f>
              <c:strCache>
                <c:ptCount val="1"/>
                <c:pt idx="0">
                  <c:v>2025</c:v>
                </c:pt>
              </c:strCache>
            </c:strRef>
          </c:tx>
          <c:spPr>
            <a:solidFill>
              <a:srgbClr val="B8CDFF"/>
            </a:solidFill>
            <a:ln>
              <a:solidFill>
                <a:sysClr val="windowText" lastClr="000000"/>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Luvut_kuviot!$T$42:$T$53</c:f>
              <c:numCache>
                <c:formatCode>General</c:formatCode>
                <c:ptCount val="12"/>
                <c:pt idx="0">
                  <c:v>6</c:v>
                </c:pt>
                <c:pt idx="1">
                  <c:v>77</c:v>
                </c:pt>
                <c:pt idx="2">
                  <c:v>83</c:v>
                </c:pt>
                <c:pt idx="3">
                  <c:v>105</c:v>
                </c:pt>
                <c:pt idx="4">
                  <c:v>115</c:v>
                </c:pt>
                <c:pt idx="5">
                  <c:v>132</c:v>
                </c:pt>
                <c:pt idx="6">
                  <c:v>169</c:v>
                </c:pt>
                <c:pt idx="7">
                  <c:v>232</c:v>
                </c:pt>
                <c:pt idx="8">
                  <c:v>360</c:v>
                </c:pt>
                <c:pt idx="9">
                  <c:v>414</c:v>
                </c:pt>
                <c:pt idx="10">
                  <c:v>425</c:v>
                </c:pt>
                <c:pt idx="11">
                  <c:v>462</c:v>
                </c:pt>
              </c:numCache>
            </c:numRef>
          </c:val>
          <c:extLst>
            <c:ext xmlns:c16="http://schemas.microsoft.com/office/drawing/2014/chart" uri="{C3380CC4-5D6E-409C-BE32-E72D297353CC}">
              <c16:uniqueId val="{00000002-1B5A-4219-B991-36A76CAB5F09}"/>
            </c:ext>
          </c:extLst>
        </c:ser>
        <c:ser>
          <c:idx val="2"/>
          <c:order val="3"/>
          <c:tx>
            <c:strRef>
              <c:f>Luvut_kuviot!$U$41</c:f>
              <c:strCache>
                <c:ptCount val="1"/>
                <c:pt idx="0">
                  <c:v>2026</c:v>
                </c:pt>
              </c:strCache>
            </c:strRef>
          </c:tx>
          <c:spPr>
            <a:solidFill>
              <a:srgbClr val="B01785"/>
            </a:solidFill>
            <a:ln>
              <a:solidFill>
                <a:sysClr val="windowText" lastClr="000000"/>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Luvut_kuviot!$U$42:$U$53</c:f>
              <c:numCache>
                <c:formatCode>General</c:formatCode>
                <c:ptCount val="12"/>
                <c:pt idx="0">
                  <c:v>55</c:v>
                </c:pt>
                <c:pt idx="1">
                  <c:v>75</c:v>
                </c:pt>
                <c:pt idx="2">
                  <c:v>180</c:v>
                </c:pt>
                <c:pt idx="3">
                  <c:v>262</c:v>
                </c:pt>
              </c:numCache>
            </c:numRef>
          </c:val>
          <c:extLst>
            <c:ext xmlns:c16="http://schemas.microsoft.com/office/drawing/2014/chart" uri="{C3380CC4-5D6E-409C-BE32-E72D297353CC}">
              <c16:uniqueId val="{00000003-1B5A-4219-B991-36A76CAB5F09}"/>
            </c:ext>
          </c:extLst>
        </c:ser>
        <c:dLbls>
          <c:showLegendKey val="0"/>
          <c:showVal val="0"/>
          <c:showCatName val="0"/>
          <c:showSerName val="0"/>
          <c:showPercent val="0"/>
          <c:showBubbleSize val="0"/>
        </c:dLbls>
        <c:gapWidth val="96"/>
        <c:axId val="124775808"/>
        <c:axId val="125518976"/>
      </c:barChart>
      <c:catAx>
        <c:axId val="124775808"/>
        <c:scaling>
          <c:orientation val="minMax"/>
        </c:scaling>
        <c:delete val="0"/>
        <c:axPos val="b"/>
        <c:numFmt formatCode="General" sourceLinked="0"/>
        <c:majorTickMark val="out"/>
        <c:minorTickMark val="none"/>
        <c:tickLblPos val="nextTo"/>
        <c:spPr>
          <a:ln>
            <a:solidFill>
              <a:srgbClr val="868686"/>
            </a:solidFill>
          </a:ln>
        </c:spPr>
        <c:crossAx val="125518976"/>
        <c:crosses val="autoZero"/>
        <c:auto val="1"/>
        <c:lblAlgn val="ctr"/>
        <c:lblOffset val="100"/>
        <c:noMultiLvlLbl val="0"/>
      </c:catAx>
      <c:valAx>
        <c:axId val="125518976"/>
        <c:scaling>
          <c:orientation val="minMax"/>
          <c:max val="3500"/>
        </c:scaling>
        <c:delete val="0"/>
        <c:axPos val="l"/>
        <c:majorGridlines/>
        <c:title>
          <c:tx>
            <c:rich>
              <a:bodyPr rot="-5400000" vert="horz"/>
              <a:lstStyle/>
              <a:p>
                <a:pPr>
                  <a:defRPr b="0"/>
                </a:pPr>
                <a:r>
                  <a:rPr lang="en-US" b="0"/>
                  <a:t>valmistuneet asunnot</a:t>
                </a:r>
              </a:p>
            </c:rich>
          </c:tx>
          <c:layout>
            <c:manualLayout>
              <c:xMode val="edge"/>
              <c:yMode val="edge"/>
              <c:x val="2.0578751839996261E-3"/>
              <c:y val="0.18848975897341419"/>
            </c:manualLayout>
          </c:layout>
          <c:overlay val="0"/>
        </c:title>
        <c:numFmt formatCode="#,##0" sourceLinked="0"/>
        <c:majorTickMark val="out"/>
        <c:minorTickMark val="none"/>
        <c:tickLblPos val="nextTo"/>
        <c:spPr>
          <a:ln>
            <a:solidFill>
              <a:sysClr val="window" lastClr="FFFFFF">
                <a:lumMod val="50000"/>
              </a:sysClr>
            </a:solidFill>
          </a:ln>
        </c:spPr>
        <c:crossAx val="124775808"/>
        <c:crosses val="autoZero"/>
        <c:crossBetween val="between"/>
        <c:majorUnit val="500"/>
      </c:valAx>
      <c:spPr>
        <a:ln>
          <a:solidFill>
            <a:srgbClr val="868686"/>
          </a:solidFill>
        </a:ln>
      </c:spPr>
    </c:plotArea>
    <c:legend>
      <c:legendPos val="b"/>
      <c:layout>
        <c:manualLayout>
          <c:xMode val="edge"/>
          <c:yMode val="edge"/>
          <c:x val="0.30368031665944667"/>
          <c:y val="0.95270717803209992"/>
          <c:w val="0.43180053658664475"/>
          <c:h val="4.7292758617938718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72117019132896"/>
          <c:y val="2.9210800116474325E-2"/>
          <c:w val="0.87340817535647053"/>
          <c:h val="0.74968834572634602"/>
        </c:manualLayout>
      </c:layout>
      <c:barChart>
        <c:barDir val="col"/>
        <c:grouping val="stacked"/>
        <c:varyColors val="0"/>
        <c:ser>
          <c:idx val="0"/>
          <c:order val="0"/>
          <c:tx>
            <c:strRef>
              <c:f>työtön_lomautettu_kk!$D$129</c:f>
              <c:strCache>
                <c:ptCount val="1"/>
                <c:pt idx="0">
                  <c:v>Lomautetut</c:v>
                </c:pt>
              </c:strCache>
            </c:strRef>
          </c:tx>
          <c:spPr>
            <a:solidFill>
              <a:srgbClr val="152B96"/>
            </a:solidFill>
          </c:spPr>
          <c:invertIfNegative val="0"/>
          <c:cat>
            <c:numRef>
              <c:f>työtön_lomautettu_kk!$A$130:$A$253</c:f>
              <c:numCache>
                <c:formatCode>General</c:formatCode>
                <c:ptCount val="124"/>
                <c:pt idx="0">
                  <c:v>2016</c:v>
                </c:pt>
                <c:pt idx="12">
                  <c:v>2017</c:v>
                </c:pt>
                <c:pt idx="24">
                  <c:v>2018</c:v>
                </c:pt>
                <c:pt idx="36">
                  <c:v>2019</c:v>
                </c:pt>
                <c:pt idx="48">
                  <c:v>2020</c:v>
                </c:pt>
                <c:pt idx="60">
                  <c:v>2021</c:v>
                </c:pt>
                <c:pt idx="72">
                  <c:v>2022</c:v>
                </c:pt>
                <c:pt idx="84">
                  <c:v>2023</c:v>
                </c:pt>
                <c:pt idx="96">
                  <c:v>2024</c:v>
                </c:pt>
                <c:pt idx="108">
                  <c:v>2025</c:v>
                </c:pt>
                <c:pt idx="120">
                  <c:v>2026</c:v>
                </c:pt>
              </c:numCache>
            </c:numRef>
          </c:cat>
          <c:val>
            <c:numRef>
              <c:f>työtön_lomautettu_kk!$D$130:$D$253</c:f>
              <c:numCache>
                <c:formatCode>General</c:formatCode>
                <c:ptCount val="124"/>
                <c:pt idx="0">
                  <c:v>979</c:v>
                </c:pt>
                <c:pt idx="1">
                  <c:v>954</c:v>
                </c:pt>
                <c:pt idx="2">
                  <c:v>894</c:v>
                </c:pt>
                <c:pt idx="3">
                  <c:v>721</c:v>
                </c:pt>
                <c:pt idx="4">
                  <c:v>614</c:v>
                </c:pt>
                <c:pt idx="5">
                  <c:v>593</c:v>
                </c:pt>
                <c:pt idx="6">
                  <c:v>583</c:v>
                </c:pt>
                <c:pt idx="7">
                  <c:v>476</c:v>
                </c:pt>
                <c:pt idx="8">
                  <c:v>483</c:v>
                </c:pt>
                <c:pt idx="9">
                  <c:v>529</c:v>
                </c:pt>
                <c:pt idx="10">
                  <c:v>618</c:v>
                </c:pt>
                <c:pt idx="11">
                  <c:v>807</c:v>
                </c:pt>
                <c:pt idx="12">
                  <c:v>745</c:v>
                </c:pt>
                <c:pt idx="13">
                  <c:v>741</c:v>
                </c:pt>
                <c:pt idx="14">
                  <c:v>675</c:v>
                </c:pt>
                <c:pt idx="15">
                  <c:v>517</c:v>
                </c:pt>
                <c:pt idx="16">
                  <c:v>435</c:v>
                </c:pt>
                <c:pt idx="17">
                  <c:v>411</c:v>
                </c:pt>
                <c:pt idx="18">
                  <c:v>441</c:v>
                </c:pt>
                <c:pt idx="19">
                  <c:v>322</c:v>
                </c:pt>
                <c:pt idx="20">
                  <c:v>323</c:v>
                </c:pt>
                <c:pt idx="21">
                  <c:v>348</c:v>
                </c:pt>
                <c:pt idx="22">
                  <c:v>434</c:v>
                </c:pt>
                <c:pt idx="23">
                  <c:v>592</c:v>
                </c:pt>
                <c:pt idx="24">
                  <c:v>587</c:v>
                </c:pt>
                <c:pt idx="25">
                  <c:v>600</c:v>
                </c:pt>
                <c:pt idx="26">
                  <c:v>557</c:v>
                </c:pt>
                <c:pt idx="27">
                  <c:v>380</c:v>
                </c:pt>
                <c:pt idx="28">
                  <c:v>276</c:v>
                </c:pt>
                <c:pt idx="29">
                  <c:v>296</c:v>
                </c:pt>
                <c:pt idx="30">
                  <c:v>314</c:v>
                </c:pt>
                <c:pt idx="31">
                  <c:v>220</c:v>
                </c:pt>
                <c:pt idx="32">
                  <c:v>205</c:v>
                </c:pt>
                <c:pt idx="33">
                  <c:v>260</c:v>
                </c:pt>
                <c:pt idx="34">
                  <c:v>286</c:v>
                </c:pt>
                <c:pt idx="35">
                  <c:v>452</c:v>
                </c:pt>
                <c:pt idx="36">
                  <c:v>467</c:v>
                </c:pt>
                <c:pt idx="37">
                  <c:v>507</c:v>
                </c:pt>
                <c:pt idx="38">
                  <c:v>462</c:v>
                </c:pt>
                <c:pt idx="39">
                  <c:v>287</c:v>
                </c:pt>
                <c:pt idx="40">
                  <c:v>235</c:v>
                </c:pt>
                <c:pt idx="41">
                  <c:v>243</c:v>
                </c:pt>
                <c:pt idx="42">
                  <c:v>252</c:v>
                </c:pt>
                <c:pt idx="43">
                  <c:v>194</c:v>
                </c:pt>
                <c:pt idx="44">
                  <c:v>208</c:v>
                </c:pt>
                <c:pt idx="45">
                  <c:v>259</c:v>
                </c:pt>
                <c:pt idx="46">
                  <c:v>342</c:v>
                </c:pt>
                <c:pt idx="47">
                  <c:v>533</c:v>
                </c:pt>
                <c:pt idx="48">
                  <c:v>573</c:v>
                </c:pt>
                <c:pt idx="49">
                  <c:v>577</c:v>
                </c:pt>
                <c:pt idx="50">
                  <c:v>3571</c:v>
                </c:pt>
                <c:pt idx="51">
                  <c:v>10634</c:v>
                </c:pt>
                <c:pt idx="52">
                  <c:v>10842</c:v>
                </c:pt>
                <c:pt idx="53">
                  <c:v>8069</c:v>
                </c:pt>
                <c:pt idx="54">
                  <c:v>6071</c:v>
                </c:pt>
                <c:pt idx="55">
                  <c:v>4873</c:v>
                </c:pt>
                <c:pt idx="56">
                  <c:v>4697</c:v>
                </c:pt>
                <c:pt idx="57">
                  <c:v>4442</c:v>
                </c:pt>
                <c:pt idx="58">
                  <c:v>4274</c:v>
                </c:pt>
                <c:pt idx="59">
                  <c:v>4987</c:v>
                </c:pt>
                <c:pt idx="60">
                  <c:v>4312</c:v>
                </c:pt>
                <c:pt idx="61">
                  <c:v>4187</c:v>
                </c:pt>
                <c:pt idx="62">
                  <c:v>4860</c:v>
                </c:pt>
                <c:pt idx="63">
                  <c:v>4391</c:v>
                </c:pt>
                <c:pt idx="64">
                  <c:v>3714</c:v>
                </c:pt>
                <c:pt idx="65">
                  <c:v>3192</c:v>
                </c:pt>
                <c:pt idx="66">
                  <c:v>2977</c:v>
                </c:pt>
                <c:pt idx="67">
                  <c:v>2557</c:v>
                </c:pt>
                <c:pt idx="68">
                  <c:v>2226</c:v>
                </c:pt>
                <c:pt idx="69">
                  <c:v>1889</c:v>
                </c:pt>
                <c:pt idx="70">
                  <c:v>1609</c:v>
                </c:pt>
                <c:pt idx="71">
                  <c:v>1685</c:v>
                </c:pt>
                <c:pt idx="72">
                  <c:v>1930</c:v>
                </c:pt>
                <c:pt idx="73">
                  <c:v>1711</c:v>
                </c:pt>
                <c:pt idx="74">
                  <c:v>1269</c:v>
                </c:pt>
                <c:pt idx="75">
                  <c:v>941</c:v>
                </c:pt>
                <c:pt idx="76">
                  <c:v>736</c:v>
                </c:pt>
                <c:pt idx="77">
                  <c:v>669</c:v>
                </c:pt>
                <c:pt idx="78">
                  <c:v>666</c:v>
                </c:pt>
                <c:pt idx="79">
                  <c:v>549</c:v>
                </c:pt>
                <c:pt idx="80">
                  <c:v>521</c:v>
                </c:pt>
                <c:pt idx="81">
                  <c:v>542</c:v>
                </c:pt>
                <c:pt idx="82">
                  <c:v>724</c:v>
                </c:pt>
                <c:pt idx="83">
                  <c:v>1083</c:v>
                </c:pt>
                <c:pt idx="84">
                  <c:v>951</c:v>
                </c:pt>
                <c:pt idx="85">
                  <c:v>983</c:v>
                </c:pt>
                <c:pt idx="86">
                  <c:v>1022</c:v>
                </c:pt>
                <c:pt idx="87">
                  <c:v>823</c:v>
                </c:pt>
                <c:pt idx="88">
                  <c:v>670</c:v>
                </c:pt>
                <c:pt idx="89">
                  <c:v>679</c:v>
                </c:pt>
                <c:pt idx="90">
                  <c:v>679</c:v>
                </c:pt>
                <c:pt idx="91">
                  <c:v>634</c:v>
                </c:pt>
                <c:pt idx="92">
                  <c:v>761</c:v>
                </c:pt>
                <c:pt idx="93">
                  <c:v>916</c:v>
                </c:pt>
                <c:pt idx="94">
                  <c:v>1225</c:v>
                </c:pt>
                <c:pt idx="95">
                  <c:v>1703</c:v>
                </c:pt>
                <c:pt idx="96">
                  <c:v>1678</c:v>
                </c:pt>
                <c:pt idx="97">
                  <c:v>1695</c:v>
                </c:pt>
                <c:pt idx="98">
                  <c:v>1680</c:v>
                </c:pt>
                <c:pt idx="99">
                  <c:v>1422</c:v>
                </c:pt>
                <c:pt idx="100">
                  <c:v>1199</c:v>
                </c:pt>
                <c:pt idx="101">
                  <c:v>1109</c:v>
                </c:pt>
                <c:pt idx="102">
                  <c:v>1076</c:v>
                </c:pt>
                <c:pt idx="103">
                  <c:v>971</c:v>
                </c:pt>
                <c:pt idx="104">
                  <c:v>954</c:v>
                </c:pt>
                <c:pt idx="105">
                  <c:v>1046</c:v>
                </c:pt>
                <c:pt idx="106">
                  <c:v>1234</c:v>
                </c:pt>
                <c:pt idx="107">
                  <c:v>1603</c:v>
                </c:pt>
                <c:pt idx="108">
                  <c:v>1617</c:v>
                </c:pt>
                <c:pt idx="109">
                  <c:v>1648</c:v>
                </c:pt>
                <c:pt idx="110">
                  <c:v>1467</c:v>
                </c:pt>
                <c:pt idx="111">
                  <c:v>1187</c:v>
                </c:pt>
                <c:pt idx="112">
                  <c:v>985</c:v>
                </c:pt>
                <c:pt idx="113">
                  <c:v>938</c:v>
                </c:pt>
                <c:pt idx="114">
                  <c:v>942</c:v>
                </c:pt>
                <c:pt idx="115">
                  <c:v>819</c:v>
                </c:pt>
                <c:pt idx="116">
                  <c:v>742</c:v>
                </c:pt>
                <c:pt idx="117">
                  <c:v>854</c:v>
                </c:pt>
                <c:pt idx="118">
                  <c:v>953</c:v>
                </c:pt>
                <c:pt idx="119">
                  <c:v>1361</c:v>
                </c:pt>
                <c:pt idx="120">
                  <c:v>1291</c:v>
                </c:pt>
                <c:pt idx="121">
                  <c:v>1336</c:v>
                </c:pt>
                <c:pt idx="122">
                  <c:v>1173</c:v>
                </c:pt>
                <c:pt idx="123">
                  <c:v>893</c:v>
                </c:pt>
              </c:numCache>
            </c:numRef>
          </c:val>
          <c:extLst>
            <c:ext xmlns:c16="http://schemas.microsoft.com/office/drawing/2014/chart" uri="{C3380CC4-5D6E-409C-BE32-E72D297353CC}">
              <c16:uniqueId val="{00000000-49DE-4648-A220-722FD7E8F2B9}"/>
            </c:ext>
          </c:extLst>
        </c:ser>
        <c:ser>
          <c:idx val="1"/>
          <c:order val="1"/>
          <c:tx>
            <c:strRef>
              <c:f>työtön_lomautettu_kk!$E$129</c:f>
              <c:strCache>
                <c:ptCount val="1"/>
                <c:pt idx="0">
                  <c:v>Työttömät</c:v>
                </c:pt>
              </c:strCache>
            </c:strRef>
          </c:tx>
          <c:spPr>
            <a:solidFill>
              <a:srgbClr val="B8CDFF"/>
            </a:solidFill>
          </c:spPr>
          <c:invertIfNegative val="0"/>
          <c:cat>
            <c:numRef>
              <c:f>työtön_lomautettu_kk!$A$130:$A$253</c:f>
              <c:numCache>
                <c:formatCode>General</c:formatCode>
                <c:ptCount val="124"/>
                <c:pt idx="0">
                  <c:v>2016</c:v>
                </c:pt>
                <c:pt idx="12">
                  <c:v>2017</c:v>
                </c:pt>
                <c:pt idx="24">
                  <c:v>2018</c:v>
                </c:pt>
                <c:pt idx="36">
                  <c:v>2019</c:v>
                </c:pt>
                <c:pt idx="48">
                  <c:v>2020</c:v>
                </c:pt>
                <c:pt idx="60">
                  <c:v>2021</c:v>
                </c:pt>
                <c:pt idx="72">
                  <c:v>2022</c:v>
                </c:pt>
                <c:pt idx="84">
                  <c:v>2023</c:v>
                </c:pt>
                <c:pt idx="96">
                  <c:v>2024</c:v>
                </c:pt>
                <c:pt idx="108">
                  <c:v>2025</c:v>
                </c:pt>
                <c:pt idx="120">
                  <c:v>2026</c:v>
                </c:pt>
              </c:numCache>
            </c:numRef>
          </c:cat>
          <c:val>
            <c:numRef>
              <c:f>työtön_lomautettu_kk!$E$130:$E$253</c:f>
              <c:numCache>
                <c:formatCode>General</c:formatCode>
                <c:ptCount val="124"/>
                <c:pt idx="0">
                  <c:v>13132</c:v>
                </c:pt>
                <c:pt idx="1">
                  <c:v>12943</c:v>
                </c:pt>
                <c:pt idx="2">
                  <c:v>12875</c:v>
                </c:pt>
                <c:pt idx="3">
                  <c:v>12701</c:v>
                </c:pt>
                <c:pt idx="4">
                  <c:v>12727</c:v>
                </c:pt>
                <c:pt idx="5">
                  <c:v>14061</c:v>
                </c:pt>
                <c:pt idx="6">
                  <c:v>14538</c:v>
                </c:pt>
                <c:pt idx="7">
                  <c:v>13454</c:v>
                </c:pt>
                <c:pt idx="8">
                  <c:v>12776</c:v>
                </c:pt>
                <c:pt idx="9">
                  <c:v>12421</c:v>
                </c:pt>
                <c:pt idx="10">
                  <c:v>12284</c:v>
                </c:pt>
                <c:pt idx="11">
                  <c:v>12937</c:v>
                </c:pt>
                <c:pt idx="12">
                  <c:v>12622</c:v>
                </c:pt>
                <c:pt idx="13">
                  <c:v>12188</c:v>
                </c:pt>
                <c:pt idx="14">
                  <c:v>11853</c:v>
                </c:pt>
                <c:pt idx="15">
                  <c:v>11388</c:v>
                </c:pt>
                <c:pt idx="16">
                  <c:v>11280</c:v>
                </c:pt>
                <c:pt idx="17">
                  <c:v>12568</c:v>
                </c:pt>
                <c:pt idx="18">
                  <c:v>12918</c:v>
                </c:pt>
                <c:pt idx="19">
                  <c:v>11399</c:v>
                </c:pt>
                <c:pt idx="20">
                  <c:v>10969</c:v>
                </c:pt>
                <c:pt idx="21">
                  <c:v>10696</c:v>
                </c:pt>
                <c:pt idx="22">
                  <c:v>10434</c:v>
                </c:pt>
                <c:pt idx="23">
                  <c:v>10996</c:v>
                </c:pt>
                <c:pt idx="24">
                  <c:v>10678</c:v>
                </c:pt>
                <c:pt idx="25">
                  <c:v>10335</c:v>
                </c:pt>
                <c:pt idx="26">
                  <c:v>10057</c:v>
                </c:pt>
                <c:pt idx="27">
                  <c:v>9948</c:v>
                </c:pt>
                <c:pt idx="28">
                  <c:v>9827</c:v>
                </c:pt>
                <c:pt idx="29">
                  <c:v>11123</c:v>
                </c:pt>
                <c:pt idx="30">
                  <c:v>11580</c:v>
                </c:pt>
                <c:pt idx="31">
                  <c:v>10129</c:v>
                </c:pt>
                <c:pt idx="32">
                  <c:v>9652</c:v>
                </c:pt>
                <c:pt idx="33">
                  <c:v>9171</c:v>
                </c:pt>
                <c:pt idx="34">
                  <c:v>9066</c:v>
                </c:pt>
                <c:pt idx="35">
                  <c:v>9742</c:v>
                </c:pt>
                <c:pt idx="36">
                  <c:v>9686</c:v>
                </c:pt>
                <c:pt idx="37">
                  <c:v>9531</c:v>
                </c:pt>
                <c:pt idx="38">
                  <c:v>9368</c:v>
                </c:pt>
                <c:pt idx="39">
                  <c:v>9106</c:v>
                </c:pt>
                <c:pt idx="40">
                  <c:v>9356</c:v>
                </c:pt>
                <c:pt idx="41">
                  <c:v>10685</c:v>
                </c:pt>
                <c:pt idx="42">
                  <c:v>11332</c:v>
                </c:pt>
                <c:pt idx="43">
                  <c:v>9992</c:v>
                </c:pt>
                <c:pt idx="44">
                  <c:v>9445</c:v>
                </c:pt>
                <c:pt idx="45">
                  <c:v>9202</c:v>
                </c:pt>
                <c:pt idx="46">
                  <c:v>9109</c:v>
                </c:pt>
                <c:pt idx="47">
                  <c:v>9983</c:v>
                </c:pt>
                <c:pt idx="48">
                  <c:v>10010</c:v>
                </c:pt>
                <c:pt idx="49">
                  <c:v>9865</c:v>
                </c:pt>
                <c:pt idx="50">
                  <c:v>10642</c:v>
                </c:pt>
                <c:pt idx="51">
                  <c:v>12019</c:v>
                </c:pt>
                <c:pt idx="52">
                  <c:v>12472</c:v>
                </c:pt>
                <c:pt idx="53">
                  <c:v>13805</c:v>
                </c:pt>
                <c:pt idx="54">
                  <c:v>14361</c:v>
                </c:pt>
                <c:pt idx="55">
                  <c:v>13070</c:v>
                </c:pt>
                <c:pt idx="56">
                  <c:v>12765</c:v>
                </c:pt>
                <c:pt idx="57">
                  <c:v>12652</c:v>
                </c:pt>
                <c:pt idx="58">
                  <c:v>12635</c:v>
                </c:pt>
                <c:pt idx="59">
                  <c:v>13581</c:v>
                </c:pt>
                <c:pt idx="60">
                  <c:v>13544</c:v>
                </c:pt>
                <c:pt idx="61">
                  <c:v>13760</c:v>
                </c:pt>
                <c:pt idx="62">
                  <c:v>13980</c:v>
                </c:pt>
                <c:pt idx="63">
                  <c:v>14041</c:v>
                </c:pt>
                <c:pt idx="64">
                  <c:v>14260</c:v>
                </c:pt>
                <c:pt idx="65">
                  <c:v>15432</c:v>
                </c:pt>
                <c:pt idx="66">
                  <c:v>16114</c:v>
                </c:pt>
                <c:pt idx="67">
                  <c:v>14886</c:v>
                </c:pt>
                <c:pt idx="68">
                  <c:v>14417</c:v>
                </c:pt>
                <c:pt idx="69">
                  <c:v>14109</c:v>
                </c:pt>
                <c:pt idx="70">
                  <c:v>13554</c:v>
                </c:pt>
                <c:pt idx="71">
                  <c:v>13963</c:v>
                </c:pt>
                <c:pt idx="72">
                  <c:v>13833</c:v>
                </c:pt>
                <c:pt idx="73">
                  <c:v>13565</c:v>
                </c:pt>
                <c:pt idx="74">
                  <c:v>13019</c:v>
                </c:pt>
                <c:pt idx="75">
                  <c:v>12546</c:v>
                </c:pt>
                <c:pt idx="76">
                  <c:v>12679</c:v>
                </c:pt>
                <c:pt idx="77">
                  <c:v>13694</c:v>
                </c:pt>
                <c:pt idx="78">
                  <c:v>14195</c:v>
                </c:pt>
                <c:pt idx="79">
                  <c:v>13099</c:v>
                </c:pt>
                <c:pt idx="80">
                  <c:v>12714</c:v>
                </c:pt>
                <c:pt idx="81">
                  <c:v>12407</c:v>
                </c:pt>
                <c:pt idx="82">
                  <c:v>12242</c:v>
                </c:pt>
                <c:pt idx="83">
                  <c:v>12814</c:v>
                </c:pt>
                <c:pt idx="84">
                  <c:v>12773</c:v>
                </c:pt>
                <c:pt idx="85">
                  <c:v>12700</c:v>
                </c:pt>
                <c:pt idx="86">
                  <c:v>12705</c:v>
                </c:pt>
                <c:pt idx="87">
                  <c:v>12538</c:v>
                </c:pt>
                <c:pt idx="88">
                  <c:v>12477</c:v>
                </c:pt>
                <c:pt idx="89">
                  <c:v>13521</c:v>
                </c:pt>
                <c:pt idx="90">
                  <c:v>14210</c:v>
                </c:pt>
                <c:pt idx="91">
                  <c:v>13110</c:v>
                </c:pt>
                <c:pt idx="92">
                  <c:v>13037</c:v>
                </c:pt>
                <c:pt idx="93">
                  <c:v>13172</c:v>
                </c:pt>
                <c:pt idx="94">
                  <c:v>13367</c:v>
                </c:pt>
                <c:pt idx="95">
                  <c:v>14217</c:v>
                </c:pt>
                <c:pt idx="96">
                  <c:v>14300</c:v>
                </c:pt>
                <c:pt idx="97">
                  <c:v>14288</c:v>
                </c:pt>
                <c:pt idx="98">
                  <c:v>14333</c:v>
                </c:pt>
                <c:pt idx="99">
                  <c:v>14176</c:v>
                </c:pt>
                <c:pt idx="100">
                  <c:v>14299</c:v>
                </c:pt>
                <c:pt idx="101">
                  <c:v>15750</c:v>
                </c:pt>
                <c:pt idx="102">
                  <c:v>16462</c:v>
                </c:pt>
                <c:pt idx="103">
                  <c:v>15385</c:v>
                </c:pt>
                <c:pt idx="104">
                  <c:v>15546</c:v>
                </c:pt>
                <c:pt idx="105">
                  <c:v>15505</c:v>
                </c:pt>
                <c:pt idx="106">
                  <c:v>15394</c:v>
                </c:pt>
                <c:pt idx="107">
                  <c:v>16164</c:v>
                </c:pt>
                <c:pt idx="108">
                  <c:v>16939</c:v>
                </c:pt>
                <c:pt idx="109">
                  <c:v>17052</c:v>
                </c:pt>
                <c:pt idx="110">
                  <c:v>16984</c:v>
                </c:pt>
                <c:pt idx="111">
                  <c:v>16924</c:v>
                </c:pt>
                <c:pt idx="112">
                  <c:v>17070</c:v>
                </c:pt>
                <c:pt idx="113">
                  <c:v>18285</c:v>
                </c:pt>
                <c:pt idx="114">
                  <c:v>18561</c:v>
                </c:pt>
                <c:pt idx="115">
                  <c:v>17277</c:v>
                </c:pt>
                <c:pt idx="116">
                  <c:v>16997</c:v>
                </c:pt>
                <c:pt idx="117">
                  <c:v>17213</c:v>
                </c:pt>
                <c:pt idx="118">
                  <c:v>17456</c:v>
                </c:pt>
                <c:pt idx="119">
                  <c:v>18500</c:v>
                </c:pt>
                <c:pt idx="120">
                  <c:v>18535</c:v>
                </c:pt>
                <c:pt idx="121">
                  <c:v>18637</c:v>
                </c:pt>
                <c:pt idx="122">
                  <c:v>18645</c:v>
                </c:pt>
                <c:pt idx="123">
                  <c:v>18539</c:v>
                </c:pt>
              </c:numCache>
            </c:numRef>
          </c:val>
          <c:extLst>
            <c:ext xmlns:c16="http://schemas.microsoft.com/office/drawing/2014/chart" uri="{C3380CC4-5D6E-409C-BE32-E72D297353CC}">
              <c16:uniqueId val="{00000001-49DE-4648-A220-722FD7E8F2B9}"/>
            </c:ext>
          </c:extLst>
        </c:ser>
        <c:dLbls>
          <c:showLegendKey val="0"/>
          <c:showVal val="0"/>
          <c:showCatName val="0"/>
          <c:showSerName val="0"/>
          <c:showPercent val="0"/>
          <c:showBubbleSize val="0"/>
        </c:dLbls>
        <c:gapWidth val="0"/>
        <c:overlap val="100"/>
        <c:axId val="191818752"/>
        <c:axId val="194366848"/>
      </c:barChart>
      <c:catAx>
        <c:axId val="191818752"/>
        <c:scaling>
          <c:orientation val="minMax"/>
        </c:scaling>
        <c:delete val="0"/>
        <c:axPos val="b"/>
        <c:majorGridlines/>
        <c:numFmt formatCode="General" sourceLinked="1"/>
        <c:majorTickMark val="out"/>
        <c:minorTickMark val="none"/>
        <c:tickLblPos val="nextTo"/>
        <c:txPr>
          <a:bodyPr rot="-5400000" vert="horz"/>
          <a:lstStyle/>
          <a:p>
            <a:pPr>
              <a:defRPr/>
            </a:pPr>
            <a:endParaRPr lang="fi-FI"/>
          </a:p>
        </c:txPr>
        <c:crossAx val="194366848"/>
        <c:crosses val="autoZero"/>
        <c:auto val="1"/>
        <c:lblAlgn val="ctr"/>
        <c:lblOffset val="100"/>
        <c:tickLblSkip val="2"/>
        <c:tickMarkSkip val="12"/>
        <c:noMultiLvlLbl val="0"/>
      </c:catAx>
      <c:valAx>
        <c:axId val="194366848"/>
        <c:scaling>
          <c:orientation val="minMax"/>
          <c:max val="24000"/>
        </c:scaling>
        <c:delete val="0"/>
        <c:axPos val="l"/>
        <c:majorGridlines/>
        <c:title>
          <c:tx>
            <c:rich>
              <a:bodyPr rot="-5400000" vert="horz"/>
              <a:lstStyle/>
              <a:p>
                <a:pPr>
                  <a:defRPr b="0"/>
                </a:pPr>
                <a:r>
                  <a:rPr lang="fi-FI" b="0"/>
                  <a:t>Henkilöä</a:t>
                </a:r>
              </a:p>
            </c:rich>
          </c:tx>
          <c:layout>
            <c:manualLayout>
              <c:xMode val="edge"/>
              <c:yMode val="edge"/>
              <c:x val="3.2383433872801739E-3"/>
              <c:y val="0.29285344639635574"/>
            </c:manualLayout>
          </c:layout>
          <c:overlay val="0"/>
        </c:title>
        <c:numFmt formatCode="#,##0" sourceLinked="0"/>
        <c:majorTickMark val="out"/>
        <c:minorTickMark val="none"/>
        <c:tickLblPos val="nextTo"/>
        <c:crossAx val="191818752"/>
        <c:crosses val="autoZero"/>
        <c:crossBetween val="between"/>
        <c:majorUnit val="2000"/>
      </c:valAx>
    </c:plotArea>
    <c:legend>
      <c:legendPos val="b"/>
      <c:layout>
        <c:manualLayout>
          <c:xMode val="edge"/>
          <c:yMode val="edge"/>
          <c:x val="0.31517372259160437"/>
          <c:y val="0.94275258162269326"/>
          <c:w val="0.3781749009369953"/>
          <c:h val="5.2179544785237883E-2"/>
        </c:manualLayout>
      </c:layout>
      <c:overlay val="0"/>
      <c:spPr>
        <a:solidFill>
          <a:schemeClr val="bg1"/>
        </a:solidFill>
      </c:spPr>
    </c:legend>
    <c:plotVisOnly val="1"/>
    <c:dispBlanksAs val="gap"/>
    <c:showDLblsOverMax val="0"/>
  </c:chart>
  <c:spPr>
    <a:ln>
      <a:noFill/>
    </a:ln>
  </c:spPr>
  <c:txPr>
    <a:bodyPr/>
    <a:lstStyle/>
    <a:p>
      <a:pPr>
        <a:defRPr sz="1600" baseline="0">
          <a:solidFill>
            <a:sysClr val="windowText" lastClr="000000"/>
          </a:solidFill>
          <a:latin typeface="Arial" panose="020B0604020202020204" pitchFamily="34" charset="0"/>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Lähde: Tilastokeskus, päivitetty 22.12.2020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BFA16A-E32D-6E41-8D9B-08052C65D8BE}" type="datetimeFigureOut">
              <a:rPr lang="en-US" smtClean="0"/>
              <a:t>5/28/2026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Lähde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1F5C7A-6A00-F94D-BFFF-36F3ABD47BB7}" type="slidenum">
              <a:rPr lang="en-US" smtClean="0"/>
              <a:t>‹#›</a:t>
            </a:fld>
            <a:endParaRPr lang="en-US"/>
          </a:p>
        </p:txBody>
      </p:sp>
    </p:spTree>
    <p:extLst>
      <p:ext uri="{BB962C8B-B14F-4D97-AF65-F5344CB8AC3E}">
        <p14:creationId xmlns:p14="http://schemas.microsoft.com/office/powerpoint/2010/main" val="5300331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i-FI"/>
              <a:t>Lähde: Tilastokeskus, päivitetty 22.12.2020</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0F8A7-F7DD-4CDE-9BE7-B144424B8B86}" type="datetimeFigureOut">
              <a:rPr lang="fi-FI" smtClean="0"/>
              <a:t>28.5.2026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i-FI"/>
              <a:t>Lähde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72168-63E2-426B-BB82-DF02CD5CE14B}" type="slidenum">
              <a:rPr lang="fi-FI" smtClean="0"/>
              <a:t>‹#›</a:t>
            </a:fld>
            <a:endParaRPr lang="fi-FI"/>
          </a:p>
        </p:txBody>
      </p:sp>
    </p:spTree>
    <p:extLst>
      <p:ext uri="{BB962C8B-B14F-4D97-AF65-F5344CB8AC3E}">
        <p14:creationId xmlns:p14="http://schemas.microsoft.com/office/powerpoint/2010/main" val="9044598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54773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03456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187970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8481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4077405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7.sv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8.sv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1.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1.sv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72.jpg"/><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9.sv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9.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3.sv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4.sv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9.sv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3.sv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2.sv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sv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9.sv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sv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svg"/><Relationship Id="rId1" Type="http://schemas.openxmlformats.org/officeDocument/2006/relationships/slideMaster" Target="../slideMasters/slideMaster1.xml"/><Relationship Id="rId4" Type="http://schemas.openxmlformats.org/officeDocument/2006/relationships/image" Target="../media/image42.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svg"/><Relationship Id="rId1" Type="http://schemas.openxmlformats.org/officeDocument/2006/relationships/slideMaster" Target="../slideMasters/slideMaster1.xml"/><Relationship Id="rId5" Type="http://schemas.openxmlformats.org/officeDocument/2006/relationships/image" Target="../media/image46.svg"/><Relationship Id="rId4" Type="http://schemas.openxmlformats.org/officeDocument/2006/relationships/image" Target="../media/image45.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7.jpeg"/><Relationship Id="rId1" Type="http://schemas.openxmlformats.org/officeDocument/2006/relationships/slideMaster" Target="../slideMasters/slideMaster1.xml"/><Relationship Id="rId4" Type="http://schemas.openxmlformats.org/officeDocument/2006/relationships/image" Target="../media/image48.sv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0.emf"/><Relationship Id="rId1" Type="http://schemas.openxmlformats.org/officeDocument/2006/relationships/slideMaster" Target="../slideMasters/slideMaster1.xml"/><Relationship Id="rId5" Type="http://schemas.openxmlformats.org/officeDocument/2006/relationships/image" Target="../media/image51.svg"/><Relationship Id="rId4" Type="http://schemas.openxmlformats.org/officeDocument/2006/relationships/image" Target="../media/image53.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6.jpeg"/><Relationship Id="rId1" Type="http://schemas.openxmlformats.org/officeDocument/2006/relationships/slideMaster" Target="../slideMasters/slideMaster1.xml"/><Relationship Id="rId4" Type="http://schemas.openxmlformats.org/officeDocument/2006/relationships/image" Target="../media/image50.emf"/></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7.jpeg"/><Relationship Id="rId1" Type="http://schemas.openxmlformats.org/officeDocument/2006/relationships/slideMaster" Target="../slideMasters/slideMaster1.xml"/><Relationship Id="rId4" Type="http://schemas.openxmlformats.org/officeDocument/2006/relationships/image" Target="../media/image50.emf"/></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8.jpeg"/><Relationship Id="rId1" Type="http://schemas.openxmlformats.org/officeDocument/2006/relationships/slideMaster" Target="../slideMasters/slideMaster1.xml"/><Relationship Id="rId4" Type="http://schemas.openxmlformats.org/officeDocument/2006/relationships/image" Target="../media/image50.emf"/></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9.jpeg"/><Relationship Id="rId1" Type="http://schemas.openxmlformats.org/officeDocument/2006/relationships/slideMaster" Target="../slideMasters/slideMaster1.xml"/><Relationship Id="rId4" Type="http://schemas.openxmlformats.org/officeDocument/2006/relationships/image" Target="../media/image50.emf"/></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60.jpeg"/><Relationship Id="rId1" Type="http://schemas.openxmlformats.org/officeDocument/2006/relationships/slideMaster" Target="../slideMasters/slideMaster1.xml"/><Relationship Id="rId4" Type="http://schemas.openxmlformats.org/officeDocument/2006/relationships/image" Target="../media/image50.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1">
    <p:bg>
      <p:bgPr>
        <a:solidFill>
          <a:srgbClr val="A2E4B8">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B052-B17E-3830-21CB-B540D3D61CE6}"/>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0905BA58-BA6B-770C-F048-D85FA5C4202A}"/>
              </a:ext>
            </a:extLst>
          </p:cNvPr>
          <p:cNvSpPr>
            <a:spLocks noGrp="1"/>
          </p:cNvSpPr>
          <p:nvPr>
            <p:ph type="subTitle" idx="1"/>
          </p:nvPr>
        </p:nvSpPr>
        <p:spPr>
          <a:xfrm>
            <a:off x="669235" y="3830638"/>
            <a:ext cx="6543223" cy="2854834"/>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7" name="Graphic 18">
            <a:extLst>
              <a:ext uri="{FF2B5EF4-FFF2-40B4-BE49-F238E27FC236}">
                <a16:creationId xmlns:a16="http://schemas.microsoft.com/office/drawing/2014/main" id="{796D8843-6338-26B3-BA25-AA46DAE9A5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pic>
        <p:nvPicPr>
          <p:cNvPr id="8" name="Kuva 7">
            <a:extLst>
              <a:ext uri="{FF2B5EF4-FFF2-40B4-BE49-F238E27FC236}">
                <a16:creationId xmlns:a16="http://schemas.microsoft.com/office/drawing/2014/main" id="{1897445E-E682-651C-44DC-3DE041C182D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275855">
            <a:off x="9635249" y="-843780"/>
            <a:ext cx="2857500" cy="2857500"/>
          </a:xfrm>
          <a:prstGeom prst="rect">
            <a:avLst/>
          </a:prstGeom>
        </p:spPr>
      </p:pic>
    </p:spTree>
    <p:extLst>
      <p:ext uri="{BB962C8B-B14F-4D97-AF65-F5344CB8AC3E}">
        <p14:creationId xmlns:p14="http://schemas.microsoft.com/office/powerpoint/2010/main" val="2465124258"/>
      </p:ext>
    </p:extLst>
  </p:cSld>
  <p:clrMapOvr>
    <a:masterClrMapping/>
  </p:clrMapOvr>
  <p:hf sldNum="0" hdr="0" ftr="0"/>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dia kuva 1">
    <p:bg>
      <p:bgPr>
        <a:solidFill>
          <a:srgbClr val="152B96"/>
        </a:solidFill>
        <a:effectLst/>
      </p:bgPr>
    </p:bg>
    <p:spTree>
      <p:nvGrpSpPr>
        <p:cNvPr id="1" name=""/>
        <p:cNvGrpSpPr/>
        <p:nvPr/>
      </p:nvGrpSpPr>
      <p:grpSpPr>
        <a:xfrm>
          <a:off x="0" y="0"/>
          <a:ext cx="0" cy="0"/>
          <a:chOff x="0" y="0"/>
          <a:chExt cx="0" cy="0"/>
        </a:xfrm>
      </p:grpSpPr>
      <p:sp>
        <p:nvSpPr>
          <p:cNvPr id="7" name="Picture Placeholder 12">
            <a:extLst>
              <a:ext uri="{FF2B5EF4-FFF2-40B4-BE49-F238E27FC236}">
                <a16:creationId xmlns:a16="http://schemas.microsoft.com/office/drawing/2014/main" id="{BDD7D35C-46BB-6215-A264-AE4CC75BD653}"/>
              </a:ext>
            </a:extLst>
          </p:cNvPr>
          <p:cNvSpPr>
            <a:spLocks noGrp="1"/>
          </p:cNvSpPr>
          <p:nvPr>
            <p:ph type="pic" sz="quarter" idx="13"/>
          </p:nvPr>
        </p:nvSpPr>
        <p:spPr>
          <a:xfrm>
            <a:off x="-11150" y="-39842"/>
            <a:ext cx="12239969" cy="69311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 name="connsiteX0" fmla="*/ 2099 w 9695168"/>
              <a:gd name="connsiteY0" fmla="*/ 5426640 h 9784414"/>
              <a:gd name="connsiteX1" fmla="*/ 5149665 w 9695168"/>
              <a:gd name="connsiteY1" fmla="*/ 136 h 9784414"/>
              <a:gd name="connsiteX2" fmla="*/ 9695168 w 9695168"/>
              <a:gd name="connsiteY2" fmla="*/ 5362150 h 9784414"/>
              <a:gd name="connsiteX3" fmla="*/ 3402004 w 9695168"/>
              <a:gd name="connsiteY3" fmla="*/ 9782848 h 9784414"/>
              <a:gd name="connsiteX4" fmla="*/ 2714694 w 9695168"/>
              <a:gd name="connsiteY4" fmla="*/ 9281039 h 9784414"/>
              <a:gd name="connsiteX5" fmla="*/ 2099 w 9695168"/>
              <a:gd name="connsiteY5" fmla="*/ 5426640 h 9784414"/>
              <a:gd name="connsiteX0" fmla="*/ 27581 w 9720650"/>
              <a:gd name="connsiteY0" fmla="*/ 5426640 h 9782879"/>
              <a:gd name="connsiteX1" fmla="*/ 5175147 w 9720650"/>
              <a:gd name="connsiteY1" fmla="*/ 136 h 9782879"/>
              <a:gd name="connsiteX2" fmla="*/ 9720650 w 9720650"/>
              <a:gd name="connsiteY2" fmla="*/ 5362150 h 9782879"/>
              <a:gd name="connsiteX3" fmla="*/ 3427486 w 9720650"/>
              <a:gd name="connsiteY3" fmla="*/ 9782848 h 9782879"/>
              <a:gd name="connsiteX4" fmla="*/ 27581 w 9720650"/>
              <a:gd name="connsiteY4" fmla="*/ 5426640 h 9782879"/>
              <a:gd name="connsiteX0" fmla="*/ 34101 w 9746691"/>
              <a:gd name="connsiteY0" fmla="*/ 5426694 h 9249892"/>
              <a:gd name="connsiteX1" fmla="*/ 5181667 w 9746691"/>
              <a:gd name="connsiteY1" fmla="*/ 190 h 9249892"/>
              <a:gd name="connsiteX2" fmla="*/ 9727170 w 9746691"/>
              <a:gd name="connsiteY2" fmla="*/ 5362204 h 9249892"/>
              <a:gd name="connsiteX3" fmla="*/ 2983481 w 9746691"/>
              <a:gd name="connsiteY3" fmla="*/ 9249853 h 9249892"/>
              <a:gd name="connsiteX4" fmla="*/ 34101 w 9746691"/>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18689 w 9731278"/>
              <a:gd name="connsiteY0" fmla="*/ 5426694 h 9249853"/>
              <a:gd name="connsiteX1" fmla="*/ 5166255 w 9731278"/>
              <a:gd name="connsiteY1" fmla="*/ 190 h 9249853"/>
              <a:gd name="connsiteX2" fmla="*/ 9711758 w 9731278"/>
              <a:gd name="connsiteY2" fmla="*/ 5362204 h 9249853"/>
              <a:gd name="connsiteX3" fmla="*/ 2968069 w 9731278"/>
              <a:gd name="connsiteY3" fmla="*/ 9249853 h 9249853"/>
              <a:gd name="connsiteX4" fmla="*/ 18689 w 9731278"/>
              <a:gd name="connsiteY4" fmla="*/ 5426694 h 9249853"/>
              <a:gd name="connsiteX0" fmla="*/ 2968069 w 9731278"/>
              <a:gd name="connsiteY0" fmla="*/ 9249853 h 9319895"/>
              <a:gd name="connsiteX1" fmla="*/ 18689 w 9731278"/>
              <a:gd name="connsiteY1" fmla="*/ 5426694 h 9319895"/>
              <a:gd name="connsiteX2" fmla="*/ 5166255 w 9731278"/>
              <a:gd name="connsiteY2" fmla="*/ 190 h 9319895"/>
              <a:gd name="connsiteX3" fmla="*/ 9711758 w 9731278"/>
              <a:gd name="connsiteY3" fmla="*/ 5362204 h 9319895"/>
              <a:gd name="connsiteX4" fmla="*/ 3052544 w 9731278"/>
              <a:gd name="connsiteY4" fmla="*/ 9319895 h 9319895"/>
              <a:gd name="connsiteX0" fmla="*/ 2949380 w 9712589"/>
              <a:gd name="connsiteY0" fmla="*/ 9249853 h 9319895"/>
              <a:gd name="connsiteX1" fmla="*/ 0 w 9712589"/>
              <a:gd name="connsiteY1" fmla="*/ 5426694 h 9319895"/>
              <a:gd name="connsiteX2" fmla="*/ 5147566 w 9712589"/>
              <a:gd name="connsiteY2" fmla="*/ 190 h 9319895"/>
              <a:gd name="connsiteX3" fmla="*/ 9693069 w 9712589"/>
              <a:gd name="connsiteY3" fmla="*/ 5362204 h 9319895"/>
              <a:gd name="connsiteX4" fmla="*/ 3033855 w 9712589"/>
              <a:gd name="connsiteY4" fmla="*/ 9319895 h 9319895"/>
              <a:gd name="connsiteX0" fmla="*/ 2949392 w 9712601"/>
              <a:gd name="connsiteY0" fmla="*/ 9249853 h 9319895"/>
              <a:gd name="connsiteX1" fmla="*/ 12 w 9712601"/>
              <a:gd name="connsiteY1" fmla="*/ 5426694 h 9319895"/>
              <a:gd name="connsiteX2" fmla="*/ 5147578 w 9712601"/>
              <a:gd name="connsiteY2" fmla="*/ 190 h 9319895"/>
              <a:gd name="connsiteX3" fmla="*/ 9693081 w 9712601"/>
              <a:gd name="connsiteY3" fmla="*/ 5362204 h 9319895"/>
              <a:gd name="connsiteX4" fmla="*/ 3033867 w 9712601"/>
              <a:gd name="connsiteY4" fmla="*/ 9319895 h 9319895"/>
              <a:gd name="connsiteX0" fmla="*/ 3737167 w 10500376"/>
              <a:gd name="connsiteY0" fmla="*/ 9249853 h 9319895"/>
              <a:gd name="connsiteX1" fmla="*/ 9 w 10500376"/>
              <a:gd name="connsiteY1" fmla="*/ 5254425 h 9319895"/>
              <a:gd name="connsiteX2" fmla="*/ 5935353 w 10500376"/>
              <a:gd name="connsiteY2" fmla="*/ 190 h 9319895"/>
              <a:gd name="connsiteX3" fmla="*/ 10480856 w 10500376"/>
              <a:gd name="connsiteY3" fmla="*/ 5362204 h 9319895"/>
              <a:gd name="connsiteX4" fmla="*/ 3821642 w 10500376"/>
              <a:gd name="connsiteY4" fmla="*/ 9319895 h 9319895"/>
              <a:gd name="connsiteX0" fmla="*/ 4483824 w 11247033"/>
              <a:gd name="connsiteY0" fmla="*/ 9249853 h 9319895"/>
              <a:gd name="connsiteX1" fmla="*/ 8 w 11247033"/>
              <a:gd name="connsiteY1" fmla="*/ 5537439 h 9319895"/>
              <a:gd name="connsiteX2" fmla="*/ 6682010 w 11247033"/>
              <a:gd name="connsiteY2" fmla="*/ 190 h 9319895"/>
              <a:gd name="connsiteX3" fmla="*/ 11227513 w 11247033"/>
              <a:gd name="connsiteY3" fmla="*/ 5362204 h 9319895"/>
              <a:gd name="connsiteX4" fmla="*/ 4568299 w 11247033"/>
              <a:gd name="connsiteY4" fmla="*/ 9319895 h 9319895"/>
              <a:gd name="connsiteX0" fmla="*/ 4486221 w 11249430"/>
              <a:gd name="connsiteY0" fmla="*/ 9249853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93418 w 11249430"/>
              <a:gd name="connsiteY0" fmla="*/ 9255820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93418 w 11249430"/>
              <a:gd name="connsiteY0" fmla="*/ 9255820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76826 w 11249430"/>
              <a:gd name="connsiteY0" fmla="*/ 9293653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430"/>
              <a:gd name="connsiteY0" fmla="*/ 9259259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430"/>
              <a:gd name="connsiteY0" fmla="*/ 9259259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301"/>
              <a:gd name="connsiteY0" fmla="*/ 9259259 h 9259706"/>
              <a:gd name="connsiteX1" fmla="*/ 8 w 11249301"/>
              <a:gd name="connsiteY1" fmla="*/ 5531472 h 9259706"/>
              <a:gd name="connsiteX2" fmla="*/ 6684407 w 11249301"/>
              <a:gd name="connsiteY2" fmla="*/ 190 h 9259706"/>
              <a:gd name="connsiteX3" fmla="*/ 11229910 w 11249301"/>
              <a:gd name="connsiteY3" fmla="*/ 5362204 h 9259706"/>
              <a:gd name="connsiteX4" fmla="*/ 4493957 w 11249301"/>
              <a:gd name="connsiteY4" fmla="*/ 9259706 h 9259706"/>
              <a:gd name="connsiteX0" fmla="*/ 4489270 w 10108623"/>
              <a:gd name="connsiteY0" fmla="*/ 9259306 h 9259753"/>
              <a:gd name="connsiteX1" fmla="*/ 8 w 10108623"/>
              <a:gd name="connsiteY1" fmla="*/ 5531519 h 9259753"/>
              <a:gd name="connsiteX2" fmla="*/ 6684407 w 10108623"/>
              <a:gd name="connsiteY2" fmla="*/ 237 h 9259753"/>
              <a:gd name="connsiteX3" fmla="*/ 10083688 w 10108623"/>
              <a:gd name="connsiteY3" fmla="*/ 4585876 h 9259753"/>
              <a:gd name="connsiteX4" fmla="*/ 4493957 w 10108623"/>
              <a:gd name="connsiteY4" fmla="*/ 9259753 h 9259753"/>
              <a:gd name="connsiteX0" fmla="*/ 4489270 w 10083715"/>
              <a:gd name="connsiteY0" fmla="*/ 9259219 h 9259666"/>
              <a:gd name="connsiteX1" fmla="*/ 8 w 10083715"/>
              <a:gd name="connsiteY1" fmla="*/ 5531432 h 9259666"/>
              <a:gd name="connsiteX2" fmla="*/ 6684407 w 10083715"/>
              <a:gd name="connsiteY2" fmla="*/ 150 h 9259666"/>
              <a:gd name="connsiteX3" fmla="*/ 10083688 w 10083715"/>
              <a:gd name="connsiteY3" fmla="*/ 4585789 h 9259666"/>
              <a:gd name="connsiteX4" fmla="*/ 4493957 w 10083715"/>
              <a:gd name="connsiteY4" fmla="*/ 9259666 h 9259666"/>
              <a:gd name="connsiteX0" fmla="*/ 4489270 w 10083695"/>
              <a:gd name="connsiteY0" fmla="*/ 9259227 h 9259674"/>
              <a:gd name="connsiteX1" fmla="*/ 8 w 10083695"/>
              <a:gd name="connsiteY1" fmla="*/ 5531440 h 9259674"/>
              <a:gd name="connsiteX2" fmla="*/ 6684407 w 10083695"/>
              <a:gd name="connsiteY2" fmla="*/ 158 h 9259674"/>
              <a:gd name="connsiteX3" fmla="*/ 10083688 w 10083695"/>
              <a:gd name="connsiteY3" fmla="*/ 4585797 h 9259674"/>
              <a:gd name="connsiteX4" fmla="*/ 4493957 w 10083695"/>
              <a:gd name="connsiteY4" fmla="*/ 9259674 h 9259674"/>
              <a:gd name="connsiteX0" fmla="*/ 4489270 w 10139693"/>
              <a:gd name="connsiteY0" fmla="*/ 9259227 h 9259674"/>
              <a:gd name="connsiteX1" fmla="*/ 8 w 10139693"/>
              <a:gd name="connsiteY1" fmla="*/ 5531440 h 9259674"/>
              <a:gd name="connsiteX2" fmla="*/ 6684407 w 10139693"/>
              <a:gd name="connsiteY2" fmla="*/ 158 h 9259674"/>
              <a:gd name="connsiteX3" fmla="*/ 10139686 w 10139693"/>
              <a:gd name="connsiteY3" fmla="*/ 4585797 h 9259674"/>
              <a:gd name="connsiteX4" fmla="*/ 4493957 w 10139693"/>
              <a:gd name="connsiteY4" fmla="*/ 9259674 h 9259674"/>
              <a:gd name="connsiteX0" fmla="*/ 4489270 w 10139693"/>
              <a:gd name="connsiteY0" fmla="*/ 9259227 h 9259674"/>
              <a:gd name="connsiteX1" fmla="*/ 8 w 10139693"/>
              <a:gd name="connsiteY1" fmla="*/ 5531440 h 9259674"/>
              <a:gd name="connsiteX2" fmla="*/ 3375776 w 10139693"/>
              <a:gd name="connsiteY2" fmla="*/ 2720028 h 9259674"/>
              <a:gd name="connsiteX3" fmla="*/ 6684407 w 10139693"/>
              <a:gd name="connsiteY3" fmla="*/ 158 h 9259674"/>
              <a:gd name="connsiteX4" fmla="*/ 10139686 w 10139693"/>
              <a:gd name="connsiteY4" fmla="*/ 4585797 h 9259674"/>
              <a:gd name="connsiteX5" fmla="*/ 4493957 w 10139693"/>
              <a:gd name="connsiteY5" fmla="*/ 9259674 h 9259674"/>
              <a:gd name="connsiteX0" fmla="*/ 4498544 w 10148967"/>
              <a:gd name="connsiteY0" fmla="*/ 9259227 h 9259674"/>
              <a:gd name="connsiteX1" fmla="*/ 9282 w 10148967"/>
              <a:gd name="connsiteY1" fmla="*/ 5531440 h 9259674"/>
              <a:gd name="connsiteX2" fmla="*/ 0 w 10148967"/>
              <a:gd name="connsiteY2" fmla="*/ 188085 h 9259674"/>
              <a:gd name="connsiteX3" fmla="*/ 6693681 w 10148967"/>
              <a:gd name="connsiteY3" fmla="*/ 158 h 9259674"/>
              <a:gd name="connsiteX4" fmla="*/ 10148960 w 10148967"/>
              <a:gd name="connsiteY4" fmla="*/ 4585797 h 9259674"/>
              <a:gd name="connsiteX5" fmla="*/ 4503231 w 10148967"/>
              <a:gd name="connsiteY5" fmla="*/ 9259674 h 9259674"/>
              <a:gd name="connsiteX0" fmla="*/ 4498545 w 10148968"/>
              <a:gd name="connsiteY0" fmla="*/ 9259227 h 9259674"/>
              <a:gd name="connsiteX1" fmla="*/ 8 w 10148968"/>
              <a:gd name="connsiteY1" fmla="*/ 9148501 h 9259674"/>
              <a:gd name="connsiteX2" fmla="*/ 1 w 10148968"/>
              <a:gd name="connsiteY2" fmla="*/ 188085 h 9259674"/>
              <a:gd name="connsiteX3" fmla="*/ 6693682 w 10148968"/>
              <a:gd name="connsiteY3" fmla="*/ 158 h 9259674"/>
              <a:gd name="connsiteX4" fmla="*/ 10148961 w 10148968"/>
              <a:gd name="connsiteY4" fmla="*/ 4585797 h 9259674"/>
              <a:gd name="connsiteX5" fmla="*/ 4503232 w 10148968"/>
              <a:gd name="connsiteY5" fmla="*/ 9259674 h 9259674"/>
              <a:gd name="connsiteX0" fmla="*/ 4498545 w 10149269"/>
              <a:gd name="connsiteY0" fmla="*/ 9259305 h 9259304"/>
              <a:gd name="connsiteX1" fmla="*/ 8 w 10149269"/>
              <a:gd name="connsiteY1" fmla="*/ 9148579 h 9259304"/>
              <a:gd name="connsiteX2" fmla="*/ 1 w 10149269"/>
              <a:gd name="connsiteY2" fmla="*/ 188163 h 9259304"/>
              <a:gd name="connsiteX3" fmla="*/ 6693682 w 10149269"/>
              <a:gd name="connsiteY3" fmla="*/ 236 h 9259304"/>
              <a:gd name="connsiteX4" fmla="*/ 10148961 w 10149269"/>
              <a:gd name="connsiteY4" fmla="*/ 4585875 h 9259304"/>
              <a:gd name="connsiteX5" fmla="*/ 6914501 w 10149269"/>
              <a:gd name="connsiteY5" fmla="*/ 9158474 h 9259304"/>
              <a:gd name="connsiteX0" fmla="*/ 4498545 w 10351907"/>
              <a:gd name="connsiteY0" fmla="*/ 9259267 h 9259268"/>
              <a:gd name="connsiteX1" fmla="*/ 8 w 10351907"/>
              <a:gd name="connsiteY1" fmla="*/ 9148541 h 9259268"/>
              <a:gd name="connsiteX2" fmla="*/ 1 w 10351907"/>
              <a:gd name="connsiteY2" fmla="*/ 188125 h 9259268"/>
              <a:gd name="connsiteX3" fmla="*/ 6693682 w 10351907"/>
              <a:gd name="connsiteY3" fmla="*/ 198 h 9259268"/>
              <a:gd name="connsiteX4" fmla="*/ 10148961 w 10351907"/>
              <a:gd name="connsiteY4" fmla="*/ 4585837 h 9259268"/>
              <a:gd name="connsiteX5" fmla="*/ 6914501 w 10351907"/>
              <a:gd name="connsiteY5" fmla="*/ 9158436 h 9259268"/>
              <a:gd name="connsiteX0" fmla="*/ 4498545 w 10149002"/>
              <a:gd name="connsiteY0" fmla="*/ 9259229 h 9259229"/>
              <a:gd name="connsiteX1" fmla="*/ 8 w 10149002"/>
              <a:gd name="connsiteY1" fmla="*/ 9148503 h 9259229"/>
              <a:gd name="connsiteX2" fmla="*/ 1 w 10149002"/>
              <a:gd name="connsiteY2" fmla="*/ 188087 h 9259229"/>
              <a:gd name="connsiteX3" fmla="*/ 6693682 w 10149002"/>
              <a:gd name="connsiteY3" fmla="*/ 160 h 9259229"/>
              <a:gd name="connsiteX4" fmla="*/ 10148961 w 10149002"/>
              <a:gd name="connsiteY4" fmla="*/ 4585799 h 9259229"/>
              <a:gd name="connsiteX5" fmla="*/ 6914501 w 10149002"/>
              <a:gd name="connsiteY5" fmla="*/ 9158398 h 9259229"/>
              <a:gd name="connsiteX0" fmla="*/ 4498545 w 9212332"/>
              <a:gd name="connsiteY0" fmla="*/ 9262050 h 9262050"/>
              <a:gd name="connsiteX1" fmla="*/ 8 w 9212332"/>
              <a:gd name="connsiteY1" fmla="*/ 9151324 h 9262050"/>
              <a:gd name="connsiteX2" fmla="*/ 1 w 9212332"/>
              <a:gd name="connsiteY2" fmla="*/ 190908 h 9262050"/>
              <a:gd name="connsiteX3" fmla="*/ 6693682 w 9212332"/>
              <a:gd name="connsiteY3" fmla="*/ 2981 h 9262050"/>
              <a:gd name="connsiteX4" fmla="*/ 9212276 w 9212332"/>
              <a:gd name="connsiteY4" fmla="*/ 204742 h 9262050"/>
              <a:gd name="connsiteX5" fmla="*/ 6914501 w 9212332"/>
              <a:gd name="connsiteY5" fmla="*/ 9161219 h 9262050"/>
              <a:gd name="connsiteX0" fmla="*/ 4498545 w 9212707"/>
              <a:gd name="connsiteY0" fmla="*/ 9737363 h 9737363"/>
              <a:gd name="connsiteX1" fmla="*/ 8 w 9212707"/>
              <a:gd name="connsiteY1" fmla="*/ 9626637 h 9737363"/>
              <a:gd name="connsiteX2" fmla="*/ 1 w 9212707"/>
              <a:gd name="connsiteY2" fmla="*/ 666221 h 9737363"/>
              <a:gd name="connsiteX3" fmla="*/ 6693683 w 9212707"/>
              <a:gd name="connsiteY3" fmla="*/ 651914 h 9737363"/>
              <a:gd name="connsiteX4" fmla="*/ 9212276 w 9212707"/>
              <a:gd name="connsiteY4" fmla="*/ 680055 h 9737363"/>
              <a:gd name="connsiteX5" fmla="*/ 6914501 w 9212707"/>
              <a:gd name="connsiteY5" fmla="*/ 9636532 h 9737363"/>
              <a:gd name="connsiteX0" fmla="*/ 4498545 w 9212707"/>
              <a:gd name="connsiteY0" fmla="*/ 9737363 h 9737363"/>
              <a:gd name="connsiteX1" fmla="*/ 8 w 9212707"/>
              <a:gd name="connsiteY1" fmla="*/ 9626637 h 9737363"/>
              <a:gd name="connsiteX2" fmla="*/ 1 w 9212707"/>
              <a:gd name="connsiteY2" fmla="*/ 666221 h 9737363"/>
              <a:gd name="connsiteX3" fmla="*/ 6693683 w 9212707"/>
              <a:gd name="connsiteY3" fmla="*/ 651914 h 9737363"/>
              <a:gd name="connsiteX4" fmla="*/ 9212276 w 9212707"/>
              <a:gd name="connsiteY4" fmla="*/ 680055 h 9737363"/>
              <a:gd name="connsiteX5" fmla="*/ 6914501 w 9212707"/>
              <a:gd name="connsiteY5" fmla="*/ 9636532 h 9737363"/>
              <a:gd name="connsiteX0" fmla="*/ 4498545 w 9390870"/>
              <a:gd name="connsiteY0" fmla="*/ 9097393 h 9097393"/>
              <a:gd name="connsiteX1" fmla="*/ 8 w 9390870"/>
              <a:gd name="connsiteY1" fmla="*/ 8986667 h 9097393"/>
              <a:gd name="connsiteX2" fmla="*/ 1 w 9390870"/>
              <a:gd name="connsiteY2" fmla="*/ 26251 h 9097393"/>
              <a:gd name="connsiteX3" fmla="*/ 6693683 w 9390870"/>
              <a:gd name="connsiteY3" fmla="*/ 11944 h 9097393"/>
              <a:gd name="connsiteX4" fmla="*/ 9212276 w 9390870"/>
              <a:gd name="connsiteY4" fmla="*/ 40085 h 9097393"/>
              <a:gd name="connsiteX5" fmla="*/ 6914501 w 9390870"/>
              <a:gd name="connsiteY5" fmla="*/ 8996562 h 9097393"/>
              <a:gd name="connsiteX0" fmla="*/ 4498545 w 9212391"/>
              <a:gd name="connsiteY0" fmla="*/ 9092655 h 9092655"/>
              <a:gd name="connsiteX1" fmla="*/ 8 w 9212391"/>
              <a:gd name="connsiteY1" fmla="*/ 8981929 h 9092655"/>
              <a:gd name="connsiteX2" fmla="*/ 1 w 9212391"/>
              <a:gd name="connsiteY2" fmla="*/ 21513 h 9092655"/>
              <a:gd name="connsiteX3" fmla="*/ 6693683 w 9212391"/>
              <a:gd name="connsiteY3" fmla="*/ 7206 h 9092655"/>
              <a:gd name="connsiteX4" fmla="*/ 9212276 w 9212391"/>
              <a:gd name="connsiteY4" fmla="*/ 35347 h 9092655"/>
              <a:gd name="connsiteX5" fmla="*/ 6914501 w 9212391"/>
              <a:gd name="connsiteY5" fmla="*/ 8991824 h 9092655"/>
              <a:gd name="connsiteX0" fmla="*/ 6779975 w 9212390"/>
              <a:gd name="connsiteY0" fmla="*/ 8991378 h 8991824"/>
              <a:gd name="connsiteX1" fmla="*/ 7 w 9212390"/>
              <a:gd name="connsiteY1" fmla="*/ 8981929 h 8991824"/>
              <a:gd name="connsiteX2" fmla="*/ 0 w 9212390"/>
              <a:gd name="connsiteY2" fmla="*/ 21513 h 8991824"/>
              <a:gd name="connsiteX3" fmla="*/ 6693682 w 9212390"/>
              <a:gd name="connsiteY3" fmla="*/ 7206 h 8991824"/>
              <a:gd name="connsiteX4" fmla="*/ 9212275 w 9212390"/>
              <a:gd name="connsiteY4" fmla="*/ 35347 h 8991824"/>
              <a:gd name="connsiteX5" fmla="*/ 6914500 w 9212390"/>
              <a:gd name="connsiteY5" fmla="*/ 8991824 h 8991824"/>
              <a:gd name="connsiteX0" fmla="*/ 6779975 w 10176864"/>
              <a:gd name="connsiteY0" fmla="*/ 8992587 h 8993033"/>
              <a:gd name="connsiteX1" fmla="*/ 7 w 10176864"/>
              <a:gd name="connsiteY1" fmla="*/ 8983138 h 8993033"/>
              <a:gd name="connsiteX2" fmla="*/ 0 w 10176864"/>
              <a:gd name="connsiteY2" fmla="*/ 22722 h 8993033"/>
              <a:gd name="connsiteX3" fmla="*/ 6693682 w 10176864"/>
              <a:gd name="connsiteY3" fmla="*/ 8415 h 8993033"/>
              <a:gd name="connsiteX4" fmla="*/ 10176783 w 10176864"/>
              <a:gd name="connsiteY4" fmla="*/ 22088 h 8993033"/>
              <a:gd name="connsiteX5" fmla="*/ 6914500 w 10176864"/>
              <a:gd name="connsiteY5" fmla="*/ 8993033 h 8993033"/>
              <a:gd name="connsiteX0" fmla="*/ 6779975 w 10436327"/>
              <a:gd name="connsiteY0" fmla="*/ 9643459 h 9643768"/>
              <a:gd name="connsiteX1" fmla="*/ 7 w 10436327"/>
              <a:gd name="connsiteY1" fmla="*/ 9634010 h 9643768"/>
              <a:gd name="connsiteX2" fmla="*/ 0 w 10436327"/>
              <a:gd name="connsiteY2" fmla="*/ 673594 h 9643768"/>
              <a:gd name="connsiteX3" fmla="*/ 6693682 w 10436327"/>
              <a:gd name="connsiteY3" fmla="*/ 659287 h 9643768"/>
              <a:gd name="connsiteX4" fmla="*/ 10176783 w 10436327"/>
              <a:gd name="connsiteY4" fmla="*/ 672960 h 9643768"/>
              <a:gd name="connsiteX5" fmla="*/ 10178986 w 10436327"/>
              <a:gd name="connsiteY5" fmla="*/ 9600500 h 9643768"/>
              <a:gd name="connsiteX0" fmla="*/ 6779975 w 10178993"/>
              <a:gd name="connsiteY0" fmla="*/ 9026580 h 9026888"/>
              <a:gd name="connsiteX1" fmla="*/ 7 w 10178993"/>
              <a:gd name="connsiteY1" fmla="*/ 9017131 h 9026888"/>
              <a:gd name="connsiteX2" fmla="*/ 0 w 10178993"/>
              <a:gd name="connsiteY2" fmla="*/ 56715 h 9026888"/>
              <a:gd name="connsiteX3" fmla="*/ 6693682 w 10178993"/>
              <a:gd name="connsiteY3" fmla="*/ 42408 h 9026888"/>
              <a:gd name="connsiteX4" fmla="*/ 10176783 w 10178993"/>
              <a:gd name="connsiteY4" fmla="*/ 56081 h 9026888"/>
              <a:gd name="connsiteX5" fmla="*/ 10178986 w 10178993"/>
              <a:gd name="connsiteY5" fmla="*/ 8983621 h 9026888"/>
              <a:gd name="connsiteX0" fmla="*/ 6779975 w 10179588"/>
              <a:gd name="connsiteY0" fmla="*/ 8992620 h 8992928"/>
              <a:gd name="connsiteX1" fmla="*/ 7 w 10179588"/>
              <a:gd name="connsiteY1" fmla="*/ 8983171 h 8992928"/>
              <a:gd name="connsiteX2" fmla="*/ 0 w 10179588"/>
              <a:gd name="connsiteY2" fmla="*/ 22755 h 8992928"/>
              <a:gd name="connsiteX3" fmla="*/ 6693682 w 10179588"/>
              <a:gd name="connsiteY3" fmla="*/ 8448 h 8992928"/>
              <a:gd name="connsiteX4" fmla="*/ 10176783 w 10179588"/>
              <a:gd name="connsiteY4" fmla="*/ 22121 h 8992928"/>
              <a:gd name="connsiteX5" fmla="*/ 10178986 w 10179588"/>
              <a:gd name="connsiteY5" fmla="*/ 8949661 h 899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9588" h="8992928">
                <a:moveTo>
                  <a:pt x="6779975" y="8992620"/>
                </a:moveTo>
                <a:cubicBezTo>
                  <a:pt x="6782483" y="8990776"/>
                  <a:pt x="-6988" y="8998367"/>
                  <a:pt x="7" y="8983171"/>
                </a:cubicBezTo>
                <a:cubicBezTo>
                  <a:pt x="5" y="5996366"/>
                  <a:pt x="2" y="3009560"/>
                  <a:pt x="0" y="22755"/>
                </a:cubicBezTo>
                <a:lnTo>
                  <a:pt x="6693682" y="8448"/>
                </a:lnTo>
                <a:cubicBezTo>
                  <a:pt x="6693560" y="-22895"/>
                  <a:pt x="10190172" y="44747"/>
                  <a:pt x="10176783" y="22121"/>
                </a:cubicBezTo>
                <a:cubicBezTo>
                  <a:pt x="10168641" y="8362"/>
                  <a:pt x="10182571" y="8950455"/>
                  <a:pt x="10178986" y="8949661"/>
                </a:cubicBezTo>
              </a:path>
            </a:pathLst>
          </a:custGeom>
        </p:spPr>
        <p:txBody>
          <a:bodyPr/>
          <a:lstStyle/>
          <a:p>
            <a:r>
              <a:rPr lang="fi-FI"/>
              <a:t>Lisää kuva napsauttamalla kuvaketta</a:t>
            </a:r>
            <a:endParaRPr lang="en-FI"/>
          </a:p>
        </p:txBody>
      </p:sp>
      <p:sp>
        <p:nvSpPr>
          <p:cNvPr id="9" name="Title 1">
            <a:extLst>
              <a:ext uri="{FF2B5EF4-FFF2-40B4-BE49-F238E27FC236}">
                <a16:creationId xmlns:a16="http://schemas.microsoft.com/office/drawing/2014/main" id="{FC05906E-845F-9B47-465D-C6D22DBC0E8F}"/>
              </a:ext>
            </a:extLst>
          </p:cNvPr>
          <p:cNvSpPr>
            <a:spLocks noGrp="1"/>
          </p:cNvSpPr>
          <p:nvPr>
            <p:ph type="title" hasCustomPrompt="1"/>
          </p:nvPr>
        </p:nvSpPr>
        <p:spPr>
          <a:xfrm>
            <a:off x="914400" y="4092498"/>
            <a:ext cx="7538224" cy="2149276"/>
          </a:xfrm>
        </p:spPr>
        <p:txBody>
          <a:bodyPr anchor="b" anchorCtr="0">
            <a:noAutofit/>
          </a:bodyPr>
          <a:lstStyle>
            <a:lvl1pPr>
              <a:defRPr sz="8000" b="1" i="0" spc="-150" baseline="0">
                <a:solidFill>
                  <a:schemeClr val="bg1"/>
                </a:solidFill>
                <a:latin typeface="Poppins" pitchFamily="2" charset="77"/>
                <a:cs typeface="Poppins" pitchFamily="2" charset="77"/>
              </a:defRPr>
            </a:lvl1pPr>
          </a:lstStyle>
          <a:p>
            <a:r>
              <a:rPr lang="fi-FI" dirty="0"/>
              <a:t>Kirjoita Vantaa tai Vanda</a:t>
            </a:r>
            <a:endParaRPr lang="en-FI" dirty="0"/>
          </a:p>
        </p:txBody>
      </p:sp>
      <p:sp>
        <p:nvSpPr>
          <p:cNvPr id="16" name="Pystysuoran tekstin paikkamerkki 15">
            <a:extLst>
              <a:ext uri="{FF2B5EF4-FFF2-40B4-BE49-F238E27FC236}">
                <a16:creationId xmlns:a16="http://schemas.microsoft.com/office/drawing/2014/main" id="{26E33632-FC4B-60CB-0870-8480FFAA8472}"/>
              </a:ext>
            </a:extLst>
          </p:cNvPr>
          <p:cNvSpPr>
            <a:spLocks noGrp="1"/>
          </p:cNvSpPr>
          <p:nvPr>
            <p:ph type="body" orient="vert" sz="quarter" idx="14" hasCustomPrompt="1"/>
          </p:nvPr>
        </p:nvSpPr>
        <p:spPr>
          <a:xfrm rot="10800000">
            <a:off x="10270272" y="568711"/>
            <a:ext cx="1516953" cy="4803543"/>
          </a:xfrm>
        </p:spPr>
        <p:txBody>
          <a:bodyPr vert="eaVert">
            <a:normAutofit/>
          </a:bodyPr>
          <a:lstStyle>
            <a:lvl1pPr marL="0" indent="0" algn="r">
              <a:buFontTx/>
              <a:buNone/>
              <a:defRPr sz="8000" b="1" spc="-150" baseline="0">
                <a:solidFill>
                  <a:schemeClr val="bg1"/>
                </a:solidFill>
              </a:defRPr>
            </a:lvl1pPr>
          </a:lstStyle>
          <a:p>
            <a:pPr lvl="0"/>
            <a:r>
              <a:rPr lang="fi-FI" dirty="0"/>
              <a:t>Kirjoita</a:t>
            </a:r>
          </a:p>
        </p:txBody>
      </p:sp>
    </p:spTree>
    <p:extLst>
      <p:ext uri="{BB962C8B-B14F-4D97-AF65-F5344CB8AC3E}">
        <p14:creationId xmlns:p14="http://schemas.microsoft.com/office/powerpoint/2010/main" val="1635513743"/>
      </p:ext>
    </p:extLst>
  </p:cSld>
  <p:clrMapOvr>
    <a:masterClrMapping/>
  </p:clrMapOvr>
  <p:hf sldNum="0" hdr="0" ftr="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Välitsikkodia kuvalla">
    <p:spTree>
      <p:nvGrpSpPr>
        <p:cNvPr id="1" name=""/>
        <p:cNvGrpSpPr/>
        <p:nvPr/>
      </p:nvGrpSpPr>
      <p:grpSpPr>
        <a:xfrm>
          <a:off x="0" y="0"/>
          <a:ext cx="0" cy="0"/>
          <a:chOff x="0" y="0"/>
          <a:chExt cx="0" cy="0"/>
        </a:xfrm>
      </p:grpSpPr>
      <p:pic>
        <p:nvPicPr>
          <p:cNvPr id="4" name="Kuva 3" descr="Kuva, joka sisältää kohteen ulko, henkilö, rakennus, kerrostalo&#10;&#10;Kuvaus luotu automaattisesti">
            <a:extLst>
              <a:ext uri="{FF2B5EF4-FFF2-40B4-BE49-F238E27FC236}">
                <a16:creationId xmlns:a16="http://schemas.microsoft.com/office/drawing/2014/main" id="{0C5FDF58-3C3F-8047-926B-E97896D469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41" b="475"/>
          <a:stretch/>
        </p:blipFill>
        <p:spPr>
          <a:xfrm>
            <a:off x="2230624" y="1"/>
            <a:ext cx="10093898" cy="6858000"/>
          </a:xfrm>
          <a:prstGeom prst="rect">
            <a:avLst/>
          </a:prstGeom>
        </p:spPr>
      </p:pic>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74032" y="2620935"/>
            <a:ext cx="4517571" cy="3556028"/>
          </a:xfrm>
          <a:prstGeom prst="rect">
            <a:avLst/>
          </a:prstGeom>
        </p:spPr>
        <p:txBody>
          <a:bodyPr/>
          <a:lstStyle>
            <a:lvl1pPr>
              <a:defRPr b="1" i="0" baseline="0">
                <a:solidFill>
                  <a:schemeClr val="bg1"/>
                </a:solidFill>
                <a:latin typeface="Arial" panose="020B0604020202020204" pitchFamily="34" charset="0"/>
                <a:cs typeface="Arial" panose="020B0604020202020204" pitchFamily="34" charset="0"/>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endParaRPr lang="fi-FI" noProof="0" dirty="0"/>
          </a:p>
        </p:txBody>
      </p:sp>
      <p:sp>
        <p:nvSpPr>
          <p:cNvPr id="9" name="Title 1">
            <a:extLst>
              <a:ext uri="{FF2B5EF4-FFF2-40B4-BE49-F238E27FC236}">
                <a16:creationId xmlns:a16="http://schemas.microsoft.com/office/drawing/2014/main" id="{C4B274CD-3695-4D4D-B080-F08C81C6175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7995801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3_Otsikko ja sisältö taustalla">
    <p:bg>
      <p:bgPr>
        <a:solidFill>
          <a:srgbClr val="E3E3E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20185"/>
            <a:ext cx="10515600" cy="4169477"/>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97DC1155-69E8-29F2-9200-660251039F6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7" name="Kuva 6">
            <a:extLst>
              <a:ext uri="{FF2B5EF4-FFF2-40B4-BE49-F238E27FC236}">
                <a16:creationId xmlns:a16="http://schemas.microsoft.com/office/drawing/2014/main" id="{CDFE238E-132C-DFF7-ED55-38F454176B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9563953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Numerointi 1">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3C44FE-D3DC-4846-9057-21A3C2EBC3C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37" name="Content Placeholder 2">
            <a:extLst>
              <a:ext uri="{FF2B5EF4-FFF2-40B4-BE49-F238E27FC236}">
                <a16:creationId xmlns:a16="http://schemas.microsoft.com/office/drawing/2014/main" id="{ABFCF756-92C9-FF4D-911C-EA0F305AA07E}"/>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8" name="Text Placeholder 18">
            <a:extLst>
              <a:ext uri="{FF2B5EF4-FFF2-40B4-BE49-F238E27FC236}">
                <a16:creationId xmlns:a16="http://schemas.microsoft.com/office/drawing/2014/main" id="{96C57DCA-A664-DC40-90FE-1C313ADA3768}"/>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39" name="Content Placeholder 2">
            <a:extLst>
              <a:ext uri="{FF2B5EF4-FFF2-40B4-BE49-F238E27FC236}">
                <a16:creationId xmlns:a16="http://schemas.microsoft.com/office/drawing/2014/main" id="{F1B67DDE-49DC-E44C-A830-F32E615BC49C}"/>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0" name="Text Placeholder 18">
            <a:extLst>
              <a:ext uri="{FF2B5EF4-FFF2-40B4-BE49-F238E27FC236}">
                <a16:creationId xmlns:a16="http://schemas.microsoft.com/office/drawing/2014/main" id="{169FADAC-6C0C-FE4A-BA81-4FC7519B0021}"/>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41" name="Content Placeholder 2">
            <a:extLst>
              <a:ext uri="{FF2B5EF4-FFF2-40B4-BE49-F238E27FC236}">
                <a16:creationId xmlns:a16="http://schemas.microsoft.com/office/drawing/2014/main" id="{A97D3D4D-F205-AF43-B3C5-80D0552137C7}"/>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2" name="Text Placeholder 18">
            <a:extLst>
              <a:ext uri="{FF2B5EF4-FFF2-40B4-BE49-F238E27FC236}">
                <a16:creationId xmlns:a16="http://schemas.microsoft.com/office/drawing/2014/main" id="{3D279D69-BA57-F94F-BC21-E589A05979B7}"/>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43" name="Rectangle 5">
            <a:extLst>
              <a:ext uri="{FF2B5EF4-FFF2-40B4-BE49-F238E27FC236}">
                <a16:creationId xmlns:a16="http://schemas.microsoft.com/office/drawing/2014/main" id="{4B5C90F9-B708-5F40-B835-9F69585083A8}"/>
              </a:ext>
            </a:extLst>
          </p:cNvPr>
          <p:cNvSpPr/>
          <p:nvPr userDrawn="1"/>
        </p:nvSpPr>
        <p:spPr>
          <a:xfrm>
            <a:off x="932329"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4" name="Rectangle 25">
            <a:extLst>
              <a:ext uri="{FF2B5EF4-FFF2-40B4-BE49-F238E27FC236}">
                <a16:creationId xmlns:a16="http://schemas.microsoft.com/office/drawing/2014/main" id="{7C56B44E-8BD4-9D42-8AE7-BDF9AC2DE6C3}"/>
              </a:ext>
            </a:extLst>
          </p:cNvPr>
          <p:cNvSpPr/>
          <p:nvPr userDrawn="1"/>
        </p:nvSpPr>
        <p:spPr>
          <a:xfrm>
            <a:off x="4576496"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5" name="Rectangle 27">
            <a:extLst>
              <a:ext uri="{FF2B5EF4-FFF2-40B4-BE49-F238E27FC236}">
                <a16:creationId xmlns:a16="http://schemas.microsoft.com/office/drawing/2014/main" id="{EB5887BA-5AFA-1048-BA79-2A6D7C66374C}"/>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6" name="Text Placeholder 7">
            <a:extLst>
              <a:ext uri="{FF2B5EF4-FFF2-40B4-BE49-F238E27FC236}">
                <a16:creationId xmlns:a16="http://schemas.microsoft.com/office/drawing/2014/main" id="{9A2A4FF6-AAE9-7041-B590-01F41DA536E7}"/>
              </a:ext>
            </a:extLst>
          </p:cNvPr>
          <p:cNvSpPr>
            <a:spLocks noGrp="1"/>
          </p:cNvSpPr>
          <p:nvPr>
            <p:ph type="body" sz="quarter" idx="25" hasCustomPrompt="1"/>
          </p:nvPr>
        </p:nvSpPr>
        <p:spPr>
          <a:xfrm>
            <a:off x="796335"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1</a:t>
            </a:r>
          </a:p>
        </p:txBody>
      </p:sp>
      <p:sp>
        <p:nvSpPr>
          <p:cNvPr id="47" name="Text Placeholder 7">
            <a:extLst>
              <a:ext uri="{FF2B5EF4-FFF2-40B4-BE49-F238E27FC236}">
                <a16:creationId xmlns:a16="http://schemas.microsoft.com/office/drawing/2014/main" id="{CFB1C824-7575-E941-94CD-3F632FDDF2E6}"/>
              </a:ext>
            </a:extLst>
          </p:cNvPr>
          <p:cNvSpPr>
            <a:spLocks noGrp="1"/>
          </p:cNvSpPr>
          <p:nvPr>
            <p:ph type="body" sz="quarter" idx="26" hasCustomPrompt="1"/>
          </p:nvPr>
        </p:nvSpPr>
        <p:spPr>
          <a:xfrm>
            <a:off x="4447181"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2</a:t>
            </a:r>
          </a:p>
        </p:txBody>
      </p:sp>
      <p:sp>
        <p:nvSpPr>
          <p:cNvPr id="48" name="Text Placeholder 7">
            <a:extLst>
              <a:ext uri="{FF2B5EF4-FFF2-40B4-BE49-F238E27FC236}">
                <a16:creationId xmlns:a16="http://schemas.microsoft.com/office/drawing/2014/main" id="{83908947-31C8-024E-A858-8CEE1281115E}"/>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3</a:t>
            </a:r>
          </a:p>
        </p:txBody>
      </p:sp>
      <p:pic>
        <p:nvPicPr>
          <p:cNvPr id="2" name="Kuva 1">
            <a:extLst>
              <a:ext uri="{FF2B5EF4-FFF2-40B4-BE49-F238E27FC236}">
                <a16:creationId xmlns:a16="http://schemas.microsoft.com/office/drawing/2014/main" id="{61C4C1FE-A63E-285D-13B0-1B7EF2638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8287951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Kuvat">
    <p:spTree>
      <p:nvGrpSpPr>
        <p:cNvPr id="1" name=""/>
        <p:cNvGrpSpPr/>
        <p:nvPr/>
      </p:nvGrpSpPr>
      <p:grpSpPr>
        <a:xfrm>
          <a:off x="0" y="0"/>
          <a:ext cx="0" cy="0"/>
          <a:chOff x="0" y="0"/>
          <a:chExt cx="0" cy="0"/>
        </a:xfrm>
      </p:grpSpPr>
      <p:sp>
        <p:nvSpPr>
          <p:cNvPr id="39" name="Kuvan paikkamerkki 4">
            <a:extLst>
              <a:ext uri="{FF2B5EF4-FFF2-40B4-BE49-F238E27FC236}">
                <a16:creationId xmlns:a16="http://schemas.microsoft.com/office/drawing/2014/main" id="{67C39EBD-5132-D549-81FD-A6328CBABE55}"/>
              </a:ext>
            </a:extLst>
          </p:cNvPr>
          <p:cNvSpPr>
            <a:spLocks noGrp="1"/>
          </p:cNvSpPr>
          <p:nvPr>
            <p:ph type="pic" sz="quarter" idx="23"/>
          </p:nvPr>
        </p:nvSpPr>
        <p:spPr>
          <a:xfrm>
            <a:off x="8256588" y="1773238"/>
            <a:ext cx="3024187" cy="1399640"/>
          </a:xfrm>
        </p:spPr>
        <p:txBody>
          <a:bodyPr/>
          <a:lstStyle/>
          <a:p>
            <a:endParaRPr lang="fi-FI"/>
          </a:p>
        </p:txBody>
      </p:sp>
      <p:sp>
        <p:nvSpPr>
          <p:cNvPr id="38" name="Kuvan paikkamerkki 4">
            <a:extLst>
              <a:ext uri="{FF2B5EF4-FFF2-40B4-BE49-F238E27FC236}">
                <a16:creationId xmlns:a16="http://schemas.microsoft.com/office/drawing/2014/main" id="{1D2845B8-43E1-614B-BE92-F53FC254C6B7}"/>
              </a:ext>
            </a:extLst>
          </p:cNvPr>
          <p:cNvSpPr>
            <a:spLocks noGrp="1"/>
          </p:cNvSpPr>
          <p:nvPr>
            <p:ph type="pic" sz="quarter" idx="22"/>
          </p:nvPr>
        </p:nvSpPr>
        <p:spPr>
          <a:xfrm>
            <a:off x="4548188" y="1775510"/>
            <a:ext cx="3032911" cy="1397367"/>
          </a:xfrm>
        </p:spPr>
        <p:txBody>
          <a:bodyPr/>
          <a:lstStyle/>
          <a:p>
            <a:endParaRPr lang="fi-FI"/>
          </a:p>
        </p:txBody>
      </p:sp>
      <p:sp>
        <p:nvSpPr>
          <p:cNvPr id="5" name="Kuvan paikkamerkki 4">
            <a:extLst>
              <a:ext uri="{FF2B5EF4-FFF2-40B4-BE49-F238E27FC236}">
                <a16:creationId xmlns:a16="http://schemas.microsoft.com/office/drawing/2014/main" id="{C61C5B2B-CBE7-F64C-BD8B-B525C0CB96ED}"/>
              </a:ext>
            </a:extLst>
          </p:cNvPr>
          <p:cNvSpPr>
            <a:spLocks noGrp="1"/>
          </p:cNvSpPr>
          <p:nvPr>
            <p:ph type="pic" sz="quarter" idx="21"/>
          </p:nvPr>
        </p:nvSpPr>
        <p:spPr>
          <a:xfrm>
            <a:off x="910373" y="1776046"/>
            <a:ext cx="3032911" cy="1397367"/>
          </a:xfrm>
        </p:spPr>
        <p:txBody>
          <a:bodyPr/>
          <a:lstStyle/>
          <a:p>
            <a:endParaRPr lang="fi-FI"/>
          </a:p>
        </p:txBody>
      </p:sp>
      <p:sp>
        <p:nvSpPr>
          <p:cNvPr id="13" name="Title 1">
            <a:extLst>
              <a:ext uri="{FF2B5EF4-FFF2-40B4-BE49-F238E27FC236}">
                <a16:creationId xmlns:a16="http://schemas.microsoft.com/office/drawing/2014/main" id="{27A06342-DAD0-9148-A073-44845684632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5" name="Content Placeholder 2">
            <a:extLst>
              <a:ext uri="{FF2B5EF4-FFF2-40B4-BE49-F238E27FC236}">
                <a16:creationId xmlns:a16="http://schemas.microsoft.com/office/drawing/2014/main" id="{55AD8344-5753-E14F-8C6E-41DE1CBE9448}"/>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Text Placeholder 18">
            <a:extLst>
              <a:ext uri="{FF2B5EF4-FFF2-40B4-BE49-F238E27FC236}">
                <a16:creationId xmlns:a16="http://schemas.microsoft.com/office/drawing/2014/main" id="{D5E2A3F9-64E2-0241-93D9-76F2945CF136}"/>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5" name="Content Placeholder 2">
            <a:extLst>
              <a:ext uri="{FF2B5EF4-FFF2-40B4-BE49-F238E27FC236}">
                <a16:creationId xmlns:a16="http://schemas.microsoft.com/office/drawing/2014/main" id="{EF748CF3-B925-924B-8F43-E2274DDCE84C}"/>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7" name="Text Placeholder 18">
            <a:extLst>
              <a:ext uri="{FF2B5EF4-FFF2-40B4-BE49-F238E27FC236}">
                <a16:creationId xmlns:a16="http://schemas.microsoft.com/office/drawing/2014/main" id="{6F2832F8-7F0B-FA41-9208-E2C6E8120528}"/>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31" name="Content Placeholder 2">
            <a:extLst>
              <a:ext uri="{FF2B5EF4-FFF2-40B4-BE49-F238E27FC236}">
                <a16:creationId xmlns:a16="http://schemas.microsoft.com/office/drawing/2014/main" id="{D3E713C6-005C-6746-9028-44EADB05CF7D}"/>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2" name="Text Placeholder 18">
            <a:extLst>
              <a:ext uri="{FF2B5EF4-FFF2-40B4-BE49-F238E27FC236}">
                <a16:creationId xmlns:a16="http://schemas.microsoft.com/office/drawing/2014/main" id="{3B8EC228-2E8E-B44A-9570-4BC8415300C8}"/>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pic>
        <p:nvPicPr>
          <p:cNvPr id="2" name="Kuva 1">
            <a:extLst>
              <a:ext uri="{FF2B5EF4-FFF2-40B4-BE49-F238E27FC236}">
                <a16:creationId xmlns:a16="http://schemas.microsoft.com/office/drawing/2014/main" id="{71A90842-B8E4-0953-19E1-1492AD938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996692493"/>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Numerointi 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6" name="Rectangle 5">
            <a:extLst>
              <a:ext uri="{FF2B5EF4-FFF2-40B4-BE49-F238E27FC236}">
                <a16:creationId xmlns:a16="http://schemas.microsoft.com/office/drawing/2014/main" id="{60E58EF1-FD15-A342-94AD-D6B78BAD3EDC}"/>
              </a:ext>
            </a:extLst>
          </p:cNvPr>
          <p:cNvSpPr/>
          <p:nvPr userDrawn="1"/>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itle 1">
            <a:extLst>
              <a:ext uri="{FF2B5EF4-FFF2-40B4-BE49-F238E27FC236}">
                <a16:creationId xmlns:a16="http://schemas.microsoft.com/office/drawing/2014/main" id="{53BDF056-F8D6-AA4E-8329-9FC307ACDE8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4B7AF12-1404-F2BE-208F-76793BAD3F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474853690"/>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Ikonipaikat">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10" name="Title 1">
            <a:extLst>
              <a:ext uri="{FF2B5EF4-FFF2-40B4-BE49-F238E27FC236}">
                <a16:creationId xmlns:a16="http://schemas.microsoft.com/office/drawing/2014/main" id="{058D4667-70A6-6543-810A-4296330BEAE6}"/>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Rectangle 5">
            <a:extLst>
              <a:ext uri="{FF2B5EF4-FFF2-40B4-BE49-F238E27FC236}">
                <a16:creationId xmlns:a16="http://schemas.microsoft.com/office/drawing/2014/main" id="{6F5E99C5-60E1-1946-955D-37A830AA5BE9}"/>
              </a:ext>
            </a:extLst>
          </p:cNvPr>
          <p:cNvSpPr/>
          <p:nvPr userDrawn="1"/>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Rectangle 25">
            <a:extLst>
              <a:ext uri="{FF2B5EF4-FFF2-40B4-BE49-F238E27FC236}">
                <a16:creationId xmlns:a16="http://schemas.microsoft.com/office/drawing/2014/main" id="{A27D8EEC-C32F-1540-83E4-D909B80C58FD}"/>
              </a:ext>
            </a:extLst>
          </p:cNvPr>
          <p:cNvSpPr/>
          <p:nvPr userDrawn="1"/>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27">
            <a:extLst>
              <a:ext uri="{FF2B5EF4-FFF2-40B4-BE49-F238E27FC236}">
                <a16:creationId xmlns:a16="http://schemas.microsoft.com/office/drawing/2014/main" id="{2F10E3A5-AF79-0C4D-8EBC-2B82A311748E}"/>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Content Placeholder 2">
            <a:extLst>
              <a:ext uri="{FF2B5EF4-FFF2-40B4-BE49-F238E27FC236}">
                <a16:creationId xmlns:a16="http://schemas.microsoft.com/office/drawing/2014/main" id="{46E7C85D-7D40-CB44-9915-797A444BE2DC}"/>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Content Placeholder 2">
            <a:extLst>
              <a:ext uri="{FF2B5EF4-FFF2-40B4-BE49-F238E27FC236}">
                <a16:creationId xmlns:a16="http://schemas.microsoft.com/office/drawing/2014/main" id="{5E06D820-33D6-784E-953C-1F82B390E326}"/>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8" name="Content Placeholder 2">
            <a:extLst>
              <a:ext uri="{FF2B5EF4-FFF2-40B4-BE49-F238E27FC236}">
                <a16:creationId xmlns:a16="http://schemas.microsoft.com/office/drawing/2014/main" id="{FF6F3499-0545-234F-A7AF-5B43F6807316}"/>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pic>
        <p:nvPicPr>
          <p:cNvPr id="2" name="Kuva 1">
            <a:extLst>
              <a:ext uri="{FF2B5EF4-FFF2-40B4-BE49-F238E27FC236}">
                <a16:creationId xmlns:a16="http://schemas.microsoft.com/office/drawing/2014/main" id="{F04BE3C6-0EE8-00C8-5786-D759A8FA04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794078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Numerointi list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itle 1">
            <a:extLst>
              <a:ext uri="{FF2B5EF4-FFF2-40B4-BE49-F238E27FC236}">
                <a16:creationId xmlns:a16="http://schemas.microsoft.com/office/drawing/2014/main" id="{BCE3F162-C821-8147-9719-5827977E538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3" name="Rectangle 19">
            <a:extLst>
              <a:ext uri="{FF2B5EF4-FFF2-40B4-BE49-F238E27FC236}">
                <a16:creationId xmlns:a16="http://schemas.microsoft.com/office/drawing/2014/main" id="{65AA31A2-6B5C-F947-AA38-F06325031936}"/>
              </a:ext>
            </a:extLst>
          </p:cNvPr>
          <p:cNvSpPr/>
          <p:nvPr userDrawn="1"/>
        </p:nvSpPr>
        <p:spPr>
          <a:xfrm>
            <a:off x="807041" y="493576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pic>
        <p:nvPicPr>
          <p:cNvPr id="2" name="Kuva 1">
            <a:extLst>
              <a:ext uri="{FF2B5EF4-FFF2-40B4-BE49-F238E27FC236}">
                <a16:creationId xmlns:a16="http://schemas.microsoft.com/office/drawing/2014/main" id="{DB5EE14F-DB93-C06D-EC62-6D67E15A6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971310954"/>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2_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27DB444C-6F41-C869-EF61-A7FE7C061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04356417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3_List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B64D5E78-C7D9-8B48-6640-0400966097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71607171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userDrawn="1"/>
        </p:nvSpPr>
        <p:spPr>
          <a:xfrm>
            <a:off x="4164960" y="1766156"/>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9" name="Text Placeholder 18"/>
          <p:cNvSpPr>
            <a:spLocks noGrp="1"/>
          </p:cNvSpPr>
          <p:nvPr>
            <p:ph type="body" sz="quarter" idx="16"/>
          </p:nvPr>
        </p:nvSpPr>
        <p:spPr>
          <a:xfrm>
            <a:off x="4244022" y="188314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37192" y="168481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37192" y="296297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37786" y="4241138"/>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Rectangle 21">
            <a:extLst>
              <a:ext uri="{FF2B5EF4-FFF2-40B4-BE49-F238E27FC236}">
                <a16:creationId xmlns:a16="http://schemas.microsoft.com/office/drawing/2014/main" id="{35D6AED0-8A9B-47A6-9DA5-836963DEB41D}"/>
              </a:ext>
            </a:extLst>
          </p:cNvPr>
          <p:cNvSpPr/>
          <p:nvPr userDrawn="1"/>
        </p:nvSpPr>
        <p:spPr>
          <a:xfrm>
            <a:off x="837786" y="5507072"/>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hasCustomPrompt="1"/>
          </p:nvPr>
        </p:nvSpPr>
        <p:spPr>
          <a:xfrm>
            <a:off x="937481" y="1838559"/>
            <a:ext cx="2936935"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hasCustomPrompt="1"/>
          </p:nvPr>
        </p:nvSpPr>
        <p:spPr>
          <a:xfrm>
            <a:off x="968323" y="3110845"/>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hasCustomPrompt="1"/>
          </p:nvPr>
        </p:nvSpPr>
        <p:spPr>
          <a:xfrm>
            <a:off x="968323" y="4375168"/>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hasCustomPrompt="1"/>
          </p:nvPr>
        </p:nvSpPr>
        <p:spPr>
          <a:xfrm>
            <a:off x="968322" y="5645962"/>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8" name="Rectangle 11">
            <a:extLst>
              <a:ext uri="{FF2B5EF4-FFF2-40B4-BE49-F238E27FC236}">
                <a16:creationId xmlns:a16="http://schemas.microsoft.com/office/drawing/2014/main" id="{306C0533-8257-49D0-BD81-57AECBA366A9}"/>
              </a:ext>
            </a:extLst>
          </p:cNvPr>
          <p:cNvSpPr/>
          <p:nvPr userDrawn="1"/>
        </p:nvSpPr>
        <p:spPr>
          <a:xfrm>
            <a:off x="4167521" y="3033504"/>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60014"/>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30" name="Rectangle 11">
            <a:extLst>
              <a:ext uri="{FF2B5EF4-FFF2-40B4-BE49-F238E27FC236}">
                <a16:creationId xmlns:a16="http://schemas.microsoft.com/office/drawing/2014/main" id="{1D9B4FBB-393A-4A23-940C-D8C34778810A}"/>
              </a:ext>
            </a:extLst>
          </p:cNvPr>
          <p:cNvSpPr/>
          <p:nvPr userDrawn="1"/>
        </p:nvSpPr>
        <p:spPr>
          <a:xfrm>
            <a:off x="4164960" y="431845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44496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32" name="Rectangle 11">
            <a:extLst>
              <a:ext uri="{FF2B5EF4-FFF2-40B4-BE49-F238E27FC236}">
                <a16:creationId xmlns:a16="http://schemas.microsoft.com/office/drawing/2014/main" id="{0D7A0154-2E69-4557-B70B-38F0A83C4E10}"/>
              </a:ext>
            </a:extLst>
          </p:cNvPr>
          <p:cNvSpPr/>
          <p:nvPr userDrawn="1"/>
        </p:nvSpPr>
        <p:spPr>
          <a:xfrm>
            <a:off x="4164960" y="557421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91196"/>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21" name="Title 1">
            <a:extLst>
              <a:ext uri="{FF2B5EF4-FFF2-40B4-BE49-F238E27FC236}">
                <a16:creationId xmlns:a16="http://schemas.microsoft.com/office/drawing/2014/main" id="{EFAF629F-066A-7545-83D1-65BB4428D01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52BE916-C120-E7E8-0987-22FF72349B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8384343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okodian kuva">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B6059080-D32E-8D58-F3A4-F25B6B179DD3}"/>
              </a:ext>
            </a:extLst>
          </p:cNvPr>
          <p:cNvSpPr>
            <a:spLocks noGrp="1"/>
          </p:cNvSpPr>
          <p:nvPr>
            <p:ph type="pic" sz="quarter" idx="10"/>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2938440807"/>
      </p:ext>
    </p:extLst>
  </p:cSld>
  <p:clrMapOvr>
    <a:masterClrMapping/>
  </p:clrMapOvr>
  <p:hf sldNum="0" hdr="0" ftr="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_Lista 3 laatikko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938195" y="2040205"/>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943225" y="348955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930238" y="491782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7" name="Title 1">
            <a:extLst>
              <a:ext uri="{FF2B5EF4-FFF2-40B4-BE49-F238E27FC236}">
                <a16:creationId xmlns:a16="http://schemas.microsoft.com/office/drawing/2014/main" id="{BF181140-B8A4-6640-8A35-A1915052FB3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0" name="Rectangle 11">
            <a:extLst>
              <a:ext uri="{FF2B5EF4-FFF2-40B4-BE49-F238E27FC236}">
                <a16:creationId xmlns:a16="http://schemas.microsoft.com/office/drawing/2014/main" id="{FFB9EBBD-4848-9C4A-AD47-67F77778D41F}"/>
              </a:ext>
            </a:extLst>
          </p:cNvPr>
          <p:cNvSpPr/>
          <p:nvPr userDrawn="1"/>
        </p:nvSpPr>
        <p:spPr>
          <a:xfrm>
            <a:off x="944769" y="2040206"/>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ext Placeholder 18">
            <a:extLst>
              <a:ext uri="{FF2B5EF4-FFF2-40B4-BE49-F238E27FC236}">
                <a16:creationId xmlns:a16="http://schemas.microsoft.com/office/drawing/2014/main" id="{CDF9116B-5C08-E44D-88E8-44CEDEAA2D6B}"/>
              </a:ext>
            </a:extLst>
          </p:cNvPr>
          <p:cNvSpPr>
            <a:spLocks noGrp="1"/>
          </p:cNvSpPr>
          <p:nvPr>
            <p:ph type="body" sz="quarter" idx="19" hasCustomPrompt="1"/>
          </p:nvPr>
        </p:nvSpPr>
        <p:spPr>
          <a:xfrm>
            <a:off x="961011" y="2242875"/>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17" name="Rectangle 11">
            <a:extLst>
              <a:ext uri="{FF2B5EF4-FFF2-40B4-BE49-F238E27FC236}">
                <a16:creationId xmlns:a16="http://schemas.microsoft.com/office/drawing/2014/main" id="{F9E405EC-5698-654E-8D5B-1DD070C84FAE}"/>
              </a:ext>
            </a:extLst>
          </p:cNvPr>
          <p:cNvSpPr/>
          <p:nvPr userDrawn="1"/>
        </p:nvSpPr>
        <p:spPr>
          <a:xfrm>
            <a:off x="936812" y="348955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18">
            <a:extLst>
              <a:ext uri="{FF2B5EF4-FFF2-40B4-BE49-F238E27FC236}">
                <a16:creationId xmlns:a16="http://schemas.microsoft.com/office/drawing/2014/main" id="{8E18514B-A1BC-7D42-A564-E8048AAB663E}"/>
              </a:ext>
            </a:extLst>
          </p:cNvPr>
          <p:cNvSpPr>
            <a:spLocks noGrp="1"/>
          </p:cNvSpPr>
          <p:nvPr>
            <p:ph type="body" sz="quarter" idx="20" hasCustomPrompt="1"/>
          </p:nvPr>
        </p:nvSpPr>
        <p:spPr>
          <a:xfrm>
            <a:off x="953054" y="369222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0" name="Rectangle 11">
            <a:extLst>
              <a:ext uri="{FF2B5EF4-FFF2-40B4-BE49-F238E27FC236}">
                <a16:creationId xmlns:a16="http://schemas.microsoft.com/office/drawing/2014/main" id="{B7BC81E3-9CD5-8B48-951D-4DF903C145AF}"/>
              </a:ext>
            </a:extLst>
          </p:cNvPr>
          <p:cNvSpPr/>
          <p:nvPr userDrawn="1"/>
        </p:nvSpPr>
        <p:spPr>
          <a:xfrm>
            <a:off x="961011" y="491782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Text Placeholder 18">
            <a:extLst>
              <a:ext uri="{FF2B5EF4-FFF2-40B4-BE49-F238E27FC236}">
                <a16:creationId xmlns:a16="http://schemas.microsoft.com/office/drawing/2014/main" id="{84F295F6-B128-6941-B6AF-393342615F05}"/>
              </a:ext>
            </a:extLst>
          </p:cNvPr>
          <p:cNvSpPr>
            <a:spLocks noGrp="1"/>
          </p:cNvSpPr>
          <p:nvPr>
            <p:ph type="body" sz="quarter" idx="21" hasCustomPrompt="1"/>
          </p:nvPr>
        </p:nvSpPr>
        <p:spPr>
          <a:xfrm>
            <a:off x="977253" y="512049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pic>
        <p:nvPicPr>
          <p:cNvPr id="2" name="Kuva 1">
            <a:extLst>
              <a:ext uri="{FF2B5EF4-FFF2-40B4-BE49-F238E27FC236}">
                <a16:creationId xmlns:a16="http://schemas.microsoft.com/office/drawing/2014/main" id="{CABDA4BD-F98E-568D-DA43-32B45AA6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105419908"/>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20185"/>
            <a:ext cx="5181600" cy="415677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Content Placeholder 3"/>
          <p:cNvSpPr>
            <a:spLocks noGrp="1"/>
          </p:cNvSpPr>
          <p:nvPr>
            <p:ph sz="half" idx="2"/>
          </p:nvPr>
        </p:nvSpPr>
        <p:spPr>
          <a:xfrm>
            <a:off x="6172200" y="2020185"/>
            <a:ext cx="5181600" cy="4156778"/>
          </a:xfrm>
          <a:prstGeom prst="rect">
            <a:avLst/>
          </a:prstGeom>
        </p:spPr>
        <p:txBody>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6" name="Title 1">
            <a:extLst>
              <a:ext uri="{FF2B5EF4-FFF2-40B4-BE49-F238E27FC236}">
                <a16:creationId xmlns:a16="http://schemas.microsoft.com/office/drawing/2014/main" id="{993F3861-7784-CE4C-B887-C376C70D654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7" name="Kuva 6">
            <a:extLst>
              <a:ext uri="{FF2B5EF4-FFF2-40B4-BE49-F238E27FC236}">
                <a16:creationId xmlns:a16="http://schemas.microsoft.com/office/drawing/2014/main" id="{1C251820-A126-9C22-D367-351986E7B60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8" name="Kuva 7">
            <a:extLst>
              <a:ext uri="{FF2B5EF4-FFF2-40B4-BE49-F238E27FC236}">
                <a16:creationId xmlns:a16="http://schemas.microsoft.com/office/drawing/2014/main" id="{968D5612-F55D-529D-84AB-4EF65ACF0A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2516088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väliotsikolla">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681163"/>
            <a:ext cx="5157787" cy="823912"/>
          </a:xfrm>
          <a:prstGeom prst="rect">
            <a:avLst/>
          </a:prstGeom>
        </p:spPr>
        <p:txBody>
          <a:bodyPr anchor="b">
            <a:norm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Text Placeholder 4"/>
          <p:cNvSpPr>
            <a:spLocks noGrp="1"/>
          </p:cNvSpPr>
          <p:nvPr>
            <p:ph type="body" sz="quarter" idx="3"/>
          </p:nvPr>
        </p:nvSpPr>
        <p:spPr>
          <a:xfrm>
            <a:off x="6172203" y="1681163"/>
            <a:ext cx="5183188"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8" name="Title 1">
            <a:extLst>
              <a:ext uri="{FF2B5EF4-FFF2-40B4-BE49-F238E27FC236}">
                <a16:creationId xmlns:a16="http://schemas.microsoft.com/office/drawing/2014/main" id="{435D7DC5-0D51-4349-BA23-792E4F69562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9" name="Kuva 8">
            <a:extLst>
              <a:ext uri="{FF2B5EF4-FFF2-40B4-BE49-F238E27FC236}">
                <a16:creationId xmlns:a16="http://schemas.microsoft.com/office/drawing/2014/main" id="{5463D8A2-1BF9-53F0-C700-0C70D9D9AA6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10" name="Kuva 9">
            <a:extLst>
              <a:ext uri="{FF2B5EF4-FFF2-40B4-BE49-F238E27FC236}">
                <a16:creationId xmlns:a16="http://schemas.microsoft.com/office/drawing/2014/main" id="{F6992518-7215-5AC5-7C82-792378939B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0873903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a:prstGeom prst="rect">
            <a:avLst/>
          </a:prstGeom>
        </p:spPr>
        <p:txBody>
          <a:bodyPr anchor="t">
            <a:normAutofit/>
          </a:bodyPr>
          <a:lstStyle>
            <a:lvl1pPr>
              <a:lnSpc>
                <a:spcPct val="100000"/>
              </a:lnSpc>
              <a:defRPr sz="2800">
                <a:latin typeface="Arial Black"/>
                <a:cs typeface="Arial Black"/>
              </a:defRPr>
            </a:lvl1pPr>
          </a:lstStyle>
          <a:p>
            <a:r>
              <a:rPr lang="en-US" noProof="0" dirty="0"/>
              <a:t>Click to edit Master title style</a:t>
            </a:r>
            <a:endParaRPr lang="fi-FI" noProof="0" dirty="0"/>
          </a:p>
        </p:txBody>
      </p:sp>
      <p:sp>
        <p:nvSpPr>
          <p:cNvPr id="3" name="Content Placeholder 2"/>
          <p:cNvSpPr>
            <a:spLocks noGrp="1"/>
          </p:cNvSpPr>
          <p:nvPr>
            <p:ph idx="1"/>
          </p:nvPr>
        </p:nvSpPr>
        <p:spPr>
          <a:xfrm>
            <a:off x="5183188" y="459340"/>
            <a:ext cx="6172200" cy="5401712"/>
          </a:xfrm>
          <a:prstGeom prst="rect">
            <a:avLst/>
          </a:prstGeo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Text Placeholder 3"/>
          <p:cNvSpPr>
            <a:spLocks noGrp="1"/>
          </p:cNvSpPr>
          <p:nvPr>
            <p:ph type="body" sz="half" idx="2"/>
          </p:nvPr>
        </p:nvSpPr>
        <p:spPr>
          <a:xfrm>
            <a:off x="839788" y="2146300"/>
            <a:ext cx="3932237" cy="3722688"/>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pic>
        <p:nvPicPr>
          <p:cNvPr id="7" name="Kuva 6">
            <a:extLst>
              <a:ext uri="{FF2B5EF4-FFF2-40B4-BE49-F238E27FC236}">
                <a16:creationId xmlns:a16="http://schemas.microsoft.com/office/drawing/2014/main" id="{9F796B08-6678-C27E-28D5-A274CF5D9AC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8" name="Kuva 7">
            <a:extLst>
              <a:ext uri="{FF2B5EF4-FFF2-40B4-BE49-F238E27FC236}">
                <a16:creationId xmlns:a16="http://schemas.microsoft.com/office/drawing/2014/main" id="{58DAE747-D975-60E6-770A-D1DE41FB1B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4584607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Kolme kuvaa">
    <p:spTree>
      <p:nvGrpSpPr>
        <p:cNvPr id="1" name=""/>
        <p:cNvGrpSpPr/>
        <p:nvPr/>
      </p:nvGrpSpPr>
      <p:grpSpPr>
        <a:xfrm>
          <a:off x="0" y="0"/>
          <a:ext cx="0" cy="0"/>
          <a:chOff x="0" y="0"/>
          <a:chExt cx="0" cy="0"/>
        </a:xfrm>
      </p:grpSpPr>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249289"/>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6" name="Content Placeholder 2">
            <a:extLst>
              <a:ext uri="{FF2B5EF4-FFF2-40B4-BE49-F238E27FC236}">
                <a16:creationId xmlns:a16="http://schemas.microsoft.com/office/drawing/2014/main" id="{E2EA324F-360E-8C4D-9213-307FDD1AE83D}"/>
              </a:ext>
            </a:extLst>
          </p:cNvPr>
          <p:cNvSpPr>
            <a:spLocks noGrp="1"/>
          </p:cNvSpPr>
          <p:nvPr>
            <p:ph sz="half" idx="1"/>
          </p:nvPr>
        </p:nvSpPr>
        <p:spPr>
          <a:xfrm>
            <a:off x="838200" y="2116667"/>
            <a:ext cx="5971664" cy="104986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Tree>
    <p:extLst>
      <p:ext uri="{BB962C8B-B14F-4D97-AF65-F5344CB8AC3E}">
        <p14:creationId xmlns:p14="http://schemas.microsoft.com/office/powerpoint/2010/main" val="19818846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Otsikko ja koko sivun kuv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5" name="Rectangle 4">
            <a:extLst>
              <a:ext uri="{FF2B5EF4-FFF2-40B4-BE49-F238E27FC236}">
                <a16:creationId xmlns:a16="http://schemas.microsoft.com/office/drawing/2014/main" id="{BFD08049-24AC-B142-B775-163DB0734EDA}"/>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BD6EAE7E-BF96-4148-A4AD-AE93BB10979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7686621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2_Vain otsikk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551D00-7BFF-FC40-A9B5-8E2498350C8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12212F40-4F46-EAC5-0906-9D7BB3F2706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6" name="Kuva 5">
            <a:extLst>
              <a:ext uri="{FF2B5EF4-FFF2-40B4-BE49-F238E27FC236}">
                <a16:creationId xmlns:a16="http://schemas.microsoft.com/office/drawing/2014/main" id="{B5A9FEE4-9FBB-773C-DE5A-8F5D50DE04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10717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_Korostus">
    <p:spTree>
      <p:nvGrpSpPr>
        <p:cNvPr id="1" name=""/>
        <p:cNvGrpSpPr/>
        <p:nvPr/>
      </p:nvGrpSpPr>
      <p:grpSpPr>
        <a:xfrm>
          <a:off x="0" y="0"/>
          <a:ext cx="0" cy="0"/>
          <a:chOff x="0" y="0"/>
          <a:chExt cx="0" cy="0"/>
        </a:xfrm>
      </p:grpSpPr>
      <p:sp>
        <p:nvSpPr>
          <p:cNvPr id="6" name="Text Placeholder 3"/>
          <p:cNvSpPr>
            <a:spLocks noGrp="1"/>
          </p:cNvSpPr>
          <p:nvPr>
            <p:ph type="body" sz="quarter" idx="14" hasCustomPrompt="1"/>
          </p:nvPr>
        </p:nvSpPr>
        <p:spPr>
          <a:xfrm>
            <a:off x="843229" y="240435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7" name="Text Placeholder 3"/>
          <p:cNvSpPr>
            <a:spLocks noGrp="1"/>
          </p:cNvSpPr>
          <p:nvPr>
            <p:ph type="body" sz="quarter" idx="15" hasCustomPrompt="1"/>
          </p:nvPr>
        </p:nvSpPr>
        <p:spPr>
          <a:xfrm>
            <a:off x="843229" y="327278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8" name="Text Placeholder 3"/>
          <p:cNvSpPr>
            <a:spLocks noGrp="1"/>
          </p:cNvSpPr>
          <p:nvPr>
            <p:ph type="body" sz="quarter" idx="16" hasCustomPrompt="1"/>
          </p:nvPr>
        </p:nvSpPr>
        <p:spPr>
          <a:xfrm>
            <a:off x="843229" y="442112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7" hasCustomPrompt="1"/>
          </p:nvPr>
        </p:nvSpPr>
        <p:spPr>
          <a:xfrm>
            <a:off x="4595489" y="240814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0" name="Text Placeholder 3"/>
          <p:cNvSpPr>
            <a:spLocks noGrp="1"/>
          </p:cNvSpPr>
          <p:nvPr>
            <p:ph type="body" sz="quarter" idx="18" hasCustomPrompt="1"/>
          </p:nvPr>
        </p:nvSpPr>
        <p:spPr>
          <a:xfrm>
            <a:off x="4595489" y="327657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1" name="Text Placeholder 3"/>
          <p:cNvSpPr>
            <a:spLocks noGrp="1"/>
          </p:cNvSpPr>
          <p:nvPr>
            <p:ph type="body" sz="quarter" idx="19" hasCustomPrompt="1"/>
          </p:nvPr>
        </p:nvSpPr>
        <p:spPr>
          <a:xfrm>
            <a:off x="4595489" y="442491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20" hasCustomPrompt="1"/>
          </p:nvPr>
        </p:nvSpPr>
        <p:spPr>
          <a:xfrm>
            <a:off x="8365761" y="239842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3" name="Text Placeholder 3"/>
          <p:cNvSpPr>
            <a:spLocks noGrp="1"/>
          </p:cNvSpPr>
          <p:nvPr>
            <p:ph type="body" sz="quarter" idx="21" hasCustomPrompt="1"/>
          </p:nvPr>
        </p:nvSpPr>
        <p:spPr>
          <a:xfrm>
            <a:off x="8365761" y="326685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4" name="Text Placeholder 3"/>
          <p:cNvSpPr>
            <a:spLocks noGrp="1"/>
          </p:cNvSpPr>
          <p:nvPr>
            <p:ph type="body" sz="quarter" idx="22" hasCustomPrompt="1"/>
          </p:nvPr>
        </p:nvSpPr>
        <p:spPr>
          <a:xfrm>
            <a:off x="8365761" y="441519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6" name="Title 1">
            <a:extLst>
              <a:ext uri="{FF2B5EF4-FFF2-40B4-BE49-F238E27FC236}">
                <a16:creationId xmlns:a16="http://schemas.microsoft.com/office/drawing/2014/main" id="{E2185FBF-7DCC-294B-B860-C73B9639C1C0}"/>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42A4A19-880E-C5E5-94FF-2858C3A66175}"/>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29ABE101-AEA0-151C-8638-BEA67E1380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4348619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Korostus kuvan päällä">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4" name="Text Placeholder 3"/>
          <p:cNvSpPr>
            <a:spLocks noGrp="1"/>
          </p:cNvSpPr>
          <p:nvPr>
            <p:ph type="body" sz="quarter" idx="14" hasCustomPrompt="1"/>
          </p:nvPr>
        </p:nvSpPr>
        <p:spPr>
          <a:xfrm>
            <a:off x="843229" y="285018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5" hasCustomPrompt="1"/>
          </p:nvPr>
        </p:nvSpPr>
        <p:spPr>
          <a:xfrm>
            <a:off x="843229" y="371860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0" name="Text Placeholder 3"/>
          <p:cNvSpPr>
            <a:spLocks noGrp="1"/>
          </p:cNvSpPr>
          <p:nvPr>
            <p:ph type="body" sz="quarter" idx="16" hasCustomPrompt="1"/>
          </p:nvPr>
        </p:nvSpPr>
        <p:spPr>
          <a:xfrm>
            <a:off x="843229" y="486695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1" name="Text Placeholder 3"/>
          <p:cNvSpPr>
            <a:spLocks noGrp="1"/>
          </p:cNvSpPr>
          <p:nvPr>
            <p:ph type="body" sz="quarter" idx="17" hasCustomPrompt="1"/>
          </p:nvPr>
        </p:nvSpPr>
        <p:spPr>
          <a:xfrm>
            <a:off x="4595489" y="285397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18" hasCustomPrompt="1"/>
          </p:nvPr>
        </p:nvSpPr>
        <p:spPr>
          <a:xfrm>
            <a:off x="4595489" y="372239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3" name="Text Placeholder 3"/>
          <p:cNvSpPr>
            <a:spLocks noGrp="1"/>
          </p:cNvSpPr>
          <p:nvPr>
            <p:ph type="body" sz="quarter" idx="19" hasCustomPrompt="1"/>
          </p:nvPr>
        </p:nvSpPr>
        <p:spPr>
          <a:xfrm>
            <a:off x="4595489" y="487074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4" name="Text Placeholder 3"/>
          <p:cNvSpPr>
            <a:spLocks noGrp="1"/>
          </p:cNvSpPr>
          <p:nvPr>
            <p:ph type="body" sz="quarter" idx="20" hasCustomPrompt="1"/>
          </p:nvPr>
        </p:nvSpPr>
        <p:spPr>
          <a:xfrm>
            <a:off x="8365761" y="284425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5" name="Text Placeholder 3"/>
          <p:cNvSpPr>
            <a:spLocks noGrp="1"/>
          </p:cNvSpPr>
          <p:nvPr>
            <p:ph type="body" sz="quarter" idx="21" hasCustomPrompt="1"/>
          </p:nvPr>
        </p:nvSpPr>
        <p:spPr>
          <a:xfrm>
            <a:off x="8365761" y="371267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6" name="Text Placeholder 3"/>
          <p:cNvSpPr>
            <a:spLocks noGrp="1"/>
          </p:cNvSpPr>
          <p:nvPr>
            <p:ph type="body" sz="quarter" idx="22" hasCustomPrompt="1"/>
          </p:nvPr>
        </p:nvSpPr>
        <p:spPr>
          <a:xfrm>
            <a:off x="8365761" y="486102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9" name="Title 1">
            <a:extLst>
              <a:ext uri="{FF2B5EF4-FFF2-40B4-BE49-F238E27FC236}">
                <a16:creationId xmlns:a16="http://schemas.microsoft.com/office/drawing/2014/main" id="{BA942B38-07DC-B947-9703-43154837475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70F66D84-FE55-C555-97D2-D0FC77B4FA5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6" name="Kuva 5">
            <a:extLst>
              <a:ext uri="{FF2B5EF4-FFF2-40B4-BE49-F238E27FC236}">
                <a16:creationId xmlns:a16="http://schemas.microsoft.com/office/drawing/2014/main" id="{C5E14D70-DEE4-68DC-7E95-EEF9C79FA0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6413571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unnus eng">
    <p:bg>
      <p:bgPr>
        <a:solidFill>
          <a:srgbClr val="F9E51E"/>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9E4EF54-9756-BD07-9BC9-CCFE7005FE2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C23EE98D-58DA-E0C7-2F56-859B12D2CDE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rot="10800000" flipH="1">
            <a:off x="9738833" y="0"/>
            <a:ext cx="2460785" cy="2460785"/>
          </a:xfrm>
          <a:prstGeom prst="rect">
            <a:avLst/>
          </a:prstGeom>
        </p:spPr>
      </p:pic>
      <p:pic>
        <p:nvPicPr>
          <p:cNvPr id="11" name="Kuva 10" descr="Kuva, joka sisältää kohteen teksti, Fontti, Grafiikka, graafinen suunnittelu&#10;&#10;Kuvaus luotu automaattisesti">
            <a:extLst>
              <a:ext uri="{FF2B5EF4-FFF2-40B4-BE49-F238E27FC236}">
                <a16:creationId xmlns:a16="http://schemas.microsoft.com/office/drawing/2014/main" id="{5ACA54BC-4E9E-8F15-17DA-C6CD9236A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1871" y="961015"/>
            <a:ext cx="4944613" cy="4944613"/>
          </a:xfrm>
          <a:prstGeom prst="rect">
            <a:avLst/>
          </a:prstGeom>
        </p:spPr>
      </p:pic>
    </p:spTree>
    <p:extLst>
      <p:ext uri="{BB962C8B-B14F-4D97-AF65-F5344CB8AC3E}">
        <p14:creationId xmlns:p14="http://schemas.microsoft.com/office/powerpoint/2010/main" val="1356420186"/>
      </p:ext>
    </p:extLst>
  </p:cSld>
  <p:clrMapOvr>
    <a:masterClrMapping/>
  </p:clrMapOvr>
  <p:extLst>
    <p:ext uri="{DCECCB84-F9BA-43D5-87BE-67443E8EF086}">
      <p15:sldGuideLst xmlns:p15="http://schemas.microsoft.com/office/powerpoint/2012/main">
        <p15:guide id="1" orient="horz" pos="2024">
          <p15:clr>
            <a:srgbClr val="FBAE40"/>
          </p15:clr>
        </p15:guide>
        <p15:guide id="2" pos="30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kuvapaikkaa">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B6059080-D32E-8D58-F3A4-F25B6B179DD3}"/>
              </a:ext>
            </a:extLst>
          </p:cNvPr>
          <p:cNvSpPr>
            <a:spLocks noGrp="1"/>
          </p:cNvSpPr>
          <p:nvPr>
            <p:ph type="pic" sz="quarter" idx="10"/>
          </p:nvPr>
        </p:nvSpPr>
        <p:spPr>
          <a:xfrm>
            <a:off x="0" y="0"/>
            <a:ext cx="6096000" cy="3429000"/>
          </a:xfrm>
        </p:spPr>
        <p:txBody>
          <a:bodyPr/>
          <a:lstStyle/>
          <a:p>
            <a:r>
              <a:rPr lang="fi-FI"/>
              <a:t>Lisää kuva napsauttamalla kuvaketta</a:t>
            </a:r>
          </a:p>
        </p:txBody>
      </p:sp>
      <p:sp>
        <p:nvSpPr>
          <p:cNvPr id="2" name="Kuvan paikkamerkki 5">
            <a:extLst>
              <a:ext uri="{FF2B5EF4-FFF2-40B4-BE49-F238E27FC236}">
                <a16:creationId xmlns:a16="http://schemas.microsoft.com/office/drawing/2014/main" id="{4882092E-5C6A-1528-20CF-198CE4AF225B}"/>
              </a:ext>
            </a:extLst>
          </p:cNvPr>
          <p:cNvSpPr>
            <a:spLocks noGrp="1"/>
          </p:cNvSpPr>
          <p:nvPr>
            <p:ph type="pic" sz="quarter" idx="11"/>
          </p:nvPr>
        </p:nvSpPr>
        <p:spPr>
          <a:xfrm>
            <a:off x="0" y="3429000"/>
            <a:ext cx="6096000" cy="3429000"/>
          </a:xfrm>
        </p:spPr>
        <p:txBody>
          <a:bodyPr/>
          <a:lstStyle/>
          <a:p>
            <a:r>
              <a:rPr lang="fi-FI"/>
              <a:t>Lisää kuva napsauttamalla kuvaketta</a:t>
            </a:r>
          </a:p>
        </p:txBody>
      </p:sp>
      <p:sp>
        <p:nvSpPr>
          <p:cNvPr id="3" name="Kuvan paikkamerkki 5">
            <a:extLst>
              <a:ext uri="{FF2B5EF4-FFF2-40B4-BE49-F238E27FC236}">
                <a16:creationId xmlns:a16="http://schemas.microsoft.com/office/drawing/2014/main" id="{88B0D8E5-DC5B-AEC5-9EDB-423F93980903}"/>
              </a:ext>
            </a:extLst>
          </p:cNvPr>
          <p:cNvSpPr>
            <a:spLocks noGrp="1"/>
          </p:cNvSpPr>
          <p:nvPr>
            <p:ph type="pic" sz="quarter" idx="12"/>
          </p:nvPr>
        </p:nvSpPr>
        <p:spPr>
          <a:xfrm>
            <a:off x="6096000" y="0"/>
            <a:ext cx="6096000" cy="3429000"/>
          </a:xfrm>
        </p:spPr>
        <p:txBody>
          <a:bodyPr/>
          <a:lstStyle/>
          <a:p>
            <a:r>
              <a:rPr lang="fi-FI"/>
              <a:t>Lisää kuva napsauttamalla kuvaketta</a:t>
            </a:r>
          </a:p>
        </p:txBody>
      </p:sp>
      <p:sp>
        <p:nvSpPr>
          <p:cNvPr id="4" name="Kuvan paikkamerkki 5">
            <a:extLst>
              <a:ext uri="{FF2B5EF4-FFF2-40B4-BE49-F238E27FC236}">
                <a16:creationId xmlns:a16="http://schemas.microsoft.com/office/drawing/2014/main" id="{A140C5B4-9082-E19F-2326-F1BD31872041}"/>
              </a:ext>
            </a:extLst>
          </p:cNvPr>
          <p:cNvSpPr>
            <a:spLocks noGrp="1"/>
          </p:cNvSpPr>
          <p:nvPr>
            <p:ph type="pic" sz="quarter" idx="13"/>
          </p:nvPr>
        </p:nvSpPr>
        <p:spPr>
          <a:xfrm>
            <a:off x="6096000" y="3429000"/>
            <a:ext cx="6096000" cy="3429000"/>
          </a:xfrm>
        </p:spPr>
        <p:txBody>
          <a:bodyPr/>
          <a:lstStyle/>
          <a:p>
            <a:r>
              <a:rPr lang="fi-FI"/>
              <a:t>Lisää kuva napsauttamalla kuvaketta</a:t>
            </a:r>
          </a:p>
        </p:txBody>
      </p:sp>
    </p:spTree>
    <p:extLst>
      <p:ext uri="{BB962C8B-B14F-4D97-AF65-F5344CB8AC3E}">
        <p14:creationId xmlns:p14="http://schemas.microsoft.com/office/powerpoint/2010/main" val="2187288765"/>
      </p:ext>
    </p:extLst>
  </p:cSld>
  <p:clrMapOvr>
    <a:masterClrMapping/>
  </p:clrMapOvr>
  <p:hf sldNum="0" hdr="0" ftr="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Väliotsikkodia kuvalla">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3C8F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dirty="0"/>
              <a:t>Click icon to add picture</a:t>
            </a:r>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5481144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Väliotsikkodia kuvalla 2">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dirty="0"/>
              <a:t>Click icon to add picture</a:t>
            </a:r>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334460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Väliotsikkodia kuvalla 3">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FED6F306-79ED-2247-B441-69E6A46E25F1}"/>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0" name="Title 1">
            <a:extLst>
              <a:ext uri="{FF2B5EF4-FFF2-40B4-BE49-F238E27FC236}">
                <a16:creationId xmlns:a16="http://schemas.microsoft.com/office/drawing/2014/main" id="{7395AB18-D1F7-E84B-BC13-5C5E5ABD03B6}"/>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42866324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Väliotsikkodia kuvalla 4">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A3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6C68221A-AF90-F441-9A30-02BBDE777DF8}"/>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Picture Placeholder 14">
            <a:extLst>
              <a:ext uri="{FF2B5EF4-FFF2-40B4-BE49-F238E27FC236}">
                <a16:creationId xmlns:a16="http://schemas.microsoft.com/office/drawing/2014/main" id="{90841834-E92C-8747-92F9-26F119F437FC}"/>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2" name="Title 1">
            <a:extLst>
              <a:ext uri="{FF2B5EF4-FFF2-40B4-BE49-F238E27FC236}">
                <a16:creationId xmlns:a16="http://schemas.microsoft.com/office/drawing/2014/main" id="{BB5506ED-1912-A14F-B8E7-A7AEC305D72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4434066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Väliotsikkodia kuvalla 5">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753B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8957833B-C422-D442-96FA-6F42EA4D9CA5}"/>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04DF1859-3E00-8641-A590-7BEBC6929C8E}"/>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76E65DE3-9019-B44D-9106-CDDE4326319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2731719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Väliotsikkodia kuvalla 6">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A42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3F5DE49E-DD6C-1A45-9B0E-FD892A433467}"/>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2E76AA11-4E30-2E49-B55D-14E391DEE195}"/>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1351051D-6377-394E-96A0-070EC89E06E8}"/>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664003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Väliotsikkodia kuvalla 7">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36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58B65DEF-62F3-A349-8442-9ADF4E509910}"/>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878F1FE4-5719-EC47-A135-89A8130DD00F}"/>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88263A25-DFAA-CB40-A128-3C0ED889569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3563483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Väliotsikkodia kuvalla 8">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CE39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B87497D7-345E-D94A-8631-3DA2FB3F38B9}"/>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785FF995-B90D-5E42-8D46-33C6BF8E3212}"/>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B994A9C7-9FE0-6249-8D20-A8C7522724C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9095630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Väliotsikkodia kuvalla 9">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6BC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9601F237-0535-7841-BD63-579B337EF561}"/>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2" name="Picture Placeholder 14">
            <a:extLst>
              <a:ext uri="{FF2B5EF4-FFF2-40B4-BE49-F238E27FC236}">
                <a16:creationId xmlns:a16="http://schemas.microsoft.com/office/drawing/2014/main" id="{56EED657-8044-564A-9CC9-6E5A7CF9F6AE}"/>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3" name="Title 1">
            <a:extLst>
              <a:ext uri="{FF2B5EF4-FFF2-40B4-BE49-F238E27FC236}">
                <a16:creationId xmlns:a16="http://schemas.microsoft.com/office/drawing/2014/main" id="{A785E53C-900E-3648-A34A-35DF4603F23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4763307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Väliotsikkodia kuvalla 10">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C3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9" name="Content Placeholder 2">
            <a:extLst>
              <a:ext uri="{FF2B5EF4-FFF2-40B4-BE49-F238E27FC236}">
                <a16:creationId xmlns:a16="http://schemas.microsoft.com/office/drawing/2014/main" id="{44126DB6-6CAF-464D-9C3F-87D7D72BADC3}"/>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Picture Placeholder 14">
            <a:extLst>
              <a:ext uri="{FF2B5EF4-FFF2-40B4-BE49-F238E27FC236}">
                <a16:creationId xmlns:a16="http://schemas.microsoft.com/office/drawing/2014/main" id="{C6696400-C943-6642-9609-4D7AEA76197A}"/>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3" name="Title 1">
            <a:extLst>
              <a:ext uri="{FF2B5EF4-FFF2-40B4-BE49-F238E27FC236}">
                <a16:creationId xmlns:a16="http://schemas.microsoft.com/office/drawing/2014/main" id="{D030134C-8A5A-2D47-BA4D-7E015548BF1B}"/>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667851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ogan FI">
    <p:bg>
      <p:bgPr>
        <a:solidFill>
          <a:srgbClr val="152A96"/>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0818181-6127-EC75-7C24-CDE7BD82028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45832">
            <a:off x="8412543" y="-1165516"/>
            <a:ext cx="4256989" cy="4256989"/>
          </a:xfrm>
          <a:prstGeom prst="rect">
            <a:avLst/>
          </a:prstGeom>
        </p:spPr>
      </p:pic>
      <p:pic>
        <p:nvPicPr>
          <p:cNvPr id="5" name="Kuva 4">
            <a:extLst>
              <a:ext uri="{FF2B5EF4-FFF2-40B4-BE49-F238E27FC236}">
                <a16:creationId xmlns:a16="http://schemas.microsoft.com/office/drawing/2014/main" id="{304B88FC-0C3E-5186-A089-04907021C0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08032" y="1887482"/>
            <a:ext cx="7775936" cy="3083037"/>
          </a:xfrm>
          <a:prstGeom prst="rect">
            <a:avLst/>
          </a:prstGeom>
        </p:spPr>
      </p:pic>
      <p:pic>
        <p:nvPicPr>
          <p:cNvPr id="2" name="Kuva 1">
            <a:extLst>
              <a:ext uri="{FF2B5EF4-FFF2-40B4-BE49-F238E27FC236}">
                <a16:creationId xmlns:a16="http://schemas.microsoft.com/office/drawing/2014/main" id="{C83AA99B-C4B2-8FA6-66EA-555A6759CC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45832">
            <a:off x="8412543" y="-1165516"/>
            <a:ext cx="4256989" cy="4256989"/>
          </a:xfrm>
          <a:prstGeom prst="rect">
            <a:avLst/>
          </a:prstGeom>
        </p:spPr>
      </p:pic>
      <p:pic>
        <p:nvPicPr>
          <p:cNvPr id="4" name="Kuva 3">
            <a:extLst>
              <a:ext uri="{FF2B5EF4-FFF2-40B4-BE49-F238E27FC236}">
                <a16:creationId xmlns:a16="http://schemas.microsoft.com/office/drawing/2014/main" id="{B8E42041-4E70-590A-1D29-A54E6CCD9A1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08032" y="1887482"/>
            <a:ext cx="7775936" cy="3083037"/>
          </a:xfrm>
          <a:prstGeom prst="rect">
            <a:avLst/>
          </a:prstGeom>
        </p:spPr>
      </p:pic>
    </p:spTree>
    <p:extLst>
      <p:ext uri="{BB962C8B-B14F-4D97-AF65-F5344CB8AC3E}">
        <p14:creationId xmlns:p14="http://schemas.microsoft.com/office/powerpoint/2010/main" val="2585736816"/>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Keltainen kuvituspohj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4570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3B24673B-650F-4241-9EE8-37470C5D3014}"/>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6413310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Väliotsikkopohja VantaaVanda">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5A3E4E10-8318-4743-9ADD-DEFD61BFDB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1164" y="5264677"/>
            <a:ext cx="2004775" cy="1353099"/>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4141009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Väliotsikkopohja Tikkuril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1774" y="-288976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E843EE5-8E20-214E-874A-8EE52DADD38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398C85EA-BB67-4F9B-1903-A6AC7A15C9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6909" y="5551213"/>
            <a:ext cx="4254500" cy="1231900"/>
          </a:xfrm>
          <a:prstGeom prst="rect">
            <a:avLst/>
          </a:prstGeom>
        </p:spPr>
      </p:pic>
    </p:spTree>
    <p:extLst>
      <p:ext uri="{BB962C8B-B14F-4D97-AF65-F5344CB8AC3E}">
        <p14:creationId xmlns:p14="http://schemas.microsoft.com/office/powerpoint/2010/main" val="23797902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Väliotsikkopohja Korso">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4142"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C7E99E0A-2918-A44D-ABC5-18E459DCD394}"/>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74D65B73-F1C6-3465-2B83-45BDFB0C26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2217" y="5535931"/>
            <a:ext cx="4254500" cy="1231900"/>
          </a:xfrm>
          <a:prstGeom prst="rect">
            <a:avLst/>
          </a:prstGeom>
        </p:spPr>
      </p:pic>
    </p:spTree>
    <p:extLst>
      <p:ext uri="{BB962C8B-B14F-4D97-AF65-F5344CB8AC3E}">
        <p14:creationId xmlns:p14="http://schemas.microsoft.com/office/powerpoint/2010/main" val="24347184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Väliotsikkopohja Aviapolis">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700" y="-2906795"/>
            <a:ext cx="12552101" cy="7430735"/>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414076"/>
              <a:gd name="connsiteY0" fmla="*/ 3539234 h 7430735"/>
              <a:gd name="connsiteX1" fmla="*/ 1997306 w 9414076"/>
              <a:gd name="connsiteY1" fmla="*/ 0 h 7430735"/>
              <a:gd name="connsiteX2" fmla="*/ 9414076 w 9414076"/>
              <a:gd name="connsiteY2" fmla="*/ 7430735 h 7430735"/>
              <a:gd name="connsiteX3" fmla="*/ 1502611 w 9414076"/>
              <a:gd name="connsiteY3" fmla="*/ 6410203 h 7430735"/>
              <a:gd name="connsiteX4" fmla="*/ 0 w 9414076"/>
              <a:gd name="connsiteY4" fmla="*/ 3539234 h 743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4076" h="7430735">
                <a:moveTo>
                  <a:pt x="0" y="3539234"/>
                </a:moveTo>
                <a:lnTo>
                  <a:pt x="1997306" y="0"/>
                </a:lnTo>
                <a:lnTo>
                  <a:pt x="9414076" y="7430735"/>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12DD308-081F-8B4F-B8E0-6050B6C0DF3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FE9B4C0-087E-6590-ACD4-8D74B49EA9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11070" y="5580686"/>
            <a:ext cx="4254500" cy="1231900"/>
          </a:xfrm>
          <a:prstGeom prst="rect">
            <a:avLst/>
          </a:prstGeom>
        </p:spPr>
      </p:pic>
    </p:spTree>
    <p:extLst>
      <p:ext uri="{BB962C8B-B14F-4D97-AF65-F5344CB8AC3E}">
        <p14:creationId xmlns:p14="http://schemas.microsoft.com/office/powerpoint/2010/main" val="34017368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Väliotsikkopohja Koivukylä">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761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70F7601-602C-984B-9350-69F6FEE1F46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AF7A525-46A5-AB18-A971-4354F9B016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3781" y="5599020"/>
            <a:ext cx="4254500" cy="1231900"/>
          </a:xfrm>
          <a:prstGeom prst="rect">
            <a:avLst/>
          </a:prstGeom>
        </p:spPr>
      </p:pic>
    </p:spTree>
    <p:extLst>
      <p:ext uri="{BB962C8B-B14F-4D97-AF65-F5344CB8AC3E}">
        <p14:creationId xmlns:p14="http://schemas.microsoft.com/office/powerpoint/2010/main" val="5842069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Väliotsikkopohja Hakunil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CD38E61-0C35-D340-91C3-72566554745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5220375B-C1E6-0A2C-F9ED-BE85A6294D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38297" y="5629176"/>
            <a:ext cx="4254500" cy="1231900"/>
          </a:xfrm>
          <a:prstGeom prst="rect">
            <a:avLst/>
          </a:prstGeom>
        </p:spPr>
      </p:pic>
    </p:spTree>
    <p:extLst>
      <p:ext uri="{BB962C8B-B14F-4D97-AF65-F5344CB8AC3E}">
        <p14:creationId xmlns:p14="http://schemas.microsoft.com/office/powerpoint/2010/main" val="12736638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Väliotsikkopohja Kivistö">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944" y="193592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474C835D-F6DD-7B42-B1CA-77AD77829CD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92FC5FA-4A48-EC54-A324-E37C3A3871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04910" y="5553423"/>
            <a:ext cx="4254500" cy="1231900"/>
          </a:xfrm>
          <a:prstGeom prst="rect">
            <a:avLst/>
          </a:prstGeom>
        </p:spPr>
      </p:pic>
    </p:spTree>
    <p:extLst>
      <p:ext uri="{BB962C8B-B14F-4D97-AF65-F5344CB8AC3E}">
        <p14:creationId xmlns:p14="http://schemas.microsoft.com/office/powerpoint/2010/main" val="23953976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Väliotsikkopohja Myyrmäki">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92360"/>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E2C33A96-F953-BC43-9DF5-FB4D86217130}"/>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26B3B92-444F-F48F-551A-7A6080968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3250" y="5621273"/>
            <a:ext cx="4254500" cy="1231900"/>
          </a:xfrm>
          <a:prstGeom prst="rect">
            <a:avLst/>
          </a:prstGeom>
        </p:spPr>
      </p:pic>
    </p:spTree>
    <p:extLst>
      <p:ext uri="{BB962C8B-B14F-4D97-AF65-F5344CB8AC3E}">
        <p14:creationId xmlns:p14="http://schemas.microsoft.com/office/powerpoint/2010/main" val="371528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Väliotsikkopohja korostus">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9453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1533"/>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Title 1">
            <a:extLst>
              <a:ext uri="{FF2B5EF4-FFF2-40B4-BE49-F238E27FC236}">
                <a16:creationId xmlns:a16="http://schemas.microsoft.com/office/drawing/2014/main" id="{6A8057B7-7CD4-BA4C-B45F-BDEBD96F47F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65026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ogan SV">
    <p:bg>
      <p:bgPr>
        <a:solidFill>
          <a:srgbClr val="152A96"/>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21779A4-A0E6-5C08-E555-AFC98E19DD1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92176" y="1920843"/>
            <a:ext cx="7607649" cy="3016314"/>
          </a:xfrm>
          <a:prstGeom prst="rect">
            <a:avLst/>
          </a:prstGeom>
        </p:spPr>
      </p:pic>
      <p:pic>
        <p:nvPicPr>
          <p:cNvPr id="6" name="Kuva 5">
            <a:extLst>
              <a:ext uri="{FF2B5EF4-FFF2-40B4-BE49-F238E27FC236}">
                <a16:creationId xmlns:a16="http://schemas.microsoft.com/office/drawing/2014/main" id="{EC73F7FF-6027-D64A-4465-1483DD23BE5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pic>
        <p:nvPicPr>
          <p:cNvPr id="2" name="Kuva 1">
            <a:extLst>
              <a:ext uri="{FF2B5EF4-FFF2-40B4-BE49-F238E27FC236}">
                <a16:creationId xmlns:a16="http://schemas.microsoft.com/office/drawing/2014/main" id="{A9B81E06-DB9C-E5B7-B3DC-4454D2F10D0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92176" y="1920843"/>
            <a:ext cx="7607649" cy="3016314"/>
          </a:xfrm>
          <a:prstGeom prst="rect">
            <a:avLst/>
          </a:prstGeom>
        </p:spPr>
      </p:pic>
      <p:pic>
        <p:nvPicPr>
          <p:cNvPr id="3" name="Kuva 2">
            <a:extLst>
              <a:ext uri="{FF2B5EF4-FFF2-40B4-BE49-F238E27FC236}">
                <a16:creationId xmlns:a16="http://schemas.microsoft.com/office/drawing/2014/main" id="{6C334711-2B78-F7EB-619D-6C74BA0A56C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spTree>
    <p:extLst>
      <p:ext uri="{BB962C8B-B14F-4D97-AF65-F5344CB8AC3E}">
        <p14:creationId xmlns:p14="http://schemas.microsoft.com/office/powerpoint/2010/main" val="2878772172"/>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Väliotsikkopohja kuvalla">
    <p:bg>
      <p:bgPr>
        <a:solidFill>
          <a:schemeClr val="bg1"/>
        </a:solidFill>
        <a:effectLst/>
      </p:bgPr>
    </p:bg>
    <p:spTree>
      <p:nvGrpSpPr>
        <p:cNvPr id="1" name=""/>
        <p:cNvGrpSpPr/>
        <p:nvPr/>
      </p:nvGrpSpPr>
      <p:grpSpPr>
        <a:xfrm>
          <a:off x="0" y="0"/>
          <a:ext cx="0" cy="0"/>
          <a:chOff x="0" y="0"/>
          <a:chExt cx="0" cy="0"/>
        </a:xfrm>
      </p:grpSpPr>
      <p:sp>
        <p:nvSpPr>
          <p:cNvPr id="2" name="Suorakulmio 7">
            <a:extLst>
              <a:ext uri="{FF2B5EF4-FFF2-40B4-BE49-F238E27FC236}">
                <a16:creationId xmlns:a16="http://schemas.microsoft.com/office/drawing/2014/main" id="{01AFF244-3C5E-BD18-9C96-AECF76EA9F49}"/>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A697469-DE3B-DB77-B863-717FA0E206B8}"/>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5" name="Kuvan paikkamerkki 4">
            <a:extLst>
              <a:ext uri="{FF2B5EF4-FFF2-40B4-BE49-F238E27FC236}">
                <a16:creationId xmlns:a16="http://schemas.microsoft.com/office/drawing/2014/main" id="{3C5EB97A-6BE7-84B6-9BFF-CC95BB0E68A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pic>
        <p:nvPicPr>
          <p:cNvPr id="6" name="Kuva 5">
            <a:extLst>
              <a:ext uri="{FF2B5EF4-FFF2-40B4-BE49-F238E27FC236}">
                <a16:creationId xmlns:a16="http://schemas.microsoft.com/office/drawing/2014/main" id="{60371CAD-9C2B-6865-6D60-08B8C107FD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5132560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Väliotsikkopohja kuvalla 1">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06A9C88-7336-2240-5FD2-D8592D9C7497}"/>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C9749F6-50CF-7AD0-609E-60352B0D3FC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C9D292CC-8D27-5504-82D5-342DB7DDD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9" name="Kuvan paikkamerkki 4">
            <a:extLst>
              <a:ext uri="{FF2B5EF4-FFF2-40B4-BE49-F238E27FC236}">
                <a16:creationId xmlns:a16="http://schemas.microsoft.com/office/drawing/2014/main" id="{A086F075-EC4F-322F-05FE-F388A8406756}"/>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509306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Väliotsikkopohja kuvalla 3">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F4E92FE-6197-3464-CF17-27B33092ED10}"/>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6BC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37753F62-15BC-173F-89B5-4A5FC0978874}"/>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692E10C7-B01E-1348-BD30-192BB601D78A}"/>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3566FD22-544D-1643-BE79-EF670D24E81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715808DD-4D0A-96BF-E78B-8FED70E427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10" name="Kuvan paikkamerkki 4">
            <a:extLst>
              <a:ext uri="{FF2B5EF4-FFF2-40B4-BE49-F238E27FC236}">
                <a16:creationId xmlns:a16="http://schemas.microsoft.com/office/drawing/2014/main" id="{994D2894-B802-0AC6-CE8D-0BC9B9B4E5D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30433857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Väliotsikkopohja kuvalla 4">
    <p:bg>
      <p:bgPr>
        <a:solidFill>
          <a:schemeClr val="bg1"/>
        </a:solidFill>
        <a:effectLst/>
      </p:bgPr>
    </p:bg>
    <p:spTree>
      <p:nvGrpSpPr>
        <p:cNvPr id="1" name=""/>
        <p:cNvGrpSpPr/>
        <p:nvPr/>
      </p:nvGrpSpPr>
      <p:grpSpPr>
        <a:xfrm>
          <a:off x="0" y="0"/>
          <a:ext cx="0" cy="0"/>
          <a:chOff x="0" y="0"/>
          <a:chExt cx="0" cy="0"/>
        </a:xfrm>
      </p:grpSpPr>
      <p:sp>
        <p:nvSpPr>
          <p:cNvPr id="4" name="Suorakulmio 7">
            <a:extLst>
              <a:ext uri="{FF2B5EF4-FFF2-40B4-BE49-F238E27FC236}">
                <a16:creationId xmlns:a16="http://schemas.microsoft.com/office/drawing/2014/main" id="{3DBE4579-55D3-BD16-429B-0768BDAE8CD0}"/>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36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Puolivapaa piirto 11">
            <a:extLst>
              <a:ext uri="{FF2B5EF4-FFF2-40B4-BE49-F238E27FC236}">
                <a16:creationId xmlns:a16="http://schemas.microsoft.com/office/drawing/2014/main" id="{0AA3F1E5-43F6-3EC2-D45B-56DDC52ECCD1}"/>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D57ADD34-7616-2248-9091-71D3F0B105BB}"/>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17D144FC-355C-7F4A-8801-E7D20DCC6CF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261452BA-276C-F632-F65A-9F3145DEE8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6" name="Kuvan paikkamerkki 4">
            <a:extLst>
              <a:ext uri="{FF2B5EF4-FFF2-40B4-BE49-F238E27FC236}">
                <a16:creationId xmlns:a16="http://schemas.microsoft.com/office/drawing/2014/main" id="{DAC3C2F1-4888-7720-8114-E16CA37E6F0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335328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Väliotsikkopohja kuvalla 5">
    <p:bg>
      <p:bgPr>
        <a:solidFill>
          <a:schemeClr val="bg1"/>
        </a:solidFill>
        <a:effectLst/>
      </p:bgPr>
    </p:bg>
    <p:spTree>
      <p:nvGrpSpPr>
        <p:cNvPr id="1" name=""/>
        <p:cNvGrpSpPr/>
        <p:nvPr/>
      </p:nvGrpSpPr>
      <p:grpSpPr>
        <a:xfrm>
          <a:off x="0" y="0"/>
          <a:ext cx="0" cy="0"/>
          <a:chOff x="0" y="0"/>
          <a:chExt cx="0" cy="0"/>
        </a:xfrm>
      </p:grpSpPr>
      <p:sp>
        <p:nvSpPr>
          <p:cNvPr id="7" name="Suorakulmio 7">
            <a:extLst>
              <a:ext uri="{FF2B5EF4-FFF2-40B4-BE49-F238E27FC236}">
                <a16:creationId xmlns:a16="http://schemas.microsoft.com/office/drawing/2014/main" id="{9C627DB7-D033-CD87-AD11-98544FA84A17}"/>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A98506DA-12C8-5B31-0336-5D4A09AA569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1" name="Content Placeholder 2">
            <a:extLst>
              <a:ext uri="{FF2B5EF4-FFF2-40B4-BE49-F238E27FC236}">
                <a16:creationId xmlns:a16="http://schemas.microsoft.com/office/drawing/2014/main" id="{8839D081-D352-CF44-B035-9E14FFA57ED0}"/>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0" name="Title 1">
            <a:extLst>
              <a:ext uri="{FF2B5EF4-FFF2-40B4-BE49-F238E27FC236}">
                <a16:creationId xmlns:a16="http://schemas.microsoft.com/office/drawing/2014/main" id="{1CD59962-7366-BB4D-AA6E-0DB59265D23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BF899067-F2A5-1721-E5F2-8C8DECB2C1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8" name="Kuvan paikkamerkki 4">
            <a:extLst>
              <a:ext uri="{FF2B5EF4-FFF2-40B4-BE49-F238E27FC236}">
                <a16:creationId xmlns:a16="http://schemas.microsoft.com/office/drawing/2014/main" id="{B8D6CC85-9CE8-3C5A-B2FF-AF3D5319741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0701302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Väliotsikkopohja kuvalla 6">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5009724-BB4F-7499-42ED-31D3D735166D}"/>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2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C01D2C6F-5BFB-AC06-DF03-D067922216C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3" name="Puolivapaa piirto 2">
            <a:extLst>
              <a:ext uri="{FF2B5EF4-FFF2-40B4-BE49-F238E27FC236}">
                <a16:creationId xmlns:a16="http://schemas.microsoft.com/office/drawing/2014/main" id="{6988C4D8-09E3-866C-7C6B-BA03E2650E5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59012FB7-827C-A141-8371-1929A95A3966}"/>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7E9915A4-4073-634B-AABA-5302B5D9F50F}"/>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2E60458C-94CB-20C0-043F-0CCA14B97E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3100259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Väliotsikkopohja kuvalla 7">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22352B9-4FD4-8035-8D29-7302B70BA4BD}"/>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CD3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943C6FE1-676B-5ECD-6DE0-4FBD43ABAC2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3" name="Puolivapaa piirto 2">
            <a:extLst>
              <a:ext uri="{FF2B5EF4-FFF2-40B4-BE49-F238E27FC236}">
                <a16:creationId xmlns:a16="http://schemas.microsoft.com/office/drawing/2014/main" id="{9C482DE2-AFB1-867E-2DB7-2010AF0B9F02}"/>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CA1879A5-7925-3244-BB4A-B47A054D39D7}"/>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A808A002-16E9-454D-BA1C-5AC05E116F1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9EA88CBB-9891-C524-7796-5994872586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5946772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Väliotsikkopohja kuvalla 8">
    <p:bg>
      <p:bgPr>
        <a:solidFill>
          <a:schemeClr val="bg1"/>
        </a:solidFill>
        <a:effectLst/>
      </p:bgPr>
    </p:bg>
    <p:spTree>
      <p:nvGrpSpPr>
        <p:cNvPr id="1" name=""/>
        <p:cNvGrpSpPr/>
        <p:nvPr/>
      </p:nvGrpSpPr>
      <p:grpSpPr>
        <a:xfrm>
          <a:off x="0" y="0"/>
          <a:ext cx="0" cy="0"/>
          <a:chOff x="0" y="0"/>
          <a:chExt cx="0" cy="0"/>
        </a:xfrm>
      </p:grpSpPr>
      <p:sp>
        <p:nvSpPr>
          <p:cNvPr id="6" name="Suorakulmio 7">
            <a:extLst>
              <a:ext uri="{FF2B5EF4-FFF2-40B4-BE49-F238E27FC236}">
                <a16:creationId xmlns:a16="http://schemas.microsoft.com/office/drawing/2014/main" id="{F88E03E1-1C2F-F464-CE25-BAC664425008}"/>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Content Placeholder 2">
            <a:extLst>
              <a:ext uri="{FF2B5EF4-FFF2-40B4-BE49-F238E27FC236}">
                <a16:creationId xmlns:a16="http://schemas.microsoft.com/office/drawing/2014/main" id="{F606B078-547E-0A43-906A-5770841E695E}"/>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DD42E980-B473-214E-AB6A-6CCC74EF5CD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2EAE63D-0FA3-FA0C-666E-0D4FE8C96F3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5F462187-BCB6-95A6-C3D0-C463435C8B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10" name="Kuvan paikkamerkki 4">
            <a:extLst>
              <a:ext uri="{FF2B5EF4-FFF2-40B4-BE49-F238E27FC236}">
                <a16:creationId xmlns:a16="http://schemas.microsoft.com/office/drawing/2014/main" id="{2261BFFB-653D-0FB2-822C-FA42381D21ED}"/>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29572862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Väliotsikkopohja kuvalla korostus">
    <p:bg>
      <p:bgPr>
        <a:solidFill>
          <a:schemeClr val="bg1"/>
        </a:solidFill>
        <a:effectLst/>
      </p:bgPr>
    </p:bg>
    <p:spTree>
      <p:nvGrpSpPr>
        <p:cNvPr id="1" name=""/>
        <p:cNvGrpSpPr/>
        <p:nvPr/>
      </p:nvGrpSpPr>
      <p:grpSpPr>
        <a:xfrm>
          <a:off x="0" y="0"/>
          <a:ext cx="0" cy="0"/>
          <a:chOff x="0" y="0"/>
          <a:chExt cx="0" cy="0"/>
        </a:xfrm>
      </p:grpSpPr>
      <p:sp>
        <p:nvSpPr>
          <p:cNvPr id="3" name="Suorakulmio 7">
            <a:extLst>
              <a:ext uri="{FF2B5EF4-FFF2-40B4-BE49-F238E27FC236}">
                <a16:creationId xmlns:a16="http://schemas.microsoft.com/office/drawing/2014/main" id="{67CC6B46-1E72-7D10-4972-40284E12F80B}"/>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 name="Kuvan paikkamerkki 4">
            <a:extLst>
              <a:ext uri="{FF2B5EF4-FFF2-40B4-BE49-F238E27FC236}">
                <a16:creationId xmlns:a16="http://schemas.microsoft.com/office/drawing/2014/main" id="{E4E0BB64-95A9-D1C0-32DF-89A51BF4AE3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6" name="Content Placeholder 2">
            <a:extLst>
              <a:ext uri="{FF2B5EF4-FFF2-40B4-BE49-F238E27FC236}">
                <a16:creationId xmlns:a16="http://schemas.microsoft.com/office/drawing/2014/main" id="{BF5CDECF-EBC6-824B-BC00-FAC38502CDC5}"/>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0" name="Title 1">
            <a:extLst>
              <a:ext uri="{FF2B5EF4-FFF2-40B4-BE49-F238E27FC236}">
                <a16:creationId xmlns:a16="http://schemas.microsoft.com/office/drawing/2014/main" id="{468782D2-A7D3-9948-BEDD-03B2F268ADE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4" name="Puolivapaa piirto 3">
            <a:extLst>
              <a:ext uri="{FF2B5EF4-FFF2-40B4-BE49-F238E27FC236}">
                <a16:creationId xmlns:a16="http://schemas.microsoft.com/office/drawing/2014/main" id="{391B116A-7F1F-C57E-D509-37D3494B8249}"/>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2" name="Kuva 1">
            <a:extLst>
              <a:ext uri="{FF2B5EF4-FFF2-40B4-BE49-F238E27FC236}">
                <a16:creationId xmlns:a16="http://schemas.microsoft.com/office/drawing/2014/main" id="{A6D697A1-258B-4744-BBD9-58FDAAA295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0663406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_Korostus keltainen">
    <p:bg>
      <p:bgPr>
        <a:solidFill>
          <a:srgbClr val="F9E5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lIns="90000" anchor="ctr" anchorCtr="0"/>
          <a:lstStyle>
            <a:lvl1pPr algn="ct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B1869742-10DF-6B97-8332-F0A6377B3E49}"/>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6" name="Kuva 5">
            <a:extLst>
              <a:ext uri="{FF2B5EF4-FFF2-40B4-BE49-F238E27FC236}">
                <a16:creationId xmlns:a16="http://schemas.microsoft.com/office/drawing/2014/main" id="{835CC0A7-2A23-92C5-3D65-0F1166204E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634705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ogan EN">
    <p:bg>
      <p:bgPr>
        <a:solidFill>
          <a:srgbClr val="152A96"/>
        </a:solidFill>
        <a:effectLst/>
      </p:bgPr>
    </p:bg>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ADA7F5C7-CC2E-04D0-1DDD-C979ADCF7E5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08033" y="1887482"/>
            <a:ext cx="7775935" cy="3083037"/>
          </a:xfrm>
          <a:prstGeom prst="rect">
            <a:avLst/>
          </a:prstGeom>
        </p:spPr>
      </p:pic>
      <p:pic>
        <p:nvPicPr>
          <p:cNvPr id="19" name="Kuva 18">
            <a:extLst>
              <a:ext uri="{FF2B5EF4-FFF2-40B4-BE49-F238E27FC236}">
                <a16:creationId xmlns:a16="http://schemas.microsoft.com/office/drawing/2014/main" id="{BFC0D921-E5FA-C887-8972-D9CD584AA3E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pic>
        <p:nvPicPr>
          <p:cNvPr id="2" name="Kuva 1">
            <a:extLst>
              <a:ext uri="{FF2B5EF4-FFF2-40B4-BE49-F238E27FC236}">
                <a16:creationId xmlns:a16="http://schemas.microsoft.com/office/drawing/2014/main" id="{9DCF0609-0DB1-A0AE-B10D-7774FB1FEC8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08033" y="1887482"/>
            <a:ext cx="7775935" cy="3083037"/>
          </a:xfrm>
          <a:prstGeom prst="rect">
            <a:avLst/>
          </a:prstGeom>
        </p:spPr>
      </p:pic>
      <p:pic>
        <p:nvPicPr>
          <p:cNvPr id="3" name="Kuva 2">
            <a:extLst>
              <a:ext uri="{FF2B5EF4-FFF2-40B4-BE49-F238E27FC236}">
                <a16:creationId xmlns:a16="http://schemas.microsoft.com/office/drawing/2014/main" id="{27E1D4CC-8480-054B-AB25-D8BC9F96BA9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spTree>
    <p:extLst>
      <p:ext uri="{BB962C8B-B14F-4D97-AF65-F5344CB8AC3E}">
        <p14:creationId xmlns:p14="http://schemas.microsoft.com/office/powerpoint/2010/main" val="1054558399"/>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2_Korostus keskisininen">
    <p:bg>
      <p:bgPr>
        <a:solidFill>
          <a:srgbClr val="3C8FD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CA66937-B33B-8CD4-0C98-D9088D73B7C6}"/>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DE78103D-FCC1-23B0-BA09-EC7923660E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8147677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2_Korostus t-sininen">
    <p:bg>
      <p:bgPr>
        <a:solidFill>
          <a:srgbClr val="004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3" name="Puolivapaa piirto 2">
            <a:extLst>
              <a:ext uri="{FF2B5EF4-FFF2-40B4-BE49-F238E27FC236}">
                <a16:creationId xmlns:a16="http://schemas.microsoft.com/office/drawing/2014/main" id="{799414F8-1413-F210-C0DD-B30B316C6C0F}"/>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2" name="Kuva 1">
            <a:extLst>
              <a:ext uri="{FF2B5EF4-FFF2-40B4-BE49-F238E27FC236}">
                <a16:creationId xmlns:a16="http://schemas.microsoft.com/office/drawing/2014/main" id="{20BCF8DD-0E81-70CC-AD08-52D7DD138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3400504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2_Korostus vihreä">
    <p:bg>
      <p:bgPr>
        <a:solidFill>
          <a:srgbClr val="00C38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07851ABA-B7EC-49F6-90D1-56A57BCB477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72B025C3-45F4-6D53-6891-D79F8C289C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657131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2_Korostus turkoosi">
    <p:bg>
      <p:bgPr>
        <a:solidFill>
          <a:srgbClr val="00A3A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EA9AB45F-AC76-458E-01B3-389FAF2BC68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9FB1E15E-A8FC-9141-01A4-968736976E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8726260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2_Korostus vihreä 2">
    <p:bg>
      <p:bgPr>
        <a:solidFill>
          <a:srgbClr val="6BC24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4B109E32-6DC2-8178-4909-FCCC75BBF372}"/>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48837322-F950-5396-FCC0-53BF3D0C12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87688712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2_Korostus lila">
    <p:bg>
      <p:bgPr>
        <a:solidFill>
          <a:srgbClr val="753BB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18A7B173-2290-C583-500C-3CC16C04AD17}"/>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3FEF7A23-F426-7535-1A0D-1319FC7A88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36238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2_Korostus oranssi">
    <p:bg>
      <p:bgPr>
        <a:solidFill>
          <a:srgbClr val="F3631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B0625DD-8F1A-FD9D-C66F-CBC52FF2576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9590AE7B-D922-E3AF-938A-85167FB724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322388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2_Korostus punainen">
    <p:bg>
      <p:bgPr>
        <a:solidFill>
          <a:srgbClr val="FA423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5C0C0543-D8DF-0275-4BAD-156C9FA4F374}"/>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A755BD9C-7B6A-7A42-DC29-555466192D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768821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2_Korostus pinkki">
    <p:bg>
      <p:bgPr>
        <a:solidFill>
          <a:srgbClr val="CE39A6"/>
        </a:solidFill>
        <a:effectLst/>
      </p:bgPr>
    </p:bg>
    <p:spTree>
      <p:nvGrpSpPr>
        <p:cNvPr id="1" name=""/>
        <p:cNvGrpSpPr/>
        <p:nvPr/>
      </p:nvGrpSpPr>
      <p:grpSpPr>
        <a:xfrm>
          <a:off x="0" y="0"/>
          <a:ext cx="0" cy="0"/>
          <a:chOff x="0" y="0"/>
          <a:chExt cx="0" cy="0"/>
        </a:xfrm>
      </p:grpSpPr>
      <p:sp>
        <p:nvSpPr>
          <p:cNvPr id="4" name="Puolivapaa piirto 3">
            <a:extLst>
              <a:ext uri="{FF2B5EF4-FFF2-40B4-BE49-F238E27FC236}">
                <a16:creationId xmlns:a16="http://schemas.microsoft.com/office/drawing/2014/main" id="{207E5B1C-D139-551F-BDD8-3D6984C0EE00}"/>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D6270220-FE8C-5317-318F-09C4027ECC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6705214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t="11765" r="11765"/>
          <a:stretch/>
        </p:blipFill>
        <p:spPr>
          <a:xfrm>
            <a:off x="0" y="0"/>
            <a:ext cx="12192000" cy="6858000"/>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92185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sältödia 1">
    <p:bg>
      <p:bgPr>
        <a:solidFill>
          <a:srgbClr val="A2E4B8">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17FE-05B0-A24A-4800-4DA5F1FAC167}"/>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4" name="Päivämäärän paikkamerkki 13">
            <a:extLst>
              <a:ext uri="{FF2B5EF4-FFF2-40B4-BE49-F238E27FC236}">
                <a16:creationId xmlns:a16="http://schemas.microsoft.com/office/drawing/2014/main" id="{B6667C1A-D0F4-9A65-0A50-36A2B2B880E7}"/>
              </a:ext>
            </a:extLst>
          </p:cNvPr>
          <p:cNvSpPr>
            <a:spLocks noGrp="1"/>
          </p:cNvSpPr>
          <p:nvPr>
            <p:ph type="dt" sz="half" idx="10"/>
          </p:nvPr>
        </p:nvSpPr>
        <p:spPr/>
        <p:txBody>
          <a:bodyPr/>
          <a:lstStyle/>
          <a:p>
            <a:endParaRPr lang="fi-FI"/>
          </a:p>
        </p:txBody>
      </p:sp>
      <p:sp>
        <p:nvSpPr>
          <p:cNvPr id="15" name="Alatunnisteen paikkamerkki 14">
            <a:extLst>
              <a:ext uri="{FF2B5EF4-FFF2-40B4-BE49-F238E27FC236}">
                <a16:creationId xmlns:a16="http://schemas.microsoft.com/office/drawing/2014/main" id="{0E4A4AA1-6045-E23C-474C-D4E585150B50}"/>
              </a:ext>
            </a:extLst>
          </p:cNvPr>
          <p:cNvSpPr>
            <a:spLocks noGrp="1"/>
          </p:cNvSpPr>
          <p:nvPr>
            <p:ph type="ftr" sz="quarter" idx="11"/>
          </p:nvPr>
        </p:nvSpPr>
        <p:spPr/>
        <p:txBody>
          <a:bodyPr/>
          <a:lstStyle/>
          <a:p>
            <a:r>
              <a:rPr lang="fi-FI"/>
              <a:t>7</a:t>
            </a:r>
          </a:p>
        </p:txBody>
      </p:sp>
      <p:sp>
        <p:nvSpPr>
          <p:cNvPr id="22" name="Sisällön paikkamerkki 10">
            <a:extLst>
              <a:ext uri="{FF2B5EF4-FFF2-40B4-BE49-F238E27FC236}">
                <a16:creationId xmlns:a16="http://schemas.microsoft.com/office/drawing/2014/main" id="{CF0107BC-83FC-3A5B-AFB2-7334731A7768}"/>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3" name="Kuva 2">
            <a:extLst>
              <a:ext uri="{FF2B5EF4-FFF2-40B4-BE49-F238E27FC236}">
                <a16:creationId xmlns:a16="http://schemas.microsoft.com/office/drawing/2014/main" id="{B815BA88-9CCF-D552-E297-79AF53E973A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pic>
        <p:nvPicPr>
          <p:cNvPr id="6" name="Graphic 18">
            <a:extLst>
              <a:ext uri="{FF2B5EF4-FFF2-40B4-BE49-F238E27FC236}">
                <a16:creationId xmlns:a16="http://schemas.microsoft.com/office/drawing/2014/main" id="{FB75D9B8-FEF4-E40F-7A89-73994534101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484157785"/>
      </p:ext>
    </p:extLst>
  </p:cSld>
  <p:clrMapOvr>
    <a:masterClrMapping/>
  </p:clrMapOvr>
  <p:hf sldNum="0" hdr="0" ftr="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8" name="Suorakulmio 7"/>
          <p:cNvSpPr/>
          <p:nvPr userDrawn="1"/>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9793180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0_Otsikkodia 1">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172"/>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pic>
        <p:nvPicPr>
          <p:cNvPr id="18" name="Picture 17">
            <a:extLst>
              <a:ext uri="{FF2B5EF4-FFF2-40B4-BE49-F238E27FC236}">
                <a16:creationId xmlns:a16="http://schemas.microsoft.com/office/drawing/2014/main" id="{B66364AA-3D0C-194B-8971-A7B6D22E90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 Titteli ja päiväys tarvittaessa</a:t>
            </a:r>
            <a:endParaRPr lang="en-US" dirty="0"/>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3176156781"/>
      </p:ext>
    </p:extLst>
  </p:cSld>
  <p:clrMapOvr>
    <a:masterClrMapping/>
  </p:clrMapOvr>
  <p:extLst>
    <p:ext uri="{DCECCB84-F9BA-43D5-87BE-67443E8EF086}">
      <p15:sldGuideLst xmlns:p15="http://schemas.microsoft.com/office/powerpoint/2012/main">
        <p15:guide id="1" orient="horz" pos="2546" userDrawn="1">
          <p15:clr>
            <a:srgbClr val="FBAE40"/>
          </p15:clr>
        </p15:guide>
        <p15:guide id="2" pos="1050" userDrawn="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Otsikkodia 2">
    <p:bg>
      <p:bgPr>
        <a:solidFill>
          <a:schemeClr val="bg1"/>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87460AD4-5D65-3E4B-A9F5-9F03C8258736}"/>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pic>
        <p:nvPicPr>
          <p:cNvPr id="8" name="Picture 7">
            <a:extLst>
              <a:ext uri="{FF2B5EF4-FFF2-40B4-BE49-F238E27FC236}">
                <a16:creationId xmlns:a16="http://schemas.microsoft.com/office/drawing/2014/main" id="{796FC078-D5BE-D54B-8A0B-1A38A330A2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Tree>
    <p:extLst>
      <p:ext uri="{BB962C8B-B14F-4D97-AF65-F5344CB8AC3E}">
        <p14:creationId xmlns:p14="http://schemas.microsoft.com/office/powerpoint/2010/main" val="1226052370"/>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Otsikkodia kuvalla">
    <p:spTree>
      <p:nvGrpSpPr>
        <p:cNvPr id="1" name=""/>
        <p:cNvGrpSpPr/>
        <p:nvPr/>
      </p:nvGrpSpPr>
      <p:grpSpPr>
        <a:xfrm>
          <a:off x="0" y="0"/>
          <a:ext cx="0" cy="0"/>
          <a:chOff x="0" y="0"/>
          <a:chExt cx="0" cy="0"/>
        </a:xfrm>
      </p:grpSpPr>
      <p:pic>
        <p:nvPicPr>
          <p:cNvPr id="24" name="Picture 23" descr="Tausta_valokuva_1.jpg">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984"/>
          <a:stretch/>
        </p:blipFill>
        <p:spPr>
          <a:xfrm>
            <a:off x="0" y="0"/>
            <a:ext cx="12189359" cy="6858000"/>
          </a:xfrm>
          <a:prstGeom prst="rect">
            <a:avLst/>
          </a:prstGeom>
        </p:spPr>
      </p:pic>
      <p:sp>
        <p:nvSpPr>
          <p:cNvPr id="25" name="Freeform 3"/>
          <p:cNvSpPr>
            <a:spLocks noChangeArrowheads="1"/>
          </p:cNvSpPr>
          <p:nvPr/>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grpSp>
        <p:nvGrpSpPr>
          <p:cNvPr id="2" name="Group 1"/>
          <p:cNvGrpSpPr/>
          <p:nvPr/>
        </p:nvGrpSpPr>
        <p:grpSpPr>
          <a:xfrm>
            <a:off x="9194925" y="5747487"/>
            <a:ext cx="2690231" cy="789610"/>
            <a:chOff x="6896190" y="5747487"/>
            <a:chExt cx="2017673" cy="789610"/>
          </a:xfrm>
        </p:grpSpPr>
        <p:sp>
          <p:nvSpPr>
            <p:cNvPr id="15" name="Freeform 4"/>
            <p:cNvSpPr>
              <a:spLocks noChangeArrowheads="1"/>
            </p:cNvSpPr>
            <p:nvPr/>
          </p:nvSpPr>
          <p:spPr bwMode="auto">
            <a:xfrm>
              <a:off x="6896190" y="5747487"/>
              <a:ext cx="787627" cy="787625"/>
            </a:xfrm>
            <a:custGeom>
              <a:avLst/>
              <a:gdLst>
                <a:gd name="T0" fmla="*/ 930 w 1751"/>
                <a:gd name="T1" fmla="*/ 0 h 1751"/>
                <a:gd name="T2" fmla="*/ 0 w 1751"/>
                <a:gd name="T3" fmla="*/ 875 h 1751"/>
                <a:gd name="T4" fmla="*/ 985 w 1751"/>
                <a:gd name="T5" fmla="*/ 1750 h 1751"/>
                <a:gd name="T6" fmla="*/ 1750 w 1751"/>
                <a:gd name="T7" fmla="*/ 984 h 1751"/>
                <a:gd name="T8" fmla="*/ 930 w 1751"/>
                <a:gd name="T9" fmla="*/ 0 h 1751"/>
              </a:gdLst>
              <a:ahLst/>
              <a:cxnLst>
                <a:cxn ang="0">
                  <a:pos x="T0" y="T1"/>
                </a:cxn>
                <a:cxn ang="0">
                  <a:pos x="T2" y="T3"/>
                </a:cxn>
                <a:cxn ang="0">
                  <a:pos x="T4" y="T5"/>
                </a:cxn>
                <a:cxn ang="0">
                  <a:pos x="T6" y="T7"/>
                </a:cxn>
                <a:cxn ang="0">
                  <a:pos x="T8" y="T9"/>
                </a:cxn>
              </a:cxnLst>
              <a:rect l="0" t="0" r="r" b="b"/>
              <a:pathLst>
                <a:path w="1751" h="1751">
                  <a:moveTo>
                    <a:pt x="930" y="0"/>
                  </a:moveTo>
                  <a:lnTo>
                    <a:pt x="0" y="875"/>
                  </a:lnTo>
                  <a:lnTo>
                    <a:pt x="985" y="1750"/>
                  </a:lnTo>
                  <a:lnTo>
                    <a:pt x="1750" y="984"/>
                  </a:lnTo>
                  <a:lnTo>
                    <a:pt x="930" y="0"/>
                  </a:lnTo>
                </a:path>
              </a:pathLst>
            </a:custGeom>
            <a:solidFill>
              <a:srgbClr val="004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6" name="Freeform 5"/>
            <p:cNvSpPr>
              <a:spLocks noChangeArrowheads="1"/>
            </p:cNvSpPr>
            <p:nvPr/>
          </p:nvSpPr>
          <p:spPr bwMode="auto">
            <a:xfrm>
              <a:off x="6896190" y="5870492"/>
              <a:ext cx="787627" cy="664621"/>
            </a:xfrm>
            <a:custGeom>
              <a:avLst/>
              <a:gdLst>
                <a:gd name="T0" fmla="*/ 0 w 1751"/>
                <a:gd name="T1" fmla="*/ 602 h 1478"/>
                <a:gd name="T2" fmla="*/ 875 w 1751"/>
                <a:gd name="T3" fmla="*/ 0 h 1478"/>
                <a:gd name="T4" fmla="*/ 1750 w 1751"/>
                <a:gd name="T5" fmla="*/ 711 h 1478"/>
                <a:gd name="T6" fmla="*/ 985 w 1751"/>
                <a:gd name="T7" fmla="*/ 1477 h 1478"/>
                <a:gd name="T8" fmla="*/ 0 w 1751"/>
                <a:gd name="T9" fmla="*/ 602 h 1478"/>
              </a:gdLst>
              <a:ahLst/>
              <a:cxnLst>
                <a:cxn ang="0">
                  <a:pos x="T0" y="T1"/>
                </a:cxn>
                <a:cxn ang="0">
                  <a:pos x="T2" y="T3"/>
                </a:cxn>
                <a:cxn ang="0">
                  <a:pos x="T4" y="T5"/>
                </a:cxn>
                <a:cxn ang="0">
                  <a:pos x="T6" y="T7"/>
                </a:cxn>
                <a:cxn ang="0">
                  <a:pos x="T8" y="T9"/>
                </a:cxn>
              </a:cxnLst>
              <a:rect l="0" t="0" r="r" b="b"/>
              <a:pathLst>
                <a:path w="1751" h="1478">
                  <a:moveTo>
                    <a:pt x="0" y="602"/>
                  </a:moveTo>
                  <a:lnTo>
                    <a:pt x="875" y="0"/>
                  </a:lnTo>
                  <a:lnTo>
                    <a:pt x="1750" y="711"/>
                  </a:lnTo>
                  <a:lnTo>
                    <a:pt x="985" y="1477"/>
                  </a:lnTo>
                  <a:lnTo>
                    <a:pt x="0" y="602"/>
                  </a:lnTo>
                </a:path>
              </a:pathLst>
            </a:custGeom>
            <a:solidFill>
              <a:srgbClr val="008E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7" name="Freeform 6"/>
            <p:cNvSpPr>
              <a:spLocks noChangeArrowheads="1"/>
            </p:cNvSpPr>
            <p:nvPr/>
          </p:nvSpPr>
          <p:spPr bwMode="auto">
            <a:xfrm>
              <a:off x="6896190" y="5969689"/>
              <a:ext cx="787627" cy="567408"/>
            </a:xfrm>
            <a:custGeom>
              <a:avLst/>
              <a:gdLst>
                <a:gd name="T0" fmla="*/ 1750 w 1751"/>
                <a:gd name="T1" fmla="*/ 492 h 1259"/>
                <a:gd name="T2" fmla="*/ 821 w 1751"/>
                <a:gd name="T3" fmla="*/ 0 h 1259"/>
                <a:gd name="T4" fmla="*/ 0 w 1751"/>
                <a:gd name="T5" fmla="*/ 383 h 1259"/>
                <a:gd name="T6" fmla="*/ 985 w 1751"/>
                <a:gd name="T7" fmla="*/ 1258 h 1259"/>
                <a:gd name="T8" fmla="*/ 1750 w 1751"/>
                <a:gd name="T9" fmla="*/ 492 h 1259"/>
              </a:gdLst>
              <a:ahLst/>
              <a:cxnLst>
                <a:cxn ang="0">
                  <a:pos x="T0" y="T1"/>
                </a:cxn>
                <a:cxn ang="0">
                  <a:pos x="T2" y="T3"/>
                </a:cxn>
                <a:cxn ang="0">
                  <a:pos x="T4" y="T5"/>
                </a:cxn>
                <a:cxn ang="0">
                  <a:pos x="T6" y="T7"/>
                </a:cxn>
                <a:cxn ang="0">
                  <a:pos x="T8" y="T9"/>
                </a:cxn>
              </a:cxnLst>
              <a:rect l="0" t="0" r="r" b="b"/>
              <a:pathLst>
                <a:path w="1751" h="1259">
                  <a:moveTo>
                    <a:pt x="1750" y="492"/>
                  </a:moveTo>
                  <a:lnTo>
                    <a:pt x="821" y="0"/>
                  </a:lnTo>
                  <a:lnTo>
                    <a:pt x="0" y="383"/>
                  </a:lnTo>
                  <a:lnTo>
                    <a:pt x="985" y="1258"/>
                  </a:lnTo>
                  <a:lnTo>
                    <a:pt x="1750" y="492"/>
                  </a:lnTo>
                </a:path>
              </a:pathLst>
            </a:custGeom>
            <a:solidFill>
              <a:srgbClr val="52CB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8" name="Freeform 7"/>
            <p:cNvSpPr>
              <a:spLocks noChangeArrowheads="1"/>
            </p:cNvSpPr>
            <p:nvPr/>
          </p:nvSpPr>
          <p:spPr bwMode="auto">
            <a:xfrm>
              <a:off x="7818725" y="6019287"/>
              <a:ext cx="226170" cy="242041"/>
            </a:xfrm>
            <a:custGeom>
              <a:avLst/>
              <a:gdLst>
                <a:gd name="T0" fmla="*/ 307 w 503"/>
                <a:gd name="T1" fmla="*/ 538 h 539"/>
                <a:gd name="T2" fmla="*/ 193 w 503"/>
                <a:gd name="T3" fmla="*/ 538 h 539"/>
                <a:gd name="T4" fmla="*/ 0 w 503"/>
                <a:gd name="T5" fmla="*/ 0 h 539"/>
                <a:gd name="T6" fmla="*/ 133 w 503"/>
                <a:gd name="T7" fmla="*/ 0 h 539"/>
                <a:gd name="T8" fmla="*/ 250 w 503"/>
                <a:gd name="T9" fmla="*/ 380 h 539"/>
                <a:gd name="T10" fmla="*/ 367 w 503"/>
                <a:gd name="T11" fmla="*/ 0 h 539"/>
                <a:gd name="T12" fmla="*/ 502 w 503"/>
                <a:gd name="T13" fmla="*/ 0 h 539"/>
                <a:gd name="T14" fmla="*/ 307 w 503"/>
                <a:gd name="T15" fmla="*/ 538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39">
                  <a:moveTo>
                    <a:pt x="307" y="538"/>
                  </a:moveTo>
                  <a:lnTo>
                    <a:pt x="193" y="538"/>
                  </a:lnTo>
                  <a:lnTo>
                    <a:pt x="0" y="0"/>
                  </a:lnTo>
                  <a:lnTo>
                    <a:pt x="133" y="0"/>
                  </a:lnTo>
                  <a:lnTo>
                    <a:pt x="250" y="380"/>
                  </a:lnTo>
                  <a:lnTo>
                    <a:pt x="367" y="0"/>
                  </a:lnTo>
                  <a:lnTo>
                    <a:pt x="502" y="0"/>
                  </a:lnTo>
                  <a:lnTo>
                    <a:pt x="307" y="53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9" name="Freeform 8"/>
            <p:cNvSpPr>
              <a:spLocks noChangeArrowheads="1"/>
            </p:cNvSpPr>
            <p:nvPr/>
          </p:nvSpPr>
          <p:spPr bwMode="auto">
            <a:xfrm>
              <a:off x="8019103" y="6090709"/>
              <a:ext cx="186491" cy="174587"/>
            </a:xfrm>
            <a:custGeom>
              <a:avLst/>
              <a:gdLst>
                <a:gd name="T0" fmla="*/ 413 w 414"/>
                <a:gd name="T1" fmla="*/ 10 h 390"/>
                <a:gd name="T2" fmla="*/ 413 w 414"/>
                <a:gd name="T3" fmla="*/ 380 h 390"/>
                <a:gd name="T4" fmla="*/ 295 w 414"/>
                <a:gd name="T5" fmla="*/ 380 h 390"/>
                <a:gd name="T6" fmla="*/ 295 w 414"/>
                <a:gd name="T7" fmla="*/ 328 h 390"/>
                <a:gd name="T8" fmla="*/ 181 w 414"/>
                <a:gd name="T9" fmla="*/ 389 h 390"/>
                <a:gd name="T10" fmla="*/ 0 w 414"/>
                <a:gd name="T11" fmla="*/ 195 h 390"/>
                <a:gd name="T12" fmla="*/ 181 w 414"/>
                <a:gd name="T13" fmla="*/ 0 h 390"/>
                <a:gd name="T14" fmla="*/ 295 w 414"/>
                <a:gd name="T15" fmla="*/ 63 h 390"/>
                <a:gd name="T16" fmla="*/ 295 w 414"/>
                <a:gd name="T17" fmla="*/ 10 h 390"/>
                <a:gd name="T18" fmla="*/ 413 w 414"/>
                <a:gd name="T19" fmla="*/ 10 h 390"/>
                <a:gd name="T20" fmla="*/ 206 w 414"/>
                <a:gd name="T21" fmla="*/ 100 h 390"/>
                <a:gd name="T22" fmla="*/ 117 w 414"/>
                <a:gd name="T23" fmla="*/ 195 h 390"/>
                <a:gd name="T24" fmla="*/ 206 w 414"/>
                <a:gd name="T25" fmla="*/ 289 h 390"/>
                <a:gd name="T26" fmla="*/ 295 w 414"/>
                <a:gd name="T27" fmla="*/ 195 h 390"/>
                <a:gd name="T28" fmla="*/ 206 w 414"/>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390">
                  <a:moveTo>
                    <a:pt x="413" y="10"/>
                  </a:moveTo>
                  <a:lnTo>
                    <a:pt x="413" y="380"/>
                  </a:lnTo>
                  <a:lnTo>
                    <a:pt x="295" y="380"/>
                  </a:lnTo>
                  <a:lnTo>
                    <a:pt x="295" y="328"/>
                  </a:lnTo>
                  <a:cubicBezTo>
                    <a:pt x="277" y="361"/>
                    <a:pt x="229" y="389"/>
                    <a:pt x="181" y="389"/>
                  </a:cubicBezTo>
                  <a:cubicBezTo>
                    <a:pt x="74" y="389"/>
                    <a:pt x="0" y="306"/>
                    <a:pt x="0" y="195"/>
                  </a:cubicBezTo>
                  <a:cubicBezTo>
                    <a:pt x="0" y="85"/>
                    <a:pt x="74" y="0"/>
                    <a:pt x="181" y="0"/>
                  </a:cubicBezTo>
                  <a:cubicBezTo>
                    <a:pt x="229" y="0"/>
                    <a:pt x="277" y="29"/>
                    <a:pt x="295" y="63"/>
                  </a:cubicBezTo>
                  <a:lnTo>
                    <a:pt x="295" y="10"/>
                  </a:lnTo>
                  <a:lnTo>
                    <a:pt x="413" y="10"/>
                  </a:lnTo>
                  <a:close/>
                  <a:moveTo>
                    <a:pt x="206" y="100"/>
                  </a:moveTo>
                  <a:cubicBezTo>
                    <a:pt x="153" y="100"/>
                    <a:pt x="117" y="144"/>
                    <a:pt x="117" y="195"/>
                  </a:cubicBezTo>
                  <a:cubicBezTo>
                    <a:pt x="117" y="246"/>
                    <a:pt x="153" y="289"/>
                    <a:pt x="206" y="289"/>
                  </a:cubicBezTo>
                  <a:cubicBezTo>
                    <a:pt x="259" y="289"/>
                    <a:pt x="295" y="246"/>
                    <a:pt x="295" y="195"/>
                  </a:cubicBezTo>
                  <a:cubicBezTo>
                    <a:pt x="295"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0" name="Freeform 9"/>
            <p:cNvSpPr>
              <a:spLocks noChangeArrowheads="1"/>
            </p:cNvSpPr>
            <p:nvPr/>
          </p:nvSpPr>
          <p:spPr bwMode="auto">
            <a:xfrm>
              <a:off x="8223450" y="6090709"/>
              <a:ext cx="168635" cy="170619"/>
            </a:xfrm>
            <a:custGeom>
              <a:avLst/>
              <a:gdLst>
                <a:gd name="T0" fmla="*/ 0 w 374"/>
                <a:gd name="T1" fmla="*/ 10 h 381"/>
                <a:gd name="T2" fmla="*/ 118 w 374"/>
                <a:gd name="T3" fmla="*/ 10 h 381"/>
                <a:gd name="T4" fmla="*/ 118 w 374"/>
                <a:gd name="T5" fmla="*/ 63 h 381"/>
                <a:gd name="T6" fmla="*/ 240 w 374"/>
                <a:gd name="T7" fmla="*/ 0 h 381"/>
                <a:gd name="T8" fmla="*/ 344 w 374"/>
                <a:gd name="T9" fmla="*/ 43 h 381"/>
                <a:gd name="T10" fmla="*/ 373 w 374"/>
                <a:gd name="T11" fmla="*/ 160 h 381"/>
                <a:gd name="T12" fmla="*/ 373 w 374"/>
                <a:gd name="T13" fmla="*/ 380 h 381"/>
                <a:gd name="T14" fmla="*/ 255 w 374"/>
                <a:gd name="T15" fmla="*/ 380 h 381"/>
                <a:gd name="T16" fmla="*/ 255 w 374"/>
                <a:gd name="T17" fmla="*/ 190 h 381"/>
                <a:gd name="T18" fmla="*/ 189 w 374"/>
                <a:gd name="T19" fmla="*/ 100 h 381"/>
                <a:gd name="T20" fmla="*/ 118 w 374"/>
                <a:gd name="T21" fmla="*/ 194 h 381"/>
                <a:gd name="T22" fmla="*/ 118 w 374"/>
                <a:gd name="T23" fmla="*/ 380 h 381"/>
                <a:gd name="T24" fmla="*/ 0 w 374"/>
                <a:gd name="T25" fmla="*/ 380 h 381"/>
                <a:gd name="T26" fmla="*/ 0 w 374"/>
                <a:gd name="T27" fmla="*/ 1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 h="381">
                  <a:moveTo>
                    <a:pt x="0" y="10"/>
                  </a:moveTo>
                  <a:lnTo>
                    <a:pt x="118" y="10"/>
                  </a:lnTo>
                  <a:lnTo>
                    <a:pt x="118" y="63"/>
                  </a:lnTo>
                  <a:cubicBezTo>
                    <a:pt x="139" y="23"/>
                    <a:pt x="182" y="0"/>
                    <a:pt x="240" y="0"/>
                  </a:cubicBezTo>
                  <a:cubicBezTo>
                    <a:pt x="287" y="0"/>
                    <a:pt x="324" y="17"/>
                    <a:pt x="344" y="43"/>
                  </a:cubicBezTo>
                  <a:cubicBezTo>
                    <a:pt x="367" y="71"/>
                    <a:pt x="373" y="107"/>
                    <a:pt x="373" y="160"/>
                  </a:cubicBezTo>
                  <a:lnTo>
                    <a:pt x="373" y="380"/>
                  </a:lnTo>
                  <a:lnTo>
                    <a:pt x="255" y="380"/>
                  </a:lnTo>
                  <a:lnTo>
                    <a:pt x="255" y="190"/>
                  </a:lnTo>
                  <a:cubicBezTo>
                    <a:pt x="255" y="137"/>
                    <a:pt x="239" y="100"/>
                    <a:pt x="189" y="100"/>
                  </a:cubicBezTo>
                  <a:cubicBezTo>
                    <a:pt x="142" y="100"/>
                    <a:pt x="118" y="137"/>
                    <a:pt x="118" y="194"/>
                  </a:cubicBezTo>
                  <a:lnTo>
                    <a:pt x="118" y="380"/>
                  </a:lnTo>
                  <a:lnTo>
                    <a:pt x="0" y="380"/>
                  </a:lnTo>
                  <a:lnTo>
                    <a:pt x="0" y="1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1" name="Freeform 10"/>
            <p:cNvSpPr>
              <a:spLocks noChangeArrowheads="1"/>
            </p:cNvSpPr>
            <p:nvPr/>
          </p:nvSpPr>
          <p:spPr bwMode="auto">
            <a:xfrm>
              <a:off x="8402005" y="6045079"/>
              <a:ext cx="121020" cy="218234"/>
            </a:xfrm>
            <a:custGeom>
              <a:avLst/>
              <a:gdLst>
                <a:gd name="T0" fmla="*/ 269 w 270"/>
                <a:gd name="T1" fmla="*/ 480 h 487"/>
                <a:gd name="T2" fmla="*/ 190 w 270"/>
                <a:gd name="T3" fmla="*/ 486 h 487"/>
                <a:gd name="T4" fmla="*/ 59 w 270"/>
                <a:gd name="T5" fmla="*/ 355 h 487"/>
                <a:gd name="T6" fmla="*/ 59 w 270"/>
                <a:gd name="T7" fmla="*/ 197 h 487"/>
                <a:gd name="T8" fmla="*/ 0 w 270"/>
                <a:gd name="T9" fmla="*/ 197 h 487"/>
                <a:gd name="T10" fmla="*/ 0 w 270"/>
                <a:gd name="T11" fmla="*/ 110 h 487"/>
                <a:gd name="T12" fmla="*/ 59 w 270"/>
                <a:gd name="T13" fmla="*/ 110 h 487"/>
                <a:gd name="T14" fmla="*/ 59 w 270"/>
                <a:gd name="T15" fmla="*/ 0 h 487"/>
                <a:gd name="T16" fmla="*/ 176 w 270"/>
                <a:gd name="T17" fmla="*/ 0 h 487"/>
                <a:gd name="T18" fmla="*/ 176 w 270"/>
                <a:gd name="T19" fmla="*/ 110 h 487"/>
                <a:gd name="T20" fmla="*/ 260 w 270"/>
                <a:gd name="T21" fmla="*/ 110 h 487"/>
                <a:gd name="T22" fmla="*/ 260 w 270"/>
                <a:gd name="T23" fmla="*/ 197 h 487"/>
                <a:gd name="T24" fmla="*/ 176 w 270"/>
                <a:gd name="T25" fmla="*/ 197 h 487"/>
                <a:gd name="T26" fmla="*/ 176 w 270"/>
                <a:gd name="T27" fmla="*/ 329 h 487"/>
                <a:gd name="T28" fmla="*/ 227 w 270"/>
                <a:gd name="T29" fmla="*/ 392 h 487"/>
                <a:gd name="T30" fmla="*/ 269 w 270"/>
                <a:gd name="T31" fmla="*/ 390 h 487"/>
                <a:gd name="T32" fmla="*/ 269 w 270"/>
                <a:gd name="T33" fmla="*/ 48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87">
                  <a:moveTo>
                    <a:pt x="269" y="480"/>
                  </a:moveTo>
                  <a:cubicBezTo>
                    <a:pt x="251" y="483"/>
                    <a:pt x="225" y="486"/>
                    <a:pt x="190" y="486"/>
                  </a:cubicBezTo>
                  <a:cubicBezTo>
                    <a:pt x="135" y="486"/>
                    <a:pt x="59" y="479"/>
                    <a:pt x="59" y="355"/>
                  </a:cubicBezTo>
                  <a:lnTo>
                    <a:pt x="59" y="197"/>
                  </a:lnTo>
                  <a:lnTo>
                    <a:pt x="0" y="197"/>
                  </a:lnTo>
                  <a:lnTo>
                    <a:pt x="0" y="110"/>
                  </a:lnTo>
                  <a:lnTo>
                    <a:pt x="59" y="110"/>
                  </a:lnTo>
                  <a:lnTo>
                    <a:pt x="59" y="0"/>
                  </a:lnTo>
                  <a:lnTo>
                    <a:pt x="176" y="0"/>
                  </a:lnTo>
                  <a:lnTo>
                    <a:pt x="176" y="110"/>
                  </a:lnTo>
                  <a:lnTo>
                    <a:pt x="260" y="110"/>
                  </a:lnTo>
                  <a:lnTo>
                    <a:pt x="260" y="197"/>
                  </a:lnTo>
                  <a:lnTo>
                    <a:pt x="176" y="197"/>
                  </a:lnTo>
                  <a:lnTo>
                    <a:pt x="176" y="329"/>
                  </a:lnTo>
                  <a:cubicBezTo>
                    <a:pt x="176" y="384"/>
                    <a:pt x="197" y="392"/>
                    <a:pt x="227" y="392"/>
                  </a:cubicBezTo>
                  <a:cubicBezTo>
                    <a:pt x="241" y="392"/>
                    <a:pt x="258" y="392"/>
                    <a:pt x="269" y="390"/>
                  </a:cubicBezTo>
                  <a:lnTo>
                    <a:pt x="269" y="4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2" name="Freeform 11"/>
            <p:cNvSpPr>
              <a:spLocks noChangeArrowheads="1"/>
            </p:cNvSpPr>
            <p:nvPr/>
          </p:nvSpPr>
          <p:spPr bwMode="auto">
            <a:xfrm>
              <a:off x="8528977"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3" name="Freeform 12"/>
            <p:cNvSpPr>
              <a:spLocks noChangeArrowheads="1"/>
            </p:cNvSpPr>
            <p:nvPr/>
          </p:nvSpPr>
          <p:spPr bwMode="auto">
            <a:xfrm>
              <a:off x="8727372"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grpSp>
      <p:sp>
        <p:nvSpPr>
          <p:cNvPr id="26" name="Freeform 3">
            <a:extLst>
              <a:ext uri="{FF2B5EF4-FFF2-40B4-BE49-F238E27FC236}">
                <a16:creationId xmlns:a16="http://schemas.microsoft.com/office/drawing/2014/main" id="{76534596-954C-084A-A70C-F04C0A08C63F}"/>
              </a:ext>
            </a:extLst>
          </p:cNvPr>
          <p:cNvSpPr>
            <a:spLocks noChangeArrowheads="1"/>
          </p:cNvSpPr>
          <p:nvPr userDrawn="1"/>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31" name="Picture 30">
            <a:extLst>
              <a:ext uri="{FF2B5EF4-FFF2-40B4-BE49-F238E27FC236}">
                <a16:creationId xmlns:a16="http://schemas.microsoft.com/office/drawing/2014/main" id="{4DEAF2C4-0B25-B14D-A31E-99756FC24D2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27" name="Subtitle 2">
            <a:extLst>
              <a:ext uri="{FF2B5EF4-FFF2-40B4-BE49-F238E27FC236}">
                <a16:creationId xmlns:a16="http://schemas.microsoft.com/office/drawing/2014/main" id="{4ACFF26D-5F3D-0D42-9A5A-6CEB21A5485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8" name="Title 19">
            <a:extLst>
              <a:ext uri="{FF2B5EF4-FFF2-40B4-BE49-F238E27FC236}">
                <a16:creationId xmlns:a16="http://schemas.microsoft.com/office/drawing/2014/main" id="{DF8004B4-8E24-DB4A-8549-FE72DC7C423E}"/>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16329995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4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CAE26160-97E4-E145-AB14-21DDF07D2DA2}"/>
              </a:ext>
            </a:extLst>
          </p:cNvPr>
          <p:cNvSpPr txBox="1"/>
          <p:nvPr userDrawn="1"/>
        </p:nvSpPr>
        <p:spPr>
          <a:xfrm>
            <a:off x="835167" y="2113056"/>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1</a:t>
            </a:r>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A90905F9-E20C-5946-B754-344118B279F9}"/>
              </a:ext>
            </a:extLst>
          </p:cNvPr>
          <p:cNvSpPr txBox="1"/>
          <p:nvPr userDrawn="1"/>
        </p:nvSpPr>
        <p:spPr>
          <a:xfrm>
            <a:off x="4479334" y="2104054"/>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2</a:t>
            </a:r>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1CFC8AB0-E890-9446-BA39-A021D5FB9E8C}"/>
              </a:ext>
            </a:extLst>
          </p:cNvPr>
          <p:cNvSpPr txBox="1"/>
          <p:nvPr userDrawn="1"/>
        </p:nvSpPr>
        <p:spPr>
          <a:xfrm>
            <a:off x="8159534" y="2107348"/>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903472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001" userDrawn="1">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5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040012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6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974194" y="2250433"/>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618361" y="224143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298561" y="2244725"/>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Tree>
    <p:extLst>
      <p:ext uri="{BB962C8B-B14F-4D97-AF65-F5344CB8AC3E}">
        <p14:creationId xmlns:p14="http://schemas.microsoft.com/office/powerpoint/2010/main" val="143691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7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Tree>
    <p:extLst>
      <p:ext uri="{BB962C8B-B14F-4D97-AF65-F5344CB8AC3E}">
        <p14:creationId xmlns:p14="http://schemas.microsoft.com/office/powerpoint/2010/main" val="1644510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4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05A80777-1A2E-D640-8D39-5CA16F6149DB}"/>
              </a:ext>
            </a:extLst>
          </p:cNvPr>
          <p:cNvSpPr>
            <a:spLocks noGrp="1"/>
          </p:cNvSpPr>
          <p:nvPr>
            <p:ph type="body" sz="quarter" idx="24" hasCustomPrompt="1"/>
          </p:nvPr>
        </p:nvSpPr>
        <p:spPr>
          <a:xfrm>
            <a:off x="961229" y="363182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4" name="Text Placeholder 7">
            <a:extLst>
              <a:ext uri="{FF2B5EF4-FFF2-40B4-BE49-F238E27FC236}">
                <a16:creationId xmlns:a16="http://schemas.microsoft.com/office/drawing/2014/main" id="{4730AD30-D8B1-AB45-B292-76525BF7C16E}"/>
              </a:ext>
            </a:extLst>
          </p:cNvPr>
          <p:cNvSpPr>
            <a:spLocks noGrp="1"/>
          </p:cNvSpPr>
          <p:nvPr>
            <p:ph type="body" sz="quarter" idx="25" hasCustomPrompt="1"/>
          </p:nvPr>
        </p:nvSpPr>
        <p:spPr>
          <a:xfrm>
            <a:off x="962041" y="225405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ext Placeholder 7">
            <a:extLst>
              <a:ext uri="{FF2B5EF4-FFF2-40B4-BE49-F238E27FC236}">
                <a16:creationId xmlns:a16="http://schemas.microsoft.com/office/drawing/2014/main" id="{571EB540-D9B9-1D4E-8A13-EA520B36144F}"/>
              </a:ext>
            </a:extLst>
          </p:cNvPr>
          <p:cNvSpPr>
            <a:spLocks noGrp="1"/>
          </p:cNvSpPr>
          <p:nvPr>
            <p:ph type="body" sz="quarter" idx="26" hasCustomPrompt="1"/>
          </p:nvPr>
        </p:nvSpPr>
        <p:spPr>
          <a:xfrm>
            <a:off x="961229" y="507483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Tree>
    <p:extLst>
      <p:ext uri="{BB962C8B-B14F-4D97-AF65-F5344CB8AC3E}">
        <p14:creationId xmlns:p14="http://schemas.microsoft.com/office/powerpoint/2010/main" val="9585454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5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15572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sältödia 2">
    <p:bg>
      <p:bgPr>
        <a:solidFill>
          <a:srgbClr val="D9D9D6">
            <a:alpha val="90000"/>
          </a:srgb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4" name="Title 1">
            <a:extLst>
              <a:ext uri="{FF2B5EF4-FFF2-40B4-BE49-F238E27FC236}">
                <a16:creationId xmlns:a16="http://schemas.microsoft.com/office/drawing/2014/main" id="{C13FD8DB-5763-C38F-A7A6-29C4989EB7A2}"/>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7" name="Päivämäärän paikkamerkki 6">
            <a:extLst>
              <a:ext uri="{FF2B5EF4-FFF2-40B4-BE49-F238E27FC236}">
                <a16:creationId xmlns:a16="http://schemas.microsoft.com/office/drawing/2014/main" id="{6ACB3C45-FD48-3DB8-9117-B733E0ADDC8A}"/>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D726DCFE-D613-9160-8107-214F12DC810E}"/>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2A384C17-A7CE-FAA1-6DAB-BE7FEA01E7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2" name="Sisällön paikkamerkki 10">
            <a:extLst>
              <a:ext uri="{FF2B5EF4-FFF2-40B4-BE49-F238E27FC236}">
                <a16:creationId xmlns:a16="http://schemas.microsoft.com/office/drawing/2014/main" id="{EAB30B0E-A484-C62E-8358-FD5844710314}"/>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747AE292-9E64-5170-0F5C-9957D21A5D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661971686"/>
      </p:ext>
    </p:extLst>
  </p:cSld>
  <p:clrMapOvr>
    <a:masterClrMapping/>
  </p:clrMapOvr>
  <p:hf sldNum="0" hdr="0" ftr="0"/>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6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812978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5_Blank">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8918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0962"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0921852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1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37171661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96444" y="-288487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473400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6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032"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7787423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7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0524026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1860914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9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99143408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0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5501438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2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720796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sältödia 3">
    <p:bg>
      <p:bgPr>
        <a:solidFill>
          <a:srgbClr val="B8CDFF">
            <a:alpha val="90000"/>
          </a:srgbClr>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7" name="Title 1">
            <a:extLst>
              <a:ext uri="{FF2B5EF4-FFF2-40B4-BE49-F238E27FC236}">
                <a16:creationId xmlns:a16="http://schemas.microsoft.com/office/drawing/2014/main" id="{8A1A3FA8-DD8C-A92A-A6FF-CC4A08C77822}"/>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8" name="Päivämäärän paikkamerkki 7">
            <a:extLst>
              <a:ext uri="{FF2B5EF4-FFF2-40B4-BE49-F238E27FC236}">
                <a16:creationId xmlns:a16="http://schemas.microsoft.com/office/drawing/2014/main" id="{7EA9B92F-E54F-36B2-BA86-B096A556773D}"/>
              </a:ext>
            </a:extLst>
          </p:cNvPr>
          <p:cNvSpPr>
            <a:spLocks noGrp="1"/>
          </p:cNvSpPr>
          <p:nvPr>
            <p:ph type="dt" sz="half" idx="10"/>
          </p:nvPr>
        </p:nvSpPr>
        <p:spPr/>
        <p:txBody>
          <a:bodyPr/>
          <a:lstStyle/>
          <a:p>
            <a:endParaRPr lang="fi-FI"/>
          </a:p>
        </p:txBody>
      </p:sp>
      <p:sp>
        <p:nvSpPr>
          <p:cNvPr id="9" name="Alatunnisteen paikkamerkki 8">
            <a:extLst>
              <a:ext uri="{FF2B5EF4-FFF2-40B4-BE49-F238E27FC236}">
                <a16:creationId xmlns:a16="http://schemas.microsoft.com/office/drawing/2014/main" id="{AC309CCB-62A8-F645-AC1C-1F1044D2E7AB}"/>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A3F32260-DD80-A4E2-BFAD-57AC0C236AA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2" name="Sisällön paikkamerkki 10">
            <a:extLst>
              <a:ext uri="{FF2B5EF4-FFF2-40B4-BE49-F238E27FC236}">
                <a16:creationId xmlns:a16="http://schemas.microsoft.com/office/drawing/2014/main" id="{6DE704F4-8E83-CDEE-BED5-04BEC37B824E}"/>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FC0232F2-1E20-63B6-726A-18AA93E66B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704380331"/>
      </p:ext>
    </p:extLst>
  </p:cSld>
  <p:clrMapOvr>
    <a:masterClrMapping/>
  </p:clrMapOvr>
  <p:hf sldNum="0" hdr="0" ftr="0"/>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8964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44059"/>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643333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isältödia 4">
    <p:bg>
      <p:bgPr>
        <a:solidFill>
          <a:schemeClr val="bg1"/>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5" name="Title 1">
            <a:extLst>
              <a:ext uri="{FF2B5EF4-FFF2-40B4-BE49-F238E27FC236}">
                <a16:creationId xmlns:a16="http://schemas.microsoft.com/office/drawing/2014/main" id="{79D63C6B-DF9D-FE42-E0C4-60331949A846}"/>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7" name="Päivämäärän paikkamerkki 6">
            <a:extLst>
              <a:ext uri="{FF2B5EF4-FFF2-40B4-BE49-F238E27FC236}">
                <a16:creationId xmlns:a16="http://schemas.microsoft.com/office/drawing/2014/main" id="{4DC844F6-044F-E83C-16A4-275057CB9EBB}"/>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A30528E9-3A22-D5E3-359D-354FE8217869}"/>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8CC1BFDA-EC18-E42C-4DC6-08AEC8066B4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2" name="Sisällön paikkamerkki 10">
            <a:extLst>
              <a:ext uri="{FF2B5EF4-FFF2-40B4-BE49-F238E27FC236}">
                <a16:creationId xmlns:a16="http://schemas.microsoft.com/office/drawing/2014/main" id="{DD98AC7E-5987-E68B-0756-17156B94E04C}"/>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F1512F32-29BE-971E-5DE8-0AD84D30B49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308978741"/>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 2">
    <p:bg>
      <p:bgPr>
        <a:solidFill>
          <a:srgbClr val="D9D9D6"/>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ED7F50-CE03-9349-8981-A5880E6CA020}"/>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F51E1657-669A-E24B-0996-55DAAEE4D104}"/>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1" name="Graphic 9">
            <a:extLst>
              <a:ext uri="{FF2B5EF4-FFF2-40B4-BE49-F238E27FC236}">
                <a16:creationId xmlns:a16="http://schemas.microsoft.com/office/drawing/2014/main" id="{28E008F9-00C3-EF67-09C3-D1EB023E2B7E}"/>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12" name="Graphic 3">
            <a:extLst>
              <a:ext uri="{FF2B5EF4-FFF2-40B4-BE49-F238E27FC236}">
                <a16:creationId xmlns:a16="http://schemas.microsoft.com/office/drawing/2014/main" id="{33AD5061-37E8-E415-BBE8-A902CFE41B5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3" name="Graphic 9">
            <a:extLst>
              <a:ext uri="{FF2B5EF4-FFF2-40B4-BE49-F238E27FC236}">
                <a16:creationId xmlns:a16="http://schemas.microsoft.com/office/drawing/2014/main" id="{50498FFC-1A3C-34F6-08C8-419440951753}"/>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569B8536-80ED-8E6F-37D5-A1EF60BC8FD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13" name="Picture Placeholder 12">
            <a:extLst>
              <a:ext uri="{FF2B5EF4-FFF2-40B4-BE49-F238E27FC236}">
                <a16:creationId xmlns:a16="http://schemas.microsoft.com/office/drawing/2014/main" id="{0343804D-FDB2-8BB1-F896-29608630C550}"/>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pic>
        <p:nvPicPr>
          <p:cNvPr id="8" name="Graphic 18">
            <a:extLst>
              <a:ext uri="{FF2B5EF4-FFF2-40B4-BE49-F238E27FC236}">
                <a16:creationId xmlns:a16="http://schemas.microsoft.com/office/drawing/2014/main" id="{6BF5B017-3C8E-9764-94FF-DFF2A333312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1345014963"/>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Sisältödia 4">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D63C6B-DF9D-FE42-E0C4-60331949A846}"/>
              </a:ext>
            </a:extLst>
          </p:cNvPr>
          <p:cNvSpPr>
            <a:spLocks noGrp="1"/>
          </p:cNvSpPr>
          <p:nvPr>
            <p:ph type="title"/>
          </p:nvPr>
        </p:nvSpPr>
        <p:spPr>
          <a:xfrm>
            <a:off x="838200" y="681037"/>
            <a:ext cx="10515600" cy="1009651"/>
          </a:xfrm>
          <a:noFill/>
        </p:spPr>
        <p:txBody>
          <a:bodyPr>
            <a:noAutofit/>
          </a:bodyPr>
          <a:lstStyle>
            <a:lvl1pPr>
              <a:lnSpc>
                <a:spcPct val="100000"/>
              </a:lnSpc>
              <a:defRPr sz="3200"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7" name="Päivämäärän paikkamerkki 6">
            <a:extLst>
              <a:ext uri="{FF2B5EF4-FFF2-40B4-BE49-F238E27FC236}">
                <a16:creationId xmlns:a16="http://schemas.microsoft.com/office/drawing/2014/main" id="{4DC844F6-044F-E83C-16A4-275057CB9EBB}"/>
              </a:ext>
            </a:extLst>
          </p:cNvPr>
          <p:cNvSpPr>
            <a:spLocks noGrp="1"/>
          </p:cNvSpPr>
          <p:nvPr>
            <p:ph type="dt" sz="half" idx="10"/>
          </p:nvPr>
        </p:nvSpPr>
        <p:spPr>
          <a:xfrm>
            <a:off x="838199" y="6356350"/>
            <a:ext cx="7046343" cy="365125"/>
          </a:xfrm>
        </p:spPr>
        <p:txBody>
          <a:bodyPr/>
          <a:lstStyle>
            <a:lvl1pPr>
              <a:defRPr>
                <a:solidFill>
                  <a:schemeClr val="tx1"/>
                </a:solidFill>
              </a:defRPr>
            </a:lvl1pPr>
          </a:lstStyle>
          <a:p>
            <a:r>
              <a:rPr lang="fi-FI" dirty="0"/>
              <a:t>Lähde: Vantaan Strategia ja tutkimus, aineistolähde: Tilastokeskus (päivitetty 22.1.2026)</a:t>
            </a:r>
          </a:p>
          <a:p>
            <a:endParaRPr lang="fi-FI" dirty="0"/>
          </a:p>
        </p:txBody>
      </p:sp>
      <p:sp>
        <p:nvSpPr>
          <p:cNvPr id="3" name="Sisällön paikkamerkki 10">
            <a:extLst>
              <a:ext uri="{FF2B5EF4-FFF2-40B4-BE49-F238E27FC236}">
                <a16:creationId xmlns:a16="http://schemas.microsoft.com/office/drawing/2014/main" id="{E634F185-533E-956B-5CDE-534E63399E2F}"/>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813705432"/>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sältödia 5">
    <p:bg>
      <p:bgPr>
        <a:solidFill>
          <a:srgbClr val="F9EB61">
            <a:alpha val="90000"/>
          </a:srgbClr>
        </a:solidFill>
        <a:effectLst/>
      </p:bgPr>
    </p:bg>
    <p:spTree>
      <p:nvGrpSpPr>
        <p:cNvPr id="1" name=""/>
        <p:cNvGrpSpPr/>
        <p:nvPr/>
      </p:nvGrpSpPr>
      <p:grpSpPr>
        <a:xfrm>
          <a:off x="0" y="0"/>
          <a:ext cx="0" cy="0"/>
          <a:chOff x="0" y="0"/>
          <a:chExt cx="0" cy="0"/>
        </a:xfrm>
      </p:grpSpPr>
      <p:sp>
        <p:nvSpPr>
          <p:cNvPr id="3" name="Päivämäärän paikkamerkki 6">
            <a:extLst>
              <a:ext uri="{FF2B5EF4-FFF2-40B4-BE49-F238E27FC236}">
                <a16:creationId xmlns:a16="http://schemas.microsoft.com/office/drawing/2014/main" id="{87AF1911-44F3-48F7-1B6A-1BB0F4FFE174}"/>
              </a:ext>
            </a:extLst>
          </p:cNvPr>
          <p:cNvSpPr>
            <a:spLocks noGrp="1"/>
          </p:cNvSpPr>
          <p:nvPr>
            <p:ph type="dt" sz="half" idx="10"/>
          </p:nvPr>
        </p:nvSpPr>
        <p:spPr>
          <a:xfrm>
            <a:off x="838200" y="6356350"/>
            <a:ext cx="2743200" cy="365125"/>
          </a:xfrm>
        </p:spPr>
        <p:txBody>
          <a:bodyPr/>
          <a:lstStyle/>
          <a:p>
            <a:endParaRPr lang="fi-FI"/>
          </a:p>
        </p:txBody>
      </p:sp>
      <p:sp>
        <p:nvSpPr>
          <p:cNvPr id="4" name="Alatunnisteen paikkamerkki 7">
            <a:extLst>
              <a:ext uri="{FF2B5EF4-FFF2-40B4-BE49-F238E27FC236}">
                <a16:creationId xmlns:a16="http://schemas.microsoft.com/office/drawing/2014/main" id="{C29CBDD8-E996-0924-7F11-0A0D18B4FCBB}"/>
              </a:ext>
            </a:extLst>
          </p:cNvPr>
          <p:cNvSpPr>
            <a:spLocks noGrp="1"/>
          </p:cNvSpPr>
          <p:nvPr>
            <p:ph type="ftr" sz="quarter" idx="11"/>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5332DD20-E211-9976-22EB-46EE6B0264A6}"/>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006173"/>
                </a:solidFill>
                <a:latin typeface="Poppins" pitchFamily="2" charset="77"/>
                <a:cs typeface="Poppins" pitchFamily="2" charset="77"/>
              </a:defRPr>
            </a:lvl1pPr>
          </a:lstStyle>
          <a:p>
            <a:r>
              <a:rPr lang="fi-FI"/>
              <a:t>Muokkaa ots. perustyyl. napsautt.</a:t>
            </a:r>
            <a:endParaRPr lang="fi-FI" dirty="0"/>
          </a:p>
        </p:txBody>
      </p:sp>
      <p:sp>
        <p:nvSpPr>
          <p:cNvPr id="5" name="Sisällön paikkamerkki 10">
            <a:extLst>
              <a:ext uri="{FF2B5EF4-FFF2-40B4-BE49-F238E27FC236}">
                <a16:creationId xmlns:a16="http://schemas.microsoft.com/office/drawing/2014/main" id="{31E20E5B-89F3-ACB6-F04E-924F8BC19EA2}"/>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3C63373A-7329-92D0-C066-F0B3F3EE6FA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13453439"/>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sältödia 6">
    <p:bg>
      <p:bgPr>
        <a:solidFill>
          <a:srgbClr val="A2E4B8">
            <a:alpha val="90000"/>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A95F503F-BA76-AE23-E239-A82BD364D548}"/>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C597FD88-F26B-FC5E-97A9-416CDAA985C0}"/>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4E0CCE1F-2579-1D67-5F03-5D59CF8F4C3D}"/>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5" name="Sisällön paikkamerkki 10">
            <a:extLst>
              <a:ext uri="{FF2B5EF4-FFF2-40B4-BE49-F238E27FC236}">
                <a16:creationId xmlns:a16="http://schemas.microsoft.com/office/drawing/2014/main" id="{A4A60374-5E28-220E-0A91-8253E26BCDC1}"/>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0BFC8ADF-5592-FD74-FA18-F9B8F5695D7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38755603"/>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sältödia 7">
    <p:bg>
      <p:bgPr>
        <a:solidFill>
          <a:srgbClr val="B8CDFF">
            <a:alpha val="89804"/>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0A0CE2DD-C036-3AB7-D636-25CF815053A6}"/>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F8B95D0C-95AF-63A6-AEE7-B536EB57953F}"/>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897308FA-A7AA-EA18-FC8F-8FEEEB87621C}"/>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4" name="Sisällön paikkamerkki 10">
            <a:extLst>
              <a:ext uri="{FF2B5EF4-FFF2-40B4-BE49-F238E27FC236}">
                <a16:creationId xmlns:a16="http://schemas.microsoft.com/office/drawing/2014/main" id="{2AA0EE4E-35AA-7AAE-078D-8532B01C778E}"/>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8B3236DE-76CD-CEA2-E758-2261AD2EBC3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63085900"/>
      </p:ext>
    </p:extLst>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sältödia 8">
    <p:bg>
      <p:bgPr>
        <a:solidFill>
          <a:srgbClr val="F2A6DB">
            <a:alpha val="90000"/>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99D3D157-9658-1210-70DE-4448A6C50C2E}"/>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6CBE00B5-F476-579F-3307-3C146018E204}"/>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089DB623-AA78-516A-BB7C-CD251EA9FBC2}"/>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5" name="Sisällön paikkamerkki 10">
            <a:extLst>
              <a:ext uri="{FF2B5EF4-FFF2-40B4-BE49-F238E27FC236}">
                <a16:creationId xmlns:a16="http://schemas.microsoft.com/office/drawing/2014/main" id="{FA496B45-5070-8F02-2862-488855CC8C5E}"/>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FF1B65CB-7CC7-4047-4765-FCD1695F93E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067041408"/>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sältödia 9">
    <p:bg>
      <p:bgPr>
        <a:solidFill>
          <a:srgbClr val="D9D9D6"/>
        </a:solidFill>
        <a:effectLst/>
      </p:bgPr>
    </p:bg>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AE7065A5-5F8A-7861-D763-EF0FD617D9C2}"/>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7" name="Päivämäärän paikkamerkki 6">
            <a:extLst>
              <a:ext uri="{FF2B5EF4-FFF2-40B4-BE49-F238E27FC236}">
                <a16:creationId xmlns:a16="http://schemas.microsoft.com/office/drawing/2014/main" id="{F58BAAA6-90E3-4E1E-C6BA-FEDC6DA244EC}"/>
              </a:ext>
            </a:extLst>
          </p:cNvPr>
          <p:cNvSpPr>
            <a:spLocks noGrp="1"/>
          </p:cNvSpPr>
          <p:nvPr>
            <p:ph type="dt" sz="half" idx="11"/>
          </p:nvPr>
        </p:nvSpPr>
        <p:spPr>
          <a:xfrm>
            <a:off x="838200" y="6356350"/>
            <a:ext cx="2743200" cy="365125"/>
          </a:xfrm>
        </p:spPr>
        <p:txBody>
          <a:bodyPr/>
          <a:lstStyle/>
          <a:p>
            <a:endParaRPr lang="fi-FI"/>
          </a:p>
        </p:txBody>
      </p:sp>
      <p:sp>
        <p:nvSpPr>
          <p:cNvPr id="8" name="Alatunnisteen paikkamerkki 7">
            <a:extLst>
              <a:ext uri="{FF2B5EF4-FFF2-40B4-BE49-F238E27FC236}">
                <a16:creationId xmlns:a16="http://schemas.microsoft.com/office/drawing/2014/main" id="{EAFF1303-994B-42A0-DD95-94DF5264AD32}"/>
              </a:ext>
            </a:extLst>
          </p:cNvPr>
          <p:cNvSpPr>
            <a:spLocks noGrp="1"/>
          </p:cNvSpPr>
          <p:nvPr>
            <p:ph type="ftr" sz="quarter" idx="12"/>
          </p:nvPr>
        </p:nvSpPr>
        <p:spPr>
          <a:xfrm>
            <a:off x="4038600" y="6356350"/>
            <a:ext cx="4114800" cy="365125"/>
          </a:xfrm>
        </p:spPr>
        <p:txBody>
          <a:bodyPr/>
          <a:lstStyle/>
          <a:p>
            <a:r>
              <a:rPr lang="fi-FI"/>
              <a:t>7</a:t>
            </a:r>
          </a:p>
        </p:txBody>
      </p:sp>
      <p:sp>
        <p:nvSpPr>
          <p:cNvPr id="10" name="Title 1">
            <a:extLst>
              <a:ext uri="{FF2B5EF4-FFF2-40B4-BE49-F238E27FC236}">
                <a16:creationId xmlns:a16="http://schemas.microsoft.com/office/drawing/2014/main" id="{EFDD50D8-0537-7593-E038-5EC7B0A96DB6}"/>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2" name="Sisällön paikkamerkki 10">
            <a:extLst>
              <a:ext uri="{FF2B5EF4-FFF2-40B4-BE49-F238E27FC236}">
                <a16:creationId xmlns:a16="http://schemas.microsoft.com/office/drawing/2014/main" id="{AAAFDE2A-79F0-2E27-CC6C-4AD9729F1062}"/>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3" name="Graphic 18">
            <a:extLst>
              <a:ext uri="{FF2B5EF4-FFF2-40B4-BE49-F238E27FC236}">
                <a16:creationId xmlns:a16="http://schemas.microsoft.com/office/drawing/2014/main" id="{A44688B5-A8E5-A337-70F9-197D99BB229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35525225"/>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sältödia 10">
    <p:bg>
      <p:bgPr>
        <a:solidFill>
          <a:schemeClr val="bg1">
            <a:alpha val="90000"/>
          </a:scheme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0253F5C1-A6C8-B4C4-8BE8-AB459AAF0935}"/>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0B097E2D-0E0E-F74C-84CB-E5EAD019293D}"/>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02D3E4BB-53F4-B4FC-D57C-45B4AEC78AA9}"/>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4" name="Sisällön paikkamerkki 10">
            <a:extLst>
              <a:ext uri="{FF2B5EF4-FFF2-40B4-BE49-F238E27FC236}">
                <a16:creationId xmlns:a16="http://schemas.microsoft.com/office/drawing/2014/main" id="{8A6BBD6D-85A0-5333-853C-64C5E24A9CB9}"/>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F3B2E8B2-791A-CF8E-E919-6DA06CC03C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786482275"/>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sältödia 11">
    <p:bg>
      <p:bgPr>
        <a:solidFill>
          <a:srgbClr val="F2A6DB">
            <a:alpha val="70000"/>
          </a:srgbClr>
        </a:solidFill>
        <a:effectLst/>
      </p:bgPr>
    </p:bg>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B3D41585-E66D-74A8-5585-718B0C2050E3}"/>
              </a:ext>
            </a:extLst>
          </p:cNvPr>
          <p:cNvSpPr>
            <a:spLocks noGrp="1"/>
          </p:cNvSpPr>
          <p:nvPr>
            <p:ph type="dt" sz="half" idx="10"/>
          </p:nvPr>
        </p:nvSpPr>
        <p:spPr>
          <a:xfrm>
            <a:off x="838200" y="6356350"/>
            <a:ext cx="2743200" cy="365125"/>
          </a:xfrm>
        </p:spPr>
        <p:txBody>
          <a:bodyPr/>
          <a:lstStyle/>
          <a:p>
            <a:endParaRPr lang="fi-FI" dirty="0"/>
          </a:p>
        </p:txBody>
      </p:sp>
      <p:sp>
        <p:nvSpPr>
          <p:cNvPr id="8" name="Footer Placeholder 5">
            <a:extLst>
              <a:ext uri="{FF2B5EF4-FFF2-40B4-BE49-F238E27FC236}">
                <a16:creationId xmlns:a16="http://schemas.microsoft.com/office/drawing/2014/main" id="{5E76AC38-657A-3766-6F95-1977C0F9DDFB}"/>
              </a:ext>
            </a:extLst>
          </p:cNvPr>
          <p:cNvSpPr>
            <a:spLocks noGrp="1"/>
          </p:cNvSpPr>
          <p:nvPr>
            <p:ph type="ftr" sz="quarter" idx="11"/>
          </p:nvPr>
        </p:nvSpPr>
        <p:spPr>
          <a:xfrm>
            <a:off x="4038600" y="6356350"/>
            <a:ext cx="4114800" cy="365125"/>
          </a:xfrm>
        </p:spPr>
        <p:txBody>
          <a:bodyPr/>
          <a:lstStyle/>
          <a:p>
            <a:r>
              <a:rPr lang="fi-FI"/>
              <a:t>7</a:t>
            </a:r>
            <a:endParaRPr lang="fi-FI" dirty="0"/>
          </a:p>
        </p:txBody>
      </p:sp>
      <p:sp>
        <p:nvSpPr>
          <p:cNvPr id="10" name="Title 1">
            <a:extLst>
              <a:ext uri="{FF2B5EF4-FFF2-40B4-BE49-F238E27FC236}">
                <a16:creationId xmlns:a16="http://schemas.microsoft.com/office/drawing/2014/main" id="{A53A4F00-013F-5EB8-F020-92A235EA3C0C}"/>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14" name="Content Placeholder 14">
            <a:extLst>
              <a:ext uri="{FF2B5EF4-FFF2-40B4-BE49-F238E27FC236}">
                <a16:creationId xmlns:a16="http://schemas.microsoft.com/office/drawing/2014/main" id="{F4BB7DB4-4626-58EF-08A3-E9BE5C3B0561}"/>
              </a:ext>
            </a:extLst>
          </p:cNvPr>
          <p:cNvSpPr>
            <a:spLocks noGrp="1"/>
          </p:cNvSpPr>
          <p:nvPr>
            <p:ph sz="quarter" idx="15" hasCustomPrompt="1"/>
          </p:nvPr>
        </p:nvSpPr>
        <p:spPr>
          <a:xfrm>
            <a:off x="838200" y="1831469"/>
            <a:ext cx="5146366" cy="4450706"/>
          </a:xfrm>
        </p:spPr>
        <p:txBody>
          <a:bodyPr>
            <a:noAutofit/>
          </a:bodyPr>
          <a:lstStyle/>
          <a:p>
            <a:pPr lvl="0"/>
            <a:r>
              <a:rPr lang="fi-FI" noProof="0" dirty="0"/>
              <a:t>Teksti</a:t>
            </a:r>
          </a:p>
        </p:txBody>
      </p:sp>
      <p:sp>
        <p:nvSpPr>
          <p:cNvPr id="15" name="Content Placeholder 14">
            <a:extLst>
              <a:ext uri="{FF2B5EF4-FFF2-40B4-BE49-F238E27FC236}">
                <a16:creationId xmlns:a16="http://schemas.microsoft.com/office/drawing/2014/main" id="{0DA4058A-3B5B-5770-214B-89FD2FFB2AB3}"/>
              </a:ext>
            </a:extLst>
          </p:cNvPr>
          <p:cNvSpPr>
            <a:spLocks noGrp="1"/>
          </p:cNvSpPr>
          <p:nvPr>
            <p:ph sz="quarter" idx="16" hasCustomPrompt="1"/>
          </p:nvPr>
        </p:nvSpPr>
        <p:spPr>
          <a:xfrm>
            <a:off x="6195391" y="1831469"/>
            <a:ext cx="5146366" cy="4487794"/>
          </a:xfrm>
        </p:spPr>
        <p:txBody>
          <a:bodyPr>
            <a:noAutofit/>
          </a:bodyPr>
          <a:lstStyle/>
          <a:p>
            <a:pPr lvl="0"/>
            <a:r>
              <a:rPr lang="fi-FI" noProof="0" dirty="0"/>
              <a:t>Teksti</a:t>
            </a:r>
          </a:p>
        </p:txBody>
      </p:sp>
      <p:pic>
        <p:nvPicPr>
          <p:cNvPr id="2" name="Graphic 18">
            <a:extLst>
              <a:ext uri="{FF2B5EF4-FFF2-40B4-BE49-F238E27FC236}">
                <a16:creationId xmlns:a16="http://schemas.microsoft.com/office/drawing/2014/main" id="{03257A3B-35B9-8E5C-91F7-8F3F34B9C56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498020867"/>
      </p:ext>
    </p:extLst>
  </p:cSld>
  <p:clrMapOvr>
    <a:masterClrMapping/>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sältödia 12">
    <p:bg>
      <p:bgPr>
        <a:solidFill>
          <a:srgbClr val="FFCC99">
            <a:alpha val="90000"/>
          </a:srgbClr>
        </a:solidFill>
        <a:effectLst/>
      </p:bgPr>
    </p:bg>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C38F4339-CEFA-F5A3-A4D7-B4A610D0C36E}"/>
              </a:ext>
            </a:extLst>
          </p:cNvPr>
          <p:cNvSpPr>
            <a:spLocks noGrp="1"/>
          </p:cNvSpPr>
          <p:nvPr>
            <p:ph type="dt" sz="half" idx="10"/>
          </p:nvPr>
        </p:nvSpPr>
        <p:spPr>
          <a:xfrm>
            <a:off x="838200" y="6356350"/>
            <a:ext cx="2743200" cy="365125"/>
          </a:xfrm>
        </p:spPr>
        <p:txBody>
          <a:bodyPr/>
          <a:lstStyle/>
          <a:p>
            <a:endParaRPr lang="fi-FI" dirty="0"/>
          </a:p>
        </p:txBody>
      </p:sp>
      <p:sp>
        <p:nvSpPr>
          <p:cNvPr id="8" name="Footer Placeholder 5">
            <a:extLst>
              <a:ext uri="{FF2B5EF4-FFF2-40B4-BE49-F238E27FC236}">
                <a16:creationId xmlns:a16="http://schemas.microsoft.com/office/drawing/2014/main" id="{FDF049C1-B632-708F-DA10-71C464328DBA}"/>
              </a:ext>
            </a:extLst>
          </p:cNvPr>
          <p:cNvSpPr>
            <a:spLocks noGrp="1"/>
          </p:cNvSpPr>
          <p:nvPr>
            <p:ph type="ftr" sz="quarter" idx="11"/>
          </p:nvPr>
        </p:nvSpPr>
        <p:spPr>
          <a:xfrm>
            <a:off x="4038600" y="6356350"/>
            <a:ext cx="4114800" cy="365125"/>
          </a:xfrm>
        </p:spPr>
        <p:txBody>
          <a:bodyPr/>
          <a:lstStyle/>
          <a:p>
            <a:r>
              <a:rPr lang="fi-FI"/>
              <a:t>7</a:t>
            </a:r>
            <a:endParaRPr lang="fi-FI" dirty="0"/>
          </a:p>
        </p:txBody>
      </p:sp>
      <p:sp>
        <p:nvSpPr>
          <p:cNvPr id="10" name="Title 1">
            <a:extLst>
              <a:ext uri="{FF2B5EF4-FFF2-40B4-BE49-F238E27FC236}">
                <a16:creationId xmlns:a16="http://schemas.microsoft.com/office/drawing/2014/main" id="{86EF381B-B692-B1DF-C001-2E085E9C6BBA}"/>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450099"/>
                </a:solidFill>
                <a:latin typeface="Poppins" pitchFamily="2" charset="77"/>
                <a:cs typeface="Poppins" pitchFamily="2" charset="77"/>
              </a:defRPr>
            </a:lvl1pPr>
          </a:lstStyle>
          <a:p>
            <a:r>
              <a:rPr lang="fi-FI"/>
              <a:t>Muokkaa ots. perustyyl. napsautt.</a:t>
            </a:r>
            <a:endParaRPr lang="fi-FI" dirty="0"/>
          </a:p>
        </p:txBody>
      </p:sp>
      <p:sp>
        <p:nvSpPr>
          <p:cNvPr id="3" name="Content Placeholder 14">
            <a:extLst>
              <a:ext uri="{FF2B5EF4-FFF2-40B4-BE49-F238E27FC236}">
                <a16:creationId xmlns:a16="http://schemas.microsoft.com/office/drawing/2014/main" id="{16F31723-6F67-9217-1E31-507BDBB2CC6E}"/>
              </a:ext>
            </a:extLst>
          </p:cNvPr>
          <p:cNvSpPr>
            <a:spLocks noGrp="1"/>
          </p:cNvSpPr>
          <p:nvPr>
            <p:ph sz="quarter" idx="15" hasCustomPrompt="1"/>
          </p:nvPr>
        </p:nvSpPr>
        <p:spPr>
          <a:xfrm>
            <a:off x="838200" y="1831469"/>
            <a:ext cx="5146366" cy="4450706"/>
          </a:xfrm>
        </p:spPr>
        <p:txBody>
          <a:bodyPr>
            <a:noAutofit/>
          </a:bodyPr>
          <a:lstStyle/>
          <a:p>
            <a:pPr lvl="0"/>
            <a:r>
              <a:rPr lang="fi-FI" noProof="0" dirty="0"/>
              <a:t>Teksti</a:t>
            </a:r>
          </a:p>
        </p:txBody>
      </p:sp>
      <p:sp>
        <p:nvSpPr>
          <p:cNvPr id="4" name="Content Placeholder 14">
            <a:extLst>
              <a:ext uri="{FF2B5EF4-FFF2-40B4-BE49-F238E27FC236}">
                <a16:creationId xmlns:a16="http://schemas.microsoft.com/office/drawing/2014/main" id="{AA90D73A-4410-0A28-90C7-8BBC869160C5}"/>
              </a:ext>
            </a:extLst>
          </p:cNvPr>
          <p:cNvSpPr>
            <a:spLocks noGrp="1"/>
          </p:cNvSpPr>
          <p:nvPr>
            <p:ph sz="quarter" idx="16" hasCustomPrompt="1"/>
          </p:nvPr>
        </p:nvSpPr>
        <p:spPr>
          <a:xfrm>
            <a:off x="6195391" y="1831469"/>
            <a:ext cx="5146366" cy="4487794"/>
          </a:xfrm>
        </p:spPr>
        <p:txBody>
          <a:bodyPr>
            <a:noAutofit/>
          </a:bodyPr>
          <a:lstStyle/>
          <a:p>
            <a:pPr lvl="0"/>
            <a:r>
              <a:rPr lang="fi-FI" noProof="0" dirty="0"/>
              <a:t>Teksti</a:t>
            </a:r>
          </a:p>
        </p:txBody>
      </p:sp>
      <p:pic>
        <p:nvPicPr>
          <p:cNvPr id="5" name="Graphic 18">
            <a:extLst>
              <a:ext uri="{FF2B5EF4-FFF2-40B4-BE49-F238E27FC236}">
                <a16:creationId xmlns:a16="http://schemas.microsoft.com/office/drawing/2014/main" id="{DFB3DBB6-CDB5-2FB0-41EE-69A237BB503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360882532"/>
      </p:ext>
    </p:extLst>
  </p:cSld>
  <p:clrMapOvr>
    <a:masterClrMapping/>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sältödia 13">
    <p:bg>
      <p:bgPr>
        <a:solidFill>
          <a:srgbClr val="D9D9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231C-6192-12B0-9738-31A2E12AFA59}"/>
              </a:ext>
            </a:extLst>
          </p:cNvPr>
          <p:cNvSpPr>
            <a:spLocks noGrp="1"/>
          </p:cNvSpPr>
          <p:nvPr>
            <p:ph type="title"/>
          </p:nvPr>
        </p:nvSpPr>
        <p:spPr>
          <a:xfrm>
            <a:off x="839788" y="365125"/>
            <a:ext cx="10515600" cy="1325563"/>
          </a:xfrm>
        </p:spPr>
        <p:txBody>
          <a:bodyPr>
            <a:noAutofit/>
          </a:bodyPr>
          <a:lstStyle>
            <a:lvl1pPr>
              <a:defRPr>
                <a:solidFill>
                  <a:srgbClr val="006173"/>
                </a:solidFill>
              </a:defRPr>
            </a:lvl1pPr>
          </a:lstStyle>
          <a:p>
            <a:r>
              <a:rPr lang="fi-FI"/>
              <a:t>Muokkaa ots. perustyyl. napsautt.</a:t>
            </a:r>
            <a:endParaRPr lang="fi-FI" dirty="0"/>
          </a:p>
        </p:txBody>
      </p:sp>
      <p:sp>
        <p:nvSpPr>
          <p:cNvPr id="3" name="Text Placeholder 2">
            <a:extLst>
              <a:ext uri="{FF2B5EF4-FFF2-40B4-BE49-F238E27FC236}">
                <a16:creationId xmlns:a16="http://schemas.microsoft.com/office/drawing/2014/main" id="{C54E2D8D-BE22-3425-6520-2FAE0AFF6556}"/>
              </a:ext>
            </a:extLst>
          </p:cNvPr>
          <p:cNvSpPr>
            <a:spLocks noGrp="1"/>
          </p:cNvSpPr>
          <p:nvPr>
            <p:ph type="body" idx="1"/>
          </p:nvPr>
        </p:nvSpPr>
        <p:spPr>
          <a:xfrm>
            <a:off x="839788" y="1764863"/>
            <a:ext cx="5097185" cy="740212"/>
          </a:xfrm>
        </p:spPr>
        <p:txBody>
          <a:bodyPr anchor="b">
            <a:noAutofit/>
          </a:bodyPr>
          <a:lstStyle>
            <a:lvl1pPr marL="0" indent="0">
              <a:buNone/>
              <a:defRPr sz="2400" b="1">
                <a:solidFill>
                  <a:srgbClr val="0061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5" name="Text Placeholder 4">
            <a:extLst>
              <a:ext uri="{FF2B5EF4-FFF2-40B4-BE49-F238E27FC236}">
                <a16:creationId xmlns:a16="http://schemas.microsoft.com/office/drawing/2014/main" id="{344192AE-67F2-10CD-1476-F2DD7BC9F024}"/>
              </a:ext>
            </a:extLst>
          </p:cNvPr>
          <p:cNvSpPr>
            <a:spLocks noGrp="1"/>
          </p:cNvSpPr>
          <p:nvPr>
            <p:ph type="body" sz="quarter" idx="3"/>
          </p:nvPr>
        </p:nvSpPr>
        <p:spPr>
          <a:xfrm>
            <a:off x="6172200" y="1764863"/>
            <a:ext cx="5183188" cy="740212"/>
          </a:xfrm>
        </p:spPr>
        <p:txBody>
          <a:bodyPr anchor="b">
            <a:noAutofit/>
          </a:bodyPr>
          <a:lstStyle>
            <a:lvl1pPr marL="0" indent="0">
              <a:buNone/>
              <a:defRPr sz="2400" b="1">
                <a:solidFill>
                  <a:srgbClr val="0061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7" name="Date Placeholder 6">
            <a:extLst>
              <a:ext uri="{FF2B5EF4-FFF2-40B4-BE49-F238E27FC236}">
                <a16:creationId xmlns:a16="http://schemas.microsoft.com/office/drawing/2014/main" id="{FE2B5E1E-769E-4086-E55A-F556FDF0B96D}"/>
              </a:ext>
            </a:extLst>
          </p:cNvPr>
          <p:cNvSpPr>
            <a:spLocks noGrp="1"/>
          </p:cNvSpPr>
          <p:nvPr>
            <p:ph type="dt" sz="half" idx="10"/>
          </p:nvPr>
        </p:nvSpPr>
        <p:spPr/>
        <p:txBody>
          <a:bodyPr/>
          <a:lstStyle>
            <a:lvl1pPr>
              <a:defRPr>
                <a:solidFill>
                  <a:schemeClr val="tx1"/>
                </a:solidFill>
              </a:defRPr>
            </a:lvl1pPr>
          </a:lstStyle>
          <a:p>
            <a:endParaRPr lang="fi-FI" dirty="0"/>
          </a:p>
        </p:txBody>
      </p:sp>
      <p:sp>
        <p:nvSpPr>
          <p:cNvPr id="8" name="Footer Placeholder 7">
            <a:extLst>
              <a:ext uri="{FF2B5EF4-FFF2-40B4-BE49-F238E27FC236}">
                <a16:creationId xmlns:a16="http://schemas.microsoft.com/office/drawing/2014/main" id="{9142A70B-DFB4-2A7D-7E72-2B8E019BEE1A}"/>
              </a:ext>
            </a:extLst>
          </p:cNvPr>
          <p:cNvSpPr>
            <a:spLocks noGrp="1"/>
          </p:cNvSpPr>
          <p:nvPr>
            <p:ph type="ftr" sz="quarter" idx="11"/>
          </p:nvPr>
        </p:nvSpPr>
        <p:spPr/>
        <p:txBody>
          <a:bodyPr/>
          <a:lstStyle>
            <a:lvl1pPr>
              <a:defRPr>
                <a:solidFill>
                  <a:schemeClr val="tx1"/>
                </a:solidFill>
              </a:defRPr>
            </a:lvl1pPr>
          </a:lstStyle>
          <a:p>
            <a:r>
              <a:rPr lang="fi-FI"/>
              <a:t>7</a:t>
            </a:r>
            <a:endParaRPr lang="fi-FI" dirty="0"/>
          </a:p>
        </p:txBody>
      </p:sp>
      <p:sp>
        <p:nvSpPr>
          <p:cNvPr id="4" name="Content Placeholder 14">
            <a:extLst>
              <a:ext uri="{FF2B5EF4-FFF2-40B4-BE49-F238E27FC236}">
                <a16:creationId xmlns:a16="http://schemas.microsoft.com/office/drawing/2014/main" id="{B0D912AB-4806-F903-07B3-C76CB6B64F2A}"/>
              </a:ext>
            </a:extLst>
          </p:cNvPr>
          <p:cNvSpPr>
            <a:spLocks noGrp="1"/>
          </p:cNvSpPr>
          <p:nvPr>
            <p:ph sz="quarter" idx="15" hasCustomPrompt="1"/>
          </p:nvPr>
        </p:nvSpPr>
        <p:spPr>
          <a:xfrm>
            <a:off x="838200" y="2644877"/>
            <a:ext cx="5146366" cy="3637298"/>
          </a:xfrm>
        </p:spPr>
        <p:txBody>
          <a:bodyPr>
            <a:noAutofit/>
          </a:bodyPr>
          <a:lstStyle/>
          <a:p>
            <a:pPr lvl="0"/>
            <a:r>
              <a:rPr lang="fi-FI" noProof="0" dirty="0"/>
              <a:t>Teksti</a:t>
            </a:r>
          </a:p>
        </p:txBody>
      </p:sp>
      <p:sp>
        <p:nvSpPr>
          <p:cNvPr id="6" name="Content Placeholder 14">
            <a:extLst>
              <a:ext uri="{FF2B5EF4-FFF2-40B4-BE49-F238E27FC236}">
                <a16:creationId xmlns:a16="http://schemas.microsoft.com/office/drawing/2014/main" id="{E0601105-0C21-F620-9B63-44D697C41673}"/>
              </a:ext>
            </a:extLst>
          </p:cNvPr>
          <p:cNvSpPr>
            <a:spLocks noGrp="1"/>
          </p:cNvSpPr>
          <p:nvPr>
            <p:ph sz="quarter" idx="16" hasCustomPrompt="1"/>
          </p:nvPr>
        </p:nvSpPr>
        <p:spPr>
          <a:xfrm>
            <a:off x="6195391" y="2651655"/>
            <a:ext cx="5146366" cy="3667608"/>
          </a:xfrm>
        </p:spPr>
        <p:txBody>
          <a:bodyPr>
            <a:noAutofit/>
          </a:bodyPr>
          <a:lstStyle/>
          <a:p>
            <a:pPr lvl="0"/>
            <a:r>
              <a:rPr lang="fi-FI" noProof="0" dirty="0"/>
              <a:t>Teksti</a:t>
            </a:r>
          </a:p>
        </p:txBody>
      </p:sp>
      <p:pic>
        <p:nvPicPr>
          <p:cNvPr id="10" name="Graphic 18">
            <a:extLst>
              <a:ext uri="{FF2B5EF4-FFF2-40B4-BE49-F238E27FC236}">
                <a16:creationId xmlns:a16="http://schemas.microsoft.com/office/drawing/2014/main" id="{8BB96D67-F547-749A-6AE9-5CAF3D31339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435896926"/>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dia 3">
    <p:bg>
      <p:bgPr>
        <a:solidFill>
          <a:srgbClr val="F3AFDE"/>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A0D210-97AB-22FA-EA96-B7A9DBA579FE}"/>
              </a:ext>
            </a:extLst>
          </p:cNvPr>
          <p:cNvSpPr>
            <a:spLocks noGrp="1"/>
          </p:cNvSpPr>
          <p:nvPr>
            <p:ph type="ctrTitle" hasCustomPrompt="1"/>
          </p:nvPr>
        </p:nvSpPr>
        <p:spPr>
          <a:xfrm>
            <a:off x="669235" y="760288"/>
            <a:ext cx="7948554" cy="2978275"/>
          </a:xfrm>
        </p:spPr>
        <p:txBody>
          <a:bodyPr anchor="b">
            <a:noAutofit/>
          </a:bodyPr>
          <a:lstStyle>
            <a:lvl1pPr algn="l">
              <a:defRPr sz="6000" b="1" i="0">
                <a:solidFill>
                  <a:srgbClr val="152A96"/>
                </a:solidFill>
                <a:latin typeface="+mj-lt"/>
                <a:cs typeface="Poppins" pitchFamily="2" charset="77"/>
              </a:defRPr>
            </a:lvl1pPr>
          </a:lstStyle>
          <a:p>
            <a:r>
              <a:rPr lang="fi-FI" dirty="0"/>
              <a:t>Tilastoja Vantaalta</a:t>
            </a:r>
          </a:p>
        </p:txBody>
      </p:sp>
      <p:sp>
        <p:nvSpPr>
          <p:cNvPr id="9" name="Subtitle 2">
            <a:extLst>
              <a:ext uri="{FF2B5EF4-FFF2-40B4-BE49-F238E27FC236}">
                <a16:creationId xmlns:a16="http://schemas.microsoft.com/office/drawing/2014/main" id="{7537A3C9-7E81-240C-11BC-BC95D32F97A5}"/>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3" name="Graphic 9">
            <a:extLst>
              <a:ext uri="{FF2B5EF4-FFF2-40B4-BE49-F238E27FC236}">
                <a16:creationId xmlns:a16="http://schemas.microsoft.com/office/drawing/2014/main" id="{7C0CF70B-7F35-664C-225D-D047B2552BAA}"/>
              </a:ext>
            </a:extLst>
          </p:cNvPr>
          <p:cNvSpPr/>
          <p:nvPr/>
        </p:nvSpPr>
        <p:spPr>
          <a:xfrm rot="21135918">
            <a:off x="8241777"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5" name="Graphic 18">
            <a:extLst>
              <a:ext uri="{FF2B5EF4-FFF2-40B4-BE49-F238E27FC236}">
                <a16:creationId xmlns:a16="http://schemas.microsoft.com/office/drawing/2014/main" id="{509C9434-BF78-0B8B-16C1-18AD28E6735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2882179090"/>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ältödia 14">
    <p:bg>
      <p:bgPr>
        <a:solidFill>
          <a:srgbClr val="B8CDFF">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231C-6192-12B0-9738-31A2E12AFA59}"/>
              </a:ext>
            </a:extLst>
          </p:cNvPr>
          <p:cNvSpPr>
            <a:spLocks noGrp="1"/>
          </p:cNvSpPr>
          <p:nvPr>
            <p:ph type="title"/>
          </p:nvPr>
        </p:nvSpPr>
        <p:spPr>
          <a:xfrm>
            <a:off x="839788" y="365125"/>
            <a:ext cx="10515600" cy="1325563"/>
          </a:xfrm>
        </p:spPr>
        <p:txBody>
          <a:bodyPr>
            <a:noAutofit/>
          </a:bodyPr>
          <a:lstStyle>
            <a:lvl1pPr>
              <a:defRPr>
                <a:solidFill>
                  <a:srgbClr val="152B96"/>
                </a:solidFill>
              </a:defRPr>
            </a:lvl1pPr>
          </a:lstStyle>
          <a:p>
            <a:r>
              <a:rPr lang="fi-FI"/>
              <a:t>Muokkaa ots. perustyyl. napsautt.</a:t>
            </a:r>
            <a:endParaRPr lang="fi-FI" dirty="0"/>
          </a:p>
        </p:txBody>
      </p:sp>
      <p:sp>
        <p:nvSpPr>
          <p:cNvPr id="7" name="Date Placeholder 6">
            <a:extLst>
              <a:ext uri="{FF2B5EF4-FFF2-40B4-BE49-F238E27FC236}">
                <a16:creationId xmlns:a16="http://schemas.microsoft.com/office/drawing/2014/main" id="{FE2B5E1E-769E-4086-E55A-F556FDF0B96D}"/>
              </a:ext>
            </a:extLst>
          </p:cNvPr>
          <p:cNvSpPr>
            <a:spLocks noGrp="1"/>
          </p:cNvSpPr>
          <p:nvPr>
            <p:ph type="dt" sz="half" idx="10"/>
          </p:nvPr>
        </p:nvSpPr>
        <p:spPr/>
        <p:txBody>
          <a:bodyPr/>
          <a:lstStyle>
            <a:lvl1pPr>
              <a:defRPr>
                <a:solidFill>
                  <a:schemeClr val="tx1"/>
                </a:solidFill>
              </a:defRPr>
            </a:lvl1pPr>
          </a:lstStyle>
          <a:p>
            <a:endParaRPr lang="fi-FI" dirty="0"/>
          </a:p>
        </p:txBody>
      </p:sp>
      <p:sp>
        <p:nvSpPr>
          <p:cNvPr id="8" name="Footer Placeholder 7">
            <a:extLst>
              <a:ext uri="{FF2B5EF4-FFF2-40B4-BE49-F238E27FC236}">
                <a16:creationId xmlns:a16="http://schemas.microsoft.com/office/drawing/2014/main" id="{9142A70B-DFB4-2A7D-7E72-2B8E019BEE1A}"/>
              </a:ext>
            </a:extLst>
          </p:cNvPr>
          <p:cNvSpPr>
            <a:spLocks noGrp="1"/>
          </p:cNvSpPr>
          <p:nvPr>
            <p:ph type="ftr" sz="quarter" idx="11"/>
          </p:nvPr>
        </p:nvSpPr>
        <p:spPr/>
        <p:txBody>
          <a:bodyPr/>
          <a:lstStyle>
            <a:lvl1pPr>
              <a:defRPr>
                <a:solidFill>
                  <a:schemeClr val="tx1"/>
                </a:solidFill>
              </a:defRPr>
            </a:lvl1pPr>
          </a:lstStyle>
          <a:p>
            <a:r>
              <a:rPr lang="fi-FI"/>
              <a:t>7</a:t>
            </a:r>
            <a:endParaRPr lang="fi-FI" dirty="0"/>
          </a:p>
        </p:txBody>
      </p:sp>
      <p:sp>
        <p:nvSpPr>
          <p:cNvPr id="4" name="Text Placeholder 2">
            <a:extLst>
              <a:ext uri="{FF2B5EF4-FFF2-40B4-BE49-F238E27FC236}">
                <a16:creationId xmlns:a16="http://schemas.microsoft.com/office/drawing/2014/main" id="{3CE3FFA7-5301-BB6F-5ADC-5EB550C2FF62}"/>
              </a:ext>
            </a:extLst>
          </p:cNvPr>
          <p:cNvSpPr>
            <a:spLocks noGrp="1"/>
          </p:cNvSpPr>
          <p:nvPr>
            <p:ph type="body" idx="1"/>
          </p:nvPr>
        </p:nvSpPr>
        <p:spPr>
          <a:xfrm>
            <a:off x="839788" y="1764863"/>
            <a:ext cx="5097185" cy="740212"/>
          </a:xfrm>
        </p:spPr>
        <p:txBody>
          <a:bodyPr anchor="b">
            <a:noAutofit/>
          </a:bodyPr>
          <a:lstStyle>
            <a:lvl1pPr marL="0" indent="0">
              <a:buNone/>
              <a:defRPr sz="2400" b="1">
                <a:solidFill>
                  <a:srgbClr val="152A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Text Placeholder 4">
            <a:extLst>
              <a:ext uri="{FF2B5EF4-FFF2-40B4-BE49-F238E27FC236}">
                <a16:creationId xmlns:a16="http://schemas.microsoft.com/office/drawing/2014/main" id="{CF705532-72EA-34E1-5EB9-50D169591C55}"/>
              </a:ext>
            </a:extLst>
          </p:cNvPr>
          <p:cNvSpPr>
            <a:spLocks noGrp="1"/>
          </p:cNvSpPr>
          <p:nvPr>
            <p:ph type="body" sz="quarter" idx="3"/>
          </p:nvPr>
        </p:nvSpPr>
        <p:spPr>
          <a:xfrm>
            <a:off x="6172200" y="1764863"/>
            <a:ext cx="5183188" cy="740212"/>
          </a:xfrm>
        </p:spPr>
        <p:txBody>
          <a:bodyPr anchor="b">
            <a:noAutofit/>
          </a:bodyPr>
          <a:lstStyle>
            <a:lvl1pPr marL="0" indent="0">
              <a:buNone/>
              <a:defRPr sz="2400" b="1">
                <a:solidFill>
                  <a:srgbClr val="152B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9" name="Content Placeholder 14">
            <a:extLst>
              <a:ext uri="{FF2B5EF4-FFF2-40B4-BE49-F238E27FC236}">
                <a16:creationId xmlns:a16="http://schemas.microsoft.com/office/drawing/2014/main" id="{12F9DBCF-1C85-D5CC-D1F9-2D0D5ABC347F}"/>
              </a:ext>
            </a:extLst>
          </p:cNvPr>
          <p:cNvSpPr>
            <a:spLocks noGrp="1"/>
          </p:cNvSpPr>
          <p:nvPr>
            <p:ph sz="quarter" idx="15" hasCustomPrompt="1"/>
          </p:nvPr>
        </p:nvSpPr>
        <p:spPr>
          <a:xfrm>
            <a:off x="838200" y="2644877"/>
            <a:ext cx="5146366" cy="3637298"/>
          </a:xfrm>
        </p:spPr>
        <p:txBody>
          <a:bodyPr>
            <a:noAutofit/>
          </a:bodyPr>
          <a:lstStyle/>
          <a:p>
            <a:pPr lvl="0"/>
            <a:r>
              <a:rPr lang="fi-FI" noProof="0" dirty="0"/>
              <a:t>Teksti</a:t>
            </a:r>
          </a:p>
        </p:txBody>
      </p:sp>
      <p:sp>
        <p:nvSpPr>
          <p:cNvPr id="10" name="Content Placeholder 14">
            <a:extLst>
              <a:ext uri="{FF2B5EF4-FFF2-40B4-BE49-F238E27FC236}">
                <a16:creationId xmlns:a16="http://schemas.microsoft.com/office/drawing/2014/main" id="{D581017C-6209-3B61-CAD1-8424589FA314}"/>
              </a:ext>
            </a:extLst>
          </p:cNvPr>
          <p:cNvSpPr>
            <a:spLocks noGrp="1"/>
          </p:cNvSpPr>
          <p:nvPr>
            <p:ph sz="quarter" idx="16" hasCustomPrompt="1"/>
          </p:nvPr>
        </p:nvSpPr>
        <p:spPr>
          <a:xfrm>
            <a:off x="6195391" y="2651655"/>
            <a:ext cx="5146366" cy="3667608"/>
          </a:xfrm>
        </p:spPr>
        <p:txBody>
          <a:bodyPr>
            <a:noAutofit/>
          </a:bodyPr>
          <a:lstStyle/>
          <a:p>
            <a:pPr lvl="0"/>
            <a:r>
              <a:rPr lang="fi-FI" noProof="0" dirty="0"/>
              <a:t>Teksti</a:t>
            </a:r>
          </a:p>
        </p:txBody>
      </p:sp>
      <p:pic>
        <p:nvPicPr>
          <p:cNvPr id="3" name="Graphic 18">
            <a:extLst>
              <a:ext uri="{FF2B5EF4-FFF2-40B4-BE49-F238E27FC236}">
                <a16:creationId xmlns:a16="http://schemas.microsoft.com/office/drawing/2014/main" id="{B21FB6B4-B8C3-0EF0-D762-C0E421055F9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948621484"/>
      </p:ext>
    </p:extLst>
  </p:cSld>
  <p:clrMapOvr>
    <a:masterClrMapping/>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uvapaikka oikea 1">
    <p:bg>
      <p:bgPr>
        <a:solidFill>
          <a:srgbClr val="A2E3B8">
            <a:alpha val="90000"/>
          </a:srgbClr>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67984458-D7CF-59CB-BA1B-9344F380569C}"/>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dirty="0"/>
          </a:p>
        </p:txBody>
      </p:sp>
      <p:sp>
        <p:nvSpPr>
          <p:cNvPr id="2" name="Päivämäärän paikkamerkki 1">
            <a:extLst>
              <a:ext uri="{FF2B5EF4-FFF2-40B4-BE49-F238E27FC236}">
                <a16:creationId xmlns:a16="http://schemas.microsoft.com/office/drawing/2014/main" id="{98135F16-A954-D03B-51AA-4C527AEAA097}"/>
              </a:ext>
            </a:extLst>
          </p:cNvPr>
          <p:cNvSpPr>
            <a:spLocks noGrp="1"/>
          </p:cNvSpPr>
          <p:nvPr>
            <p:ph type="dt" sz="half" idx="12"/>
          </p:nvPr>
        </p:nvSpPr>
        <p:spPr/>
        <p:txBody>
          <a:bodyPr/>
          <a:lstStyle/>
          <a:p>
            <a:endParaRPr lang="fi-FI"/>
          </a:p>
        </p:txBody>
      </p:sp>
      <p:sp>
        <p:nvSpPr>
          <p:cNvPr id="3" name="Alatunnisteen paikkamerkki 2">
            <a:extLst>
              <a:ext uri="{FF2B5EF4-FFF2-40B4-BE49-F238E27FC236}">
                <a16:creationId xmlns:a16="http://schemas.microsoft.com/office/drawing/2014/main" id="{67AD0866-A42A-10B2-0329-155054603265}"/>
              </a:ext>
            </a:extLst>
          </p:cNvPr>
          <p:cNvSpPr>
            <a:spLocks noGrp="1"/>
          </p:cNvSpPr>
          <p:nvPr>
            <p:ph type="ftr" sz="quarter" idx="13"/>
          </p:nvPr>
        </p:nvSpPr>
        <p:spPr/>
        <p:txBody>
          <a:bodyPr/>
          <a:lstStyle/>
          <a:p>
            <a:r>
              <a:rPr lang="fi-FI"/>
              <a:t>7</a:t>
            </a:r>
          </a:p>
        </p:txBody>
      </p:sp>
      <p:sp>
        <p:nvSpPr>
          <p:cNvPr id="4" name="Sisällön paikkamerkki 10">
            <a:extLst>
              <a:ext uri="{FF2B5EF4-FFF2-40B4-BE49-F238E27FC236}">
                <a16:creationId xmlns:a16="http://schemas.microsoft.com/office/drawing/2014/main" id="{1C83A7B3-610F-A51D-B99C-5D64C8CAD2C2}"/>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124942486"/>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uvapaikka oikea 2">
    <p:bg>
      <p:bgPr>
        <a:solidFill>
          <a:srgbClr val="D9D9D6">
            <a:alpha val="90000"/>
          </a:srgbClr>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915FF7E2-D7E9-E334-70D0-575753278F70}"/>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
        <p:nvSpPr>
          <p:cNvPr id="4" name="Päivämäärän paikkamerkki 3">
            <a:extLst>
              <a:ext uri="{FF2B5EF4-FFF2-40B4-BE49-F238E27FC236}">
                <a16:creationId xmlns:a16="http://schemas.microsoft.com/office/drawing/2014/main" id="{BFDF91DF-AC24-810A-D349-F7CCB7ED4136}"/>
              </a:ext>
            </a:extLst>
          </p:cNvPr>
          <p:cNvSpPr>
            <a:spLocks noGrp="1"/>
          </p:cNvSpPr>
          <p:nvPr>
            <p:ph type="dt" sz="half" idx="12"/>
          </p:nvPr>
        </p:nvSpPr>
        <p:spPr/>
        <p:txBody>
          <a:bodyPr/>
          <a:lstStyle/>
          <a:p>
            <a:endParaRPr lang="fi-FI"/>
          </a:p>
        </p:txBody>
      </p:sp>
      <p:sp>
        <p:nvSpPr>
          <p:cNvPr id="5" name="Alatunnisteen paikkamerkki 4">
            <a:extLst>
              <a:ext uri="{FF2B5EF4-FFF2-40B4-BE49-F238E27FC236}">
                <a16:creationId xmlns:a16="http://schemas.microsoft.com/office/drawing/2014/main" id="{877AB7CE-B78A-1D95-8E48-1CB072669112}"/>
              </a:ext>
            </a:extLst>
          </p:cNvPr>
          <p:cNvSpPr>
            <a:spLocks noGrp="1"/>
          </p:cNvSpPr>
          <p:nvPr>
            <p:ph type="ftr" sz="quarter" idx="13"/>
          </p:nvPr>
        </p:nvSpPr>
        <p:spPr/>
        <p:txBody>
          <a:bodyPr/>
          <a:lstStyle/>
          <a:p>
            <a:r>
              <a:rPr lang="fi-FI"/>
              <a:t>7</a:t>
            </a:r>
          </a:p>
        </p:txBody>
      </p:sp>
      <p:sp>
        <p:nvSpPr>
          <p:cNvPr id="6" name="Sisällön paikkamerkki 10">
            <a:extLst>
              <a:ext uri="{FF2B5EF4-FFF2-40B4-BE49-F238E27FC236}">
                <a16:creationId xmlns:a16="http://schemas.microsoft.com/office/drawing/2014/main" id="{8EFA9F72-8659-E833-68A7-5645655F1B2E}"/>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417007694"/>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uvapaikka oikea 3">
    <p:bg>
      <p:bgPr>
        <a:solidFill>
          <a:srgbClr val="B8CDFF">
            <a:alpha val="90000"/>
          </a:srgbClr>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E6CA5526-CF47-ED60-90C5-0BDF3BD90009}"/>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
        <p:nvSpPr>
          <p:cNvPr id="3" name="Päivämäärän paikkamerkki 2">
            <a:extLst>
              <a:ext uri="{FF2B5EF4-FFF2-40B4-BE49-F238E27FC236}">
                <a16:creationId xmlns:a16="http://schemas.microsoft.com/office/drawing/2014/main" id="{BA1E6262-0E2E-AB34-C3A7-FB402E9134A2}"/>
              </a:ext>
            </a:extLst>
          </p:cNvPr>
          <p:cNvSpPr>
            <a:spLocks noGrp="1"/>
          </p:cNvSpPr>
          <p:nvPr>
            <p:ph type="dt" sz="half" idx="12"/>
          </p:nvPr>
        </p:nvSpPr>
        <p:spPr/>
        <p:txBody>
          <a:bodyPr/>
          <a:lstStyle/>
          <a:p>
            <a:endParaRPr lang="fi-FI"/>
          </a:p>
        </p:txBody>
      </p:sp>
      <p:sp>
        <p:nvSpPr>
          <p:cNvPr id="4" name="Alatunnisteen paikkamerkki 3">
            <a:extLst>
              <a:ext uri="{FF2B5EF4-FFF2-40B4-BE49-F238E27FC236}">
                <a16:creationId xmlns:a16="http://schemas.microsoft.com/office/drawing/2014/main" id="{00D5DA0C-38A4-8099-750A-1F751525CA37}"/>
              </a:ext>
            </a:extLst>
          </p:cNvPr>
          <p:cNvSpPr>
            <a:spLocks noGrp="1"/>
          </p:cNvSpPr>
          <p:nvPr>
            <p:ph type="ftr" sz="quarter" idx="13"/>
          </p:nvPr>
        </p:nvSpPr>
        <p:spPr/>
        <p:txBody>
          <a:bodyPr/>
          <a:lstStyle/>
          <a:p>
            <a:r>
              <a:rPr lang="fi-FI"/>
              <a:t>7</a:t>
            </a:r>
          </a:p>
        </p:txBody>
      </p:sp>
      <p:sp>
        <p:nvSpPr>
          <p:cNvPr id="6" name="Sisällön paikkamerkki 10">
            <a:extLst>
              <a:ext uri="{FF2B5EF4-FFF2-40B4-BE49-F238E27FC236}">
                <a16:creationId xmlns:a16="http://schemas.microsoft.com/office/drawing/2014/main" id="{BE7B79FD-E28D-4AA7-31FB-62F08FFABC26}"/>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722524023"/>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Kuvapaikka oikea 4">
    <p:bg>
      <p:bgPr>
        <a:solidFill>
          <a:schemeClr val="bg1"/>
        </a:solidFill>
        <a:effectLst/>
      </p:bgPr>
    </p:bg>
    <p:spTree>
      <p:nvGrpSpPr>
        <p:cNvPr id="1" name=""/>
        <p:cNvGrpSpPr/>
        <p:nvPr/>
      </p:nvGrpSpPr>
      <p:grpSpPr>
        <a:xfrm>
          <a:off x="0" y="0"/>
          <a:ext cx="0" cy="0"/>
          <a:chOff x="0" y="0"/>
          <a:chExt cx="0" cy="0"/>
        </a:xfrm>
      </p:grpSpPr>
      <p:sp>
        <p:nvSpPr>
          <p:cNvPr id="6" name="Puolivapaa piirto 1">
            <a:extLst>
              <a:ext uri="{FF2B5EF4-FFF2-40B4-BE49-F238E27FC236}">
                <a16:creationId xmlns:a16="http://schemas.microsoft.com/office/drawing/2014/main" id="{3BFBAF24-5F00-C778-8EF4-9688FF5C912E}"/>
              </a:ext>
            </a:extLst>
          </p:cNvPr>
          <p:cNvSpPr/>
          <p:nvPr/>
        </p:nvSpPr>
        <p:spPr>
          <a:xfrm rot="17013118">
            <a:off x="5096646" y="-193695"/>
            <a:ext cx="6524666" cy="5474305"/>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 name="connsiteX0" fmla="*/ 6385809 w 6385809"/>
              <a:gd name="connsiteY0" fmla="*/ 4168582 h 4333474"/>
              <a:gd name="connsiteX1" fmla="*/ 4127000 w 6385809"/>
              <a:gd name="connsiteY1" fmla="*/ 0 h 4333474"/>
              <a:gd name="connsiteX2" fmla="*/ 14990 w 6385809"/>
              <a:gd name="connsiteY2" fmla="*/ 3014340 h 4333474"/>
              <a:gd name="connsiteX3" fmla="*/ 0 w 6385809"/>
              <a:gd name="connsiteY3" fmla="*/ 4333474 h 4333474"/>
              <a:gd name="connsiteX4" fmla="*/ 6385809 w 6385809"/>
              <a:gd name="connsiteY4" fmla="*/ 4168582 h 4333474"/>
              <a:gd name="connsiteX0" fmla="*/ 5164942 w 5164942"/>
              <a:gd name="connsiteY0" fmla="*/ 4306106 h 4333474"/>
              <a:gd name="connsiteX1" fmla="*/ 4127000 w 5164942"/>
              <a:gd name="connsiteY1" fmla="*/ 0 h 4333474"/>
              <a:gd name="connsiteX2" fmla="*/ 14990 w 5164942"/>
              <a:gd name="connsiteY2" fmla="*/ 3014340 h 4333474"/>
              <a:gd name="connsiteX3" fmla="*/ 0 w 5164942"/>
              <a:gd name="connsiteY3" fmla="*/ 4333474 h 4333474"/>
              <a:gd name="connsiteX4" fmla="*/ 5164942 w 5164942"/>
              <a:gd name="connsiteY4" fmla="*/ 4306106 h 433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942" h="4333474">
                <a:moveTo>
                  <a:pt x="5164942" y="4306106"/>
                </a:moveTo>
                <a:lnTo>
                  <a:pt x="4127000" y="0"/>
                </a:lnTo>
                <a:lnTo>
                  <a:pt x="14990" y="3014340"/>
                </a:lnTo>
                <a:lnTo>
                  <a:pt x="0" y="4333474"/>
                </a:lnTo>
                <a:lnTo>
                  <a:pt x="5164942" y="4306106"/>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8">
            <a:extLst>
              <a:ext uri="{FF2B5EF4-FFF2-40B4-BE49-F238E27FC236}">
                <a16:creationId xmlns:a16="http://schemas.microsoft.com/office/drawing/2014/main" id="{FB8684D6-9EA6-6C12-F4EB-5C06E5759A49}"/>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Puolivapaa piirto 1">
            <a:extLst>
              <a:ext uri="{FF2B5EF4-FFF2-40B4-BE49-F238E27FC236}">
                <a16:creationId xmlns:a16="http://schemas.microsoft.com/office/drawing/2014/main" id="{366CA927-B3E2-382F-369F-F7D132DCB567}"/>
              </a:ext>
            </a:extLst>
          </p:cNvPr>
          <p:cNvSpPr/>
          <p:nvPr/>
        </p:nvSpPr>
        <p:spPr>
          <a:xfrm rot="17013118">
            <a:off x="5096646" y="-193695"/>
            <a:ext cx="6524666" cy="5474305"/>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 name="connsiteX0" fmla="*/ 6385809 w 6385809"/>
              <a:gd name="connsiteY0" fmla="*/ 4168582 h 4333474"/>
              <a:gd name="connsiteX1" fmla="*/ 4127000 w 6385809"/>
              <a:gd name="connsiteY1" fmla="*/ 0 h 4333474"/>
              <a:gd name="connsiteX2" fmla="*/ 14990 w 6385809"/>
              <a:gd name="connsiteY2" fmla="*/ 3014340 h 4333474"/>
              <a:gd name="connsiteX3" fmla="*/ 0 w 6385809"/>
              <a:gd name="connsiteY3" fmla="*/ 4333474 h 4333474"/>
              <a:gd name="connsiteX4" fmla="*/ 6385809 w 6385809"/>
              <a:gd name="connsiteY4" fmla="*/ 4168582 h 4333474"/>
              <a:gd name="connsiteX0" fmla="*/ 5164942 w 5164942"/>
              <a:gd name="connsiteY0" fmla="*/ 4306106 h 4333474"/>
              <a:gd name="connsiteX1" fmla="*/ 4127000 w 5164942"/>
              <a:gd name="connsiteY1" fmla="*/ 0 h 4333474"/>
              <a:gd name="connsiteX2" fmla="*/ 14990 w 5164942"/>
              <a:gd name="connsiteY2" fmla="*/ 3014340 h 4333474"/>
              <a:gd name="connsiteX3" fmla="*/ 0 w 5164942"/>
              <a:gd name="connsiteY3" fmla="*/ 4333474 h 4333474"/>
              <a:gd name="connsiteX4" fmla="*/ 5164942 w 5164942"/>
              <a:gd name="connsiteY4" fmla="*/ 4306106 h 433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942" h="4333474">
                <a:moveTo>
                  <a:pt x="5164942" y="4306106"/>
                </a:moveTo>
                <a:lnTo>
                  <a:pt x="4127000" y="0"/>
                </a:lnTo>
                <a:lnTo>
                  <a:pt x="14990" y="3014340"/>
                </a:lnTo>
                <a:lnTo>
                  <a:pt x="0" y="4333474"/>
                </a:lnTo>
                <a:lnTo>
                  <a:pt x="5164942" y="4306106"/>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47678"/>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
        <p:nvSpPr>
          <p:cNvPr id="4" name="Päivämäärän paikkamerkki 3">
            <a:extLst>
              <a:ext uri="{FF2B5EF4-FFF2-40B4-BE49-F238E27FC236}">
                <a16:creationId xmlns:a16="http://schemas.microsoft.com/office/drawing/2014/main" id="{FBC3A534-F5A2-C153-6739-0EE5DA356E89}"/>
              </a:ext>
            </a:extLst>
          </p:cNvPr>
          <p:cNvSpPr>
            <a:spLocks noGrp="1"/>
          </p:cNvSpPr>
          <p:nvPr>
            <p:ph type="dt" sz="half" idx="12"/>
          </p:nvPr>
        </p:nvSpPr>
        <p:spPr/>
        <p:txBody>
          <a:bodyPr/>
          <a:lstStyle/>
          <a:p>
            <a:endParaRPr lang="fi-FI"/>
          </a:p>
        </p:txBody>
      </p:sp>
      <p:sp>
        <p:nvSpPr>
          <p:cNvPr id="5" name="Alatunnisteen paikkamerkki 4">
            <a:extLst>
              <a:ext uri="{FF2B5EF4-FFF2-40B4-BE49-F238E27FC236}">
                <a16:creationId xmlns:a16="http://schemas.microsoft.com/office/drawing/2014/main" id="{2059B25C-CA3D-1E50-C5E9-BB0EB5E17A94}"/>
              </a:ext>
            </a:extLst>
          </p:cNvPr>
          <p:cNvSpPr>
            <a:spLocks noGrp="1"/>
          </p:cNvSpPr>
          <p:nvPr>
            <p:ph type="ftr" sz="quarter" idx="13"/>
          </p:nvPr>
        </p:nvSpPr>
        <p:spPr/>
        <p:txBody>
          <a:bodyPr/>
          <a:lstStyle/>
          <a:p>
            <a:r>
              <a:rPr lang="fi-FI"/>
              <a:t>7</a:t>
            </a:r>
          </a:p>
        </p:txBody>
      </p:sp>
      <p:sp>
        <p:nvSpPr>
          <p:cNvPr id="10" name="Sisällön paikkamerkki 10">
            <a:extLst>
              <a:ext uri="{FF2B5EF4-FFF2-40B4-BE49-F238E27FC236}">
                <a16:creationId xmlns:a16="http://schemas.microsoft.com/office/drawing/2014/main" id="{0A2728DE-7BE4-A4B8-11A2-AB3C1397721B}"/>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892571273"/>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uvapaikka vasen 1">
    <p:bg>
      <p:bgPr>
        <a:solidFill>
          <a:srgbClr val="FFCC99">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79BF69D4-B6EC-D8F2-BCB1-6161A2C3A40C}"/>
              </a:ext>
            </a:extLst>
          </p:cNvPr>
          <p:cNvSpPr/>
          <p:nvPr/>
        </p:nvSpPr>
        <p:spPr>
          <a:xfrm>
            <a:off x="-93993" y="22561"/>
            <a:ext cx="7149222"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409572 w 7476565"/>
              <a:gd name="connsiteY1" fmla="*/ 1833326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066993"/>
              <a:gd name="connsiteY0" fmla="*/ 5984061 h 6956612"/>
              <a:gd name="connsiteX1" fmla="*/ 0 w 7066993"/>
              <a:gd name="connsiteY1" fmla="*/ 1833326 h 6956612"/>
              <a:gd name="connsiteX2" fmla="*/ 1508875 w 7066993"/>
              <a:gd name="connsiteY2" fmla="*/ 0 h 6956612"/>
              <a:gd name="connsiteX3" fmla="*/ 7066993 w 7066993"/>
              <a:gd name="connsiteY3" fmla="*/ 0 h 6956612"/>
              <a:gd name="connsiteX4" fmla="*/ 4270004 w 7066993"/>
              <a:gd name="connsiteY4" fmla="*/ 6956612 h 6956612"/>
              <a:gd name="connsiteX5" fmla="*/ 1060640 w 7066993"/>
              <a:gd name="connsiteY5" fmla="*/ 6956612 h 6956612"/>
              <a:gd name="connsiteX6" fmla="*/ 0 w 7066993"/>
              <a:gd name="connsiteY6" fmla="*/ 5984061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6993" h="6956612">
                <a:moveTo>
                  <a:pt x="0" y="5984061"/>
                </a:moveTo>
                <a:lnTo>
                  <a:pt x="0" y="1833326"/>
                </a:lnTo>
                <a:lnTo>
                  <a:pt x="1508875" y="0"/>
                </a:lnTo>
                <a:lnTo>
                  <a:pt x="7066993" y="0"/>
                </a:lnTo>
                <a:lnTo>
                  <a:pt x="4270004" y="6956612"/>
                </a:lnTo>
                <a:lnTo>
                  <a:pt x="1060640" y="6956612"/>
                </a:lnTo>
                <a:lnTo>
                  <a:pt x="0" y="5984061"/>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93993" y="0"/>
            <a:ext cx="7149222"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409572 w 7476565"/>
              <a:gd name="connsiteY1" fmla="*/ 1833326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066993"/>
              <a:gd name="connsiteY0" fmla="*/ 5984061 h 6956612"/>
              <a:gd name="connsiteX1" fmla="*/ 0 w 7066993"/>
              <a:gd name="connsiteY1" fmla="*/ 1833326 h 6956612"/>
              <a:gd name="connsiteX2" fmla="*/ 1508875 w 7066993"/>
              <a:gd name="connsiteY2" fmla="*/ 0 h 6956612"/>
              <a:gd name="connsiteX3" fmla="*/ 7066993 w 7066993"/>
              <a:gd name="connsiteY3" fmla="*/ 0 h 6956612"/>
              <a:gd name="connsiteX4" fmla="*/ 4270004 w 7066993"/>
              <a:gd name="connsiteY4" fmla="*/ 6956612 h 6956612"/>
              <a:gd name="connsiteX5" fmla="*/ 1060640 w 7066993"/>
              <a:gd name="connsiteY5" fmla="*/ 6956612 h 6956612"/>
              <a:gd name="connsiteX6" fmla="*/ 0 w 7066993"/>
              <a:gd name="connsiteY6" fmla="*/ 5984061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6993" h="6956612">
                <a:moveTo>
                  <a:pt x="0" y="5984061"/>
                </a:moveTo>
                <a:lnTo>
                  <a:pt x="0" y="1833326"/>
                </a:lnTo>
                <a:lnTo>
                  <a:pt x="1508875" y="0"/>
                </a:lnTo>
                <a:lnTo>
                  <a:pt x="7066993" y="0"/>
                </a:lnTo>
                <a:lnTo>
                  <a:pt x="4270004" y="6956612"/>
                </a:lnTo>
                <a:lnTo>
                  <a:pt x="1060640" y="6956612"/>
                </a:lnTo>
                <a:lnTo>
                  <a:pt x="0" y="5984061"/>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400355" y="-57150"/>
            <a:ext cx="6755854" cy="7072081"/>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494328"/>
              <a:gd name="connsiteX1" fmla="*/ 3061282 w 7287942"/>
              <a:gd name="connsiteY1" fmla="*/ 1120441 h 8494328"/>
              <a:gd name="connsiteX2" fmla="*/ 4167900 w 7287942"/>
              <a:gd name="connsiteY2" fmla="*/ 166 h 8494328"/>
              <a:gd name="connsiteX3" fmla="*/ 7287942 w 7287942"/>
              <a:gd name="connsiteY3" fmla="*/ 4364355 h 8494328"/>
              <a:gd name="connsiteX4" fmla="*/ 5916019 w 7287942"/>
              <a:gd name="connsiteY4" fmla="*/ 8463984 h 8494328"/>
              <a:gd name="connsiteX5" fmla="*/ 4344070 w 7287942"/>
              <a:gd name="connsiteY5" fmla="*/ 8494328 h 8494328"/>
              <a:gd name="connsiteX6" fmla="*/ 798 w 7287942"/>
              <a:gd name="connsiteY6" fmla="*/ 6648109 h 8494328"/>
              <a:gd name="connsiteX7" fmla="*/ 18157 w 7287942"/>
              <a:gd name="connsiteY7" fmla="*/ 4343321 h 8494328"/>
              <a:gd name="connsiteX0" fmla="*/ 18157 w 7287942"/>
              <a:gd name="connsiteY0" fmla="*/ 3222880 h 7373887"/>
              <a:gd name="connsiteX1" fmla="*/ 3061282 w 7287942"/>
              <a:gd name="connsiteY1" fmla="*/ 0 h 7373887"/>
              <a:gd name="connsiteX2" fmla="*/ 4996575 w 7287942"/>
              <a:gd name="connsiteY2" fmla="*/ 22725 h 7373887"/>
              <a:gd name="connsiteX3" fmla="*/ 7287942 w 7287942"/>
              <a:gd name="connsiteY3" fmla="*/ 3243914 h 7373887"/>
              <a:gd name="connsiteX4" fmla="*/ 5916019 w 7287942"/>
              <a:gd name="connsiteY4" fmla="*/ 7343543 h 7373887"/>
              <a:gd name="connsiteX5" fmla="*/ 4344070 w 7287942"/>
              <a:gd name="connsiteY5" fmla="*/ 7373887 h 7373887"/>
              <a:gd name="connsiteX6" fmla="*/ 798 w 7287942"/>
              <a:gd name="connsiteY6" fmla="*/ 5527668 h 7373887"/>
              <a:gd name="connsiteX7" fmla="*/ 18157 w 7287942"/>
              <a:gd name="connsiteY7" fmla="*/ 3222880 h 7373887"/>
              <a:gd name="connsiteX0" fmla="*/ 531742 w 7287177"/>
              <a:gd name="connsiteY0" fmla="*/ 2694242 h 7373887"/>
              <a:gd name="connsiteX1" fmla="*/ 3060517 w 7287177"/>
              <a:gd name="connsiteY1" fmla="*/ 0 h 7373887"/>
              <a:gd name="connsiteX2" fmla="*/ 4995810 w 7287177"/>
              <a:gd name="connsiteY2" fmla="*/ 22725 h 7373887"/>
              <a:gd name="connsiteX3" fmla="*/ 7287177 w 7287177"/>
              <a:gd name="connsiteY3" fmla="*/ 3243914 h 7373887"/>
              <a:gd name="connsiteX4" fmla="*/ 5915254 w 7287177"/>
              <a:gd name="connsiteY4" fmla="*/ 7343543 h 7373887"/>
              <a:gd name="connsiteX5" fmla="*/ 4343305 w 7287177"/>
              <a:gd name="connsiteY5" fmla="*/ 7373887 h 7373887"/>
              <a:gd name="connsiteX6" fmla="*/ 33 w 7287177"/>
              <a:gd name="connsiteY6" fmla="*/ 5527668 h 7373887"/>
              <a:gd name="connsiteX7" fmla="*/ 531742 w 7287177"/>
              <a:gd name="connsiteY7" fmla="*/ 2694242 h 7373887"/>
              <a:gd name="connsiteX0" fmla="*/ 419 w 6755854"/>
              <a:gd name="connsiteY0" fmla="*/ 2694242 h 7373887"/>
              <a:gd name="connsiteX1" fmla="*/ 2529194 w 6755854"/>
              <a:gd name="connsiteY1" fmla="*/ 0 h 7373887"/>
              <a:gd name="connsiteX2" fmla="*/ 4464487 w 6755854"/>
              <a:gd name="connsiteY2" fmla="*/ 22725 h 7373887"/>
              <a:gd name="connsiteX3" fmla="*/ 6755854 w 6755854"/>
              <a:gd name="connsiteY3" fmla="*/ 3243914 h 7373887"/>
              <a:gd name="connsiteX4" fmla="*/ 5383931 w 6755854"/>
              <a:gd name="connsiteY4" fmla="*/ 7343543 h 7373887"/>
              <a:gd name="connsiteX5" fmla="*/ 3811982 w 6755854"/>
              <a:gd name="connsiteY5" fmla="*/ 7373887 h 7373887"/>
              <a:gd name="connsiteX6" fmla="*/ 25922 w 6755854"/>
              <a:gd name="connsiteY6" fmla="*/ 5770556 h 7373887"/>
              <a:gd name="connsiteX7" fmla="*/ 419 w 6755854"/>
              <a:gd name="connsiteY7" fmla="*/ 2694242 h 7373887"/>
              <a:gd name="connsiteX0" fmla="*/ 419 w 6755854"/>
              <a:gd name="connsiteY0" fmla="*/ 2694242 h 7343543"/>
              <a:gd name="connsiteX1" fmla="*/ 2529194 w 6755854"/>
              <a:gd name="connsiteY1" fmla="*/ 0 h 7343543"/>
              <a:gd name="connsiteX2" fmla="*/ 4464487 w 6755854"/>
              <a:gd name="connsiteY2" fmla="*/ 22725 h 7343543"/>
              <a:gd name="connsiteX3" fmla="*/ 6755854 w 6755854"/>
              <a:gd name="connsiteY3" fmla="*/ 3243914 h 7343543"/>
              <a:gd name="connsiteX4" fmla="*/ 5383931 w 6755854"/>
              <a:gd name="connsiteY4" fmla="*/ 7343543 h 7343543"/>
              <a:gd name="connsiteX5" fmla="*/ 3026169 w 6755854"/>
              <a:gd name="connsiteY5" fmla="*/ 7059562 h 7343543"/>
              <a:gd name="connsiteX6" fmla="*/ 25922 w 6755854"/>
              <a:gd name="connsiteY6" fmla="*/ 5770556 h 7343543"/>
              <a:gd name="connsiteX7" fmla="*/ 419 w 6755854"/>
              <a:gd name="connsiteY7" fmla="*/ 2694242 h 7343543"/>
              <a:gd name="connsiteX0" fmla="*/ 419 w 6755854"/>
              <a:gd name="connsiteY0" fmla="*/ 2694242 h 7072081"/>
              <a:gd name="connsiteX1" fmla="*/ 2529194 w 6755854"/>
              <a:gd name="connsiteY1" fmla="*/ 0 h 7072081"/>
              <a:gd name="connsiteX2" fmla="*/ 4464487 w 6755854"/>
              <a:gd name="connsiteY2" fmla="*/ 22725 h 7072081"/>
              <a:gd name="connsiteX3" fmla="*/ 6755854 w 6755854"/>
              <a:gd name="connsiteY3" fmla="*/ 3243914 h 7072081"/>
              <a:gd name="connsiteX4" fmla="*/ 5469656 w 6755854"/>
              <a:gd name="connsiteY4" fmla="*/ 7072081 h 7072081"/>
              <a:gd name="connsiteX5" fmla="*/ 3026169 w 6755854"/>
              <a:gd name="connsiteY5" fmla="*/ 7059562 h 7072081"/>
              <a:gd name="connsiteX6" fmla="*/ 25922 w 6755854"/>
              <a:gd name="connsiteY6" fmla="*/ 5770556 h 7072081"/>
              <a:gd name="connsiteX7" fmla="*/ 419 w 6755854"/>
              <a:gd name="connsiteY7" fmla="*/ 2694242 h 7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5854" h="7072081">
                <a:moveTo>
                  <a:pt x="419" y="2694242"/>
                </a:moveTo>
                <a:lnTo>
                  <a:pt x="2529194" y="0"/>
                </a:lnTo>
                <a:lnTo>
                  <a:pt x="4464487" y="22725"/>
                </a:lnTo>
                <a:cubicBezTo>
                  <a:pt x="4464365" y="-8618"/>
                  <a:pt x="6732529" y="3263533"/>
                  <a:pt x="6755854" y="3243914"/>
                </a:cubicBezTo>
                <a:lnTo>
                  <a:pt x="5469656" y="7072081"/>
                </a:lnTo>
                <a:lnTo>
                  <a:pt x="3026169" y="7059562"/>
                </a:lnTo>
                <a:lnTo>
                  <a:pt x="25922" y="5770556"/>
                </a:lnTo>
                <a:cubicBezTo>
                  <a:pt x="21121" y="5793748"/>
                  <a:pt x="-3489" y="3925084"/>
                  <a:pt x="419" y="2694242"/>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450098"/>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13" name="Sisällön paikkamerkki 10">
            <a:extLst>
              <a:ext uri="{FF2B5EF4-FFF2-40B4-BE49-F238E27FC236}">
                <a16:creationId xmlns:a16="http://schemas.microsoft.com/office/drawing/2014/main" id="{840C15E1-10A9-11FC-3EC6-CA8F5BBE6A5B}"/>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8" name="Graphic 18">
            <a:extLst>
              <a:ext uri="{FF2B5EF4-FFF2-40B4-BE49-F238E27FC236}">
                <a16:creationId xmlns:a16="http://schemas.microsoft.com/office/drawing/2014/main" id="{04270BB0-2E00-B559-06B8-2B9777BDC0A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93845600"/>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uvapaikka vasen 2">
    <p:bg>
      <p:bgPr>
        <a:solidFill>
          <a:srgbClr val="B8CDFF">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5855D901-117F-507D-26BD-CE4FA139FF38}"/>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C6728BEE-F334-77EE-23AB-A997781B007D}"/>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2" name="Graphic 18">
            <a:extLst>
              <a:ext uri="{FF2B5EF4-FFF2-40B4-BE49-F238E27FC236}">
                <a16:creationId xmlns:a16="http://schemas.microsoft.com/office/drawing/2014/main" id="{904B12A9-D756-9B5E-4EBC-60A51103D3A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53467838"/>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uvapaikka vasen 3">
    <p:bg>
      <p:bgPr>
        <a:solidFill>
          <a:srgbClr val="F3AFDE">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7AFDA5A2-AA59-3CFB-D189-7C27472BAF33}"/>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2F0893EA-3AD1-80F4-BCD9-5BFF257E7E21}"/>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2" name="Graphic 18">
            <a:extLst>
              <a:ext uri="{FF2B5EF4-FFF2-40B4-BE49-F238E27FC236}">
                <a16:creationId xmlns:a16="http://schemas.microsoft.com/office/drawing/2014/main" id="{004FADEA-9983-7CF3-164E-92BAD3296A6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213061135"/>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uvapaikka vasen 4">
    <p:bg>
      <p:bgPr>
        <a:solidFill>
          <a:srgbClr val="A2E4B8">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E965226B-B839-7826-AB0D-6416E97B633B}"/>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2AF03DBA-9CB4-B9DA-1D36-0C08FDF40F50}"/>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2" name="Graphic 18">
            <a:extLst>
              <a:ext uri="{FF2B5EF4-FFF2-40B4-BE49-F238E27FC236}">
                <a16:creationId xmlns:a16="http://schemas.microsoft.com/office/drawing/2014/main" id="{A2D26BDF-3BF0-24E8-31FA-D6C8554C03A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1188487907"/>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uvapaikka vasen 5">
    <p:bg>
      <p:bgPr>
        <a:solidFill>
          <a:srgbClr val="FFFFFF"/>
        </a:solidFill>
        <a:effectLst/>
      </p:bgPr>
    </p:bg>
    <p:spTree>
      <p:nvGrpSpPr>
        <p:cNvPr id="1" name=""/>
        <p:cNvGrpSpPr/>
        <p:nvPr/>
      </p:nvGrpSpPr>
      <p:grpSpPr>
        <a:xfrm>
          <a:off x="0" y="0"/>
          <a:ext cx="0" cy="0"/>
          <a:chOff x="0" y="0"/>
          <a:chExt cx="0" cy="0"/>
        </a:xfrm>
      </p:grpSpPr>
      <p:sp>
        <p:nvSpPr>
          <p:cNvPr id="4" name="Puolivapaa piirto 1">
            <a:extLst>
              <a:ext uri="{FF2B5EF4-FFF2-40B4-BE49-F238E27FC236}">
                <a16:creationId xmlns:a16="http://schemas.microsoft.com/office/drawing/2014/main" id="{90919D08-B400-4DF3-C6A7-35C1D1398078}"/>
              </a:ext>
            </a:extLst>
          </p:cNvPr>
          <p:cNvSpPr/>
          <p:nvPr/>
        </p:nvSpPr>
        <p:spPr>
          <a:xfrm rot="20401192">
            <a:off x="-1023267" y="-721480"/>
            <a:ext cx="7136431" cy="8570963"/>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8250664 h 9308500"/>
              <a:gd name="connsiteX1" fmla="*/ 0 w 7476565"/>
              <a:gd name="connsiteY1" fmla="*/ 4682711 h 9308500"/>
              <a:gd name="connsiteX2" fmla="*/ 1977567 w 7476565"/>
              <a:gd name="connsiteY2" fmla="*/ 0 h 9308500"/>
              <a:gd name="connsiteX3" fmla="*/ 7476565 w 7476565"/>
              <a:gd name="connsiteY3" fmla="*/ 2351888 h 9308500"/>
              <a:gd name="connsiteX4" fmla="*/ 4679576 w 7476565"/>
              <a:gd name="connsiteY4" fmla="*/ 9308500 h 9308500"/>
              <a:gd name="connsiteX5" fmla="*/ 1470212 w 7476565"/>
              <a:gd name="connsiteY5" fmla="*/ 9308500 h 9308500"/>
              <a:gd name="connsiteX6" fmla="*/ 0 w 7476565"/>
              <a:gd name="connsiteY6" fmla="*/ 8250664 h 9308500"/>
              <a:gd name="connsiteX0" fmla="*/ 0 w 7508286"/>
              <a:gd name="connsiteY0" fmla="*/ 8250664 h 9308500"/>
              <a:gd name="connsiteX1" fmla="*/ 0 w 7508286"/>
              <a:gd name="connsiteY1" fmla="*/ 4682711 h 9308500"/>
              <a:gd name="connsiteX2" fmla="*/ 1977567 w 7508286"/>
              <a:gd name="connsiteY2" fmla="*/ 0 h 9308500"/>
              <a:gd name="connsiteX3" fmla="*/ 7508286 w 7508286"/>
              <a:gd name="connsiteY3" fmla="*/ 2045257 h 9308500"/>
              <a:gd name="connsiteX4" fmla="*/ 4679576 w 7508286"/>
              <a:gd name="connsiteY4" fmla="*/ 9308500 h 9308500"/>
              <a:gd name="connsiteX5" fmla="*/ 1470212 w 7508286"/>
              <a:gd name="connsiteY5" fmla="*/ 9308500 h 9308500"/>
              <a:gd name="connsiteX6" fmla="*/ 0 w 7508286"/>
              <a:gd name="connsiteY6" fmla="*/ 8250664 h 9308500"/>
              <a:gd name="connsiteX0" fmla="*/ 372269 w 7880555"/>
              <a:gd name="connsiteY0" fmla="*/ 8250664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6" fmla="*/ 372269 w 7880555"/>
              <a:gd name="connsiteY6" fmla="*/ 8250664 h 9308500"/>
              <a:gd name="connsiteX0" fmla="*/ 1842481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0" fmla="*/ 5051845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0" fmla="*/ 5307807 w 7880555"/>
              <a:gd name="connsiteY0" fmla="*/ 8527009 h 8527009"/>
              <a:gd name="connsiteX1" fmla="*/ 0 w 7880555"/>
              <a:gd name="connsiteY1" fmla="*/ 6588512 h 8527009"/>
              <a:gd name="connsiteX2" fmla="*/ 2349836 w 7880555"/>
              <a:gd name="connsiteY2" fmla="*/ 0 h 8527009"/>
              <a:gd name="connsiteX3" fmla="*/ 7880555 w 7880555"/>
              <a:gd name="connsiteY3" fmla="*/ 2045257 h 8527009"/>
              <a:gd name="connsiteX4" fmla="*/ 5307807 w 7880555"/>
              <a:gd name="connsiteY4" fmla="*/ 8527009 h 8527009"/>
              <a:gd name="connsiteX0" fmla="*/ 5307807 w 7054349"/>
              <a:gd name="connsiteY0" fmla="*/ 8527009 h 8527009"/>
              <a:gd name="connsiteX1" fmla="*/ 0 w 7054349"/>
              <a:gd name="connsiteY1" fmla="*/ 6588512 h 8527009"/>
              <a:gd name="connsiteX2" fmla="*/ 2349836 w 7054349"/>
              <a:gd name="connsiteY2" fmla="*/ 0 h 8527009"/>
              <a:gd name="connsiteX3" fmla="*/ 7054349 w 7054349"/>
              <a:gd name="connsiteY3" fmla="*/ 1742931 h 8527009"/>
              <a:gd name="connsiteX4" fmla="*/ 5307807 w 7054349"/>
              <a:gd name="connsiteY4" fmla="*/ 8527009 h 852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4349" h="8527009">
                <a:moveTo>
                  <a:pt x="5307807" y="8527009"/>
                </a:moveTo>
                <a:lnTo>
                  <a:pt x="0" y="6588512"/>
                </a:lnTo>
                <a:lnTo>
                  <a:pt x="2349836" y="0"/>
                </a:lnTo>
                <a:lnTo>
                  <a:pt x="7054349" y="1742931"/>
                </a:lnTo>
                <a:lnTo>
                  <a:pt x="5307807" y="8527009"/>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uolivapaa piirto 5">
            <a:extLst>
              <a:ext uri="{FF2B5EF4-FFF2-40B4-BE49-F238E27FC236}">
                <a16:creationId xmlns:a16="http://schemas.microsoft.com/office/drawing/2014/main" id="{FF797A62-4515-56EC-0BF8-7A300C6FCA23}"/>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uolivapaa piirto 1">
            <a:extLst>
              <a:ext uri="{FF2B5EF4-FFF2-40B4-BE49-F238E27FC236}">
                <a16:creationId xmlns:a16="http://schemas.microsoft.com/office/drawing/2014/main" id="{0D84CD3A-3FFB-3635-4838-1BB9D575DC52}"/>
              </a:ext>
            </a:extLst>
          </p:cNvPr>
          <p:cNvSpPr/>
          <p:nvPr/>
        </p:nvSpPr>
        <p:spPr>
          <a:xfrm rot="20401192">
            <a:off x="-1023267" y="-721480"/>
            <a:ext cx="7136431" cy="8570963"/>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8250664 h 9308500"/>
              <a:gd name="connsiteX1" fmla="*/ 0 w 7476565"/>
              <a:gd name="connsiteY1" fmla="*/ 4682711 h 9308500"/>
              <a:gd name="connsiteX2" fmla="*/ 1977567 w 7476565"/>
              <a:gd name="connsiteY2" fmla="*/ 0 h 9308500"/>
              <a:gd name="connsiteX3" fmla="*/ 7476565 w 7476565"/>
              <a:gd name="connsiteY3" fmla="*/ 2351888 h 9308500"/>
              <a:gd name="connsiteX4" fmla="*/ 4679576 w 7476565"/>
              <a:gd name="connsiteY4" fmla="*/ 9308500 h 9308500"/>
              <a:gd name="connsiteX5" fmla="*/ 1470212 w 7476565"/>
              <a:gd name="connsiteY5" fmla="*/ 9308500 h 9308500"/>
              <a:gd name="connsiteX6" fmla="*/ 0 w 7476565"/>
              <a:gd name="connsiteY6" fmla="*/ 8250664 h 9308500"/>
              <a:gd name="connsiteX0" fmla="*/ 0 w 7508286"/>
              <a:gd name="connsiteY0" fmla="*/ 8250664 h 9308500"/>
              <a:gd name="connsiteX1" fmla="*/ 0 w 7508286"/>
              <a:gd name="connsiteY1" fmla="*/ 4682711 h 9308500"/>
              <a:gd name="connsiteX2" fmla="*/ 1977567 w 7508286"/>
              <a:gd name="connsiteY2" fmla="*/ 0 h 9308500"/>
              <a:gd name="connsiteX3" fmla="*/ 7508286 w 7508286"/>
              <a:gd name="connsiteY3" fmla="*/ 2045257 h 9308500"/>
              <a:gd name="connsiteX4" fmla="*/ 4679576 w 7508286"/>
              <a:gd name="connsiteY4" fmla="*/ 9308500 h 9308500"/>
              <a:gd name="connsiteX5" fmla="*/ 1470212 w 7508286"/>
              <a:gd name="connsiteY5" fmla="*/ 9308500 h 9308500"/>
              <a:gd name="connsiteX6" fmla="*/ 0 w 7508286"/>
              <a:gd name="connsiteY6" fmla="*/ 8250664 h 9308500"/>
              <a:gd name="connsiteX0" fmla="*/ 372269 w 7880555"/>
              <a:gd name="connsiteY0" fmla="*/ 8250664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6" fmla="*/ 372269 w 7880555"/>
              <a:gd name="connsiteY6" fmla="*/ 8250664 h 9308500"/>
              <a:gd name="connsiteX0" fmla="*/ 1842481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0" fmla="*/ 5051845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0" fmla="*/ 5307807 w 7880555"/>
              <a:gd name="connsiteY0" fmla="*/ 8527009 h 8527009"/>
              <a:gd name="connsiteX1" fmla="*/ 0 w 7880555"/>
              <a:gd name="connsiteY1" fmla="*/ 6588512 h 8527009"/>
              <a:gd name="connsiteX2" fmla="*/ 2349836 w 7880555"/>
              <a:gd name="connsiteY2" fmla="*/ 0 h 8527009"/>
              <a:gd name="connsiteX3" fmla="*/ 7880555 w 7880555"/>
              <a:gd name="connsiteY3" fmla="*/ 2045257 h 8527009"/>
              <a:gd name="connsiteX4" fmla="*/ 5307807 w 7880555"/>
              <a:gd name="connsiteY4" fmla="*/ 8527009 h 8527009"/>
              <a:gd name="connsiteX0" fmla="*/ 5307807 w 7054349"/>
              <a:gd name="connsiteY0" fmla="*/ 8527009 h 8527009"/>
              <a:gd name="connsiteX1" fmla="*/ 0 w 7054349"/>
              <a:gd name="connsiteY1" fmla="*/ 6588512 h 8527009"/>
              <a:gd name="connsiteX2" fmla="*/ 2349836 w 7054349"/>
              <a:gd name="connsiteY2" fmla="*/ 0 h 8527009"/>
              <a:gd name="connsiteX3" fmla="*/ 7054349 w 7054349"/>
              <a:gd name="connsiteY3" fmla="*/ 1742931 h 8527009"/>
              <a:gd name="connsiteX4" fmla="*/ 5307807 w 7054349"/>
              <a:gd name="connsiteY4" fmla="*/ 8527009 h 852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4349" h="8527009">
                <a:moveTo>
                  <a:pt x="5307807" y="8527009"/>
                </a:moveTo>
                <a:lnTo>
                  <a:pt x="0" y="6588512"/>
                </a:lnTo>
                <a:lnTo>
                  <a:pt x="2349836" y="0"/>
                </a:lnTo>
                <a:lnTo>
                  <a:pt x="7054349" y="1742931"/>
                </a:lnTo>
                <a:lnTo>
                  <a:pt x="5307807" y="8527009"/>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10" name="Sisällön paikkamerkki 10">
            <a:extLst>
              <a:ext uri="{FF2B5EF4-FFF2-40B4-BE49-F238E27FC236}">
                <a16:creationId xmlns:a16="http://schemas.microsoft.com/office/drawing/2014/main" id="{BE01E6D3-7E14-1847-863F-B9561FF7EFAA}"/>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DCD47C41-18E0-C111-5691-61F54B72530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1570118549"/>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kodia 4">
    <p:bg>
      <p:bgPr>
        <a:solidFill>
          <a:srgbClr val="006173"/>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7FB8EEA7-EBE6-FEA3-22C4-FCD1C82DBD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2" name="Title 1">
            <a:extLst>
              <a:ext uri="{FF2B5EF4-FFF2-40B4-BE49-F238E27FC236}">
                <a16:creationId xmlns:a16="http://schemas.microsoft.com/office/drawing/2014/main" id="{AC8EB052-B17E-3830-21CB-B540D3D61CE6}"/>
              </a:ext>
            </a:extLst>
          </p:cNvPr>
          <p:cNvSpPr>
            <a:spLocks noGrp="1"/>
          </p:cNvSpPr>
          <p:nvPr>
            <p:ph type="ctrTitle"/>
          </p:nvPr>
        </p:nvSpPr>
        <p:spPr>
          <a:xfrm>
            <a:off x="669235" y="760288"/>
            <a:ext cx="7478172" cy="2978275"/>
          </a:xfrm>
        </p:spPr>
        <p:txBody>
          <a:bodyPr anchor="b">
            <a:noAutofit/>
          </a:bodyPr>
          <a:lstStyle>
            <a:lvl1pPr algn="l">
              <a:defRPr sz="6000" b="1" i="0">
                <a:solidFill>
                  <a:srgbClr val="FFCC99"/>
                </a:solidFill>
                <a:latin typeface="Poppins" pitchFamily="2" charset="77"/>
                <a:cs typeface="Poppins" pitchFamily="2" charset="77"/>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0905BA58-BA6B-770C-F048-D85FA5C4202A}"/>
              </a:ext>
            </a:extLst>
          </p:cNvPr>
          <p:cNvSpPr>
            <a:spLocks noGrp="1"/>
          </p:cNvSpPr>
          <p:nvPr>
            <p:ph type="subTitle" idx="1"/>
          </p:nvPr>
        </p:nvSpPr>
        <p:spPr>
          <a:xfrm>
            <a:off x="669235" y="3830638"/>
            <a:ext cx="6543223" cy="1655762"/>
          </a:xfrm>
        </p:spPr>
        <p:txBody>
          <a:bodyPr>
            <a:noAutofit/>
          </a:bodyPr>
          <a:lstStyle>
            <a:lvl1pPr marL="0" indent="0" algn="l">
              <a:buNone/>
              <a:defRPr sz="240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6" name="Graphic 9">
            <a:extLst>
              <a:ext uri="{FF2B5EF4-FFF2-40B4-BE49-F238E27FC236}">
                <a16:creationId xmlns:a16="http://schemas.microsoft.com/office/drawing/2014/main" id="{09483175-2EEA-6F8C-ED09-1AA3B1725BA5}"/>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FFCC99"/>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FD62E652-E316-B35D-FFF1-A768748CA8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5" name="Picture Placeholder 12">
            <a:extLst>
              <a:ext uri="{FF2B5EF4-FFF2-40B4-BE49-F238E27FC236}">
                <a16:creationId xmlns:a16="http://schemas.microsoft.com/office/drawing/2014/main" id="{2304B63D-4121-197B-CFD8-ADF473625157}"/>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pic>
        <p:nvPicPr>
          <p:cNvPr id="10" name="Graphic 18">
            <a:extLst>
              <a:ext uri="{FF2B5EF4-FFF2-40B4-BE49-F238E27FC236}">
                <a16:creationId xmlns:a16="http://schemas.microsoft.com/office/drawing/2014/main" id="{8123D4DF-067A-E61F-E42B-69543032677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1581963384"/>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uvapaikka vasen 6">
    <p:bg>
      <p:bgPr>
        <a:solidFill>
          <a:srgbClr val="87DBE8">
            <a:alpha val="70000"/>
          </a:srgbClr>
        </a:solidFill>
        <a:effectLst/>
      </p:bgPr>
    </p:bg>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9A08D07-D5BE-590E-5A99-00ED694F7C30}"/>
              </a:ext>
            </a:extLst>
          </p:cNvPr>
          <p:cNvSpPr/>
          <p:nvPr/>
        </p:nvSpPr>
        <p:spPr>
          <a:xfrm>
            <a:off x="-545373" y="798698"/>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Rectangle 13">
            <a:extLst>
              <a:ext uri="{FF2B5EF4-FFF2-40B4-BE49-F238E27FC236}">
                <a16:creationId xmlns:a16="http://schemas.microsoft.com/office/drawing/2014/main" id="{B1B62FF4-E085-F3B2-D6DD-38106E8225E9}"/>
              </a:ext>
            </a:extLst>
          </p:cNvPr>
          <p:cNvSpPr/>
          <p:nvPr/>
        </p:nvSpPr>
        <p:spPr>
          <a:xfrm>
            <a:off x="-662605" y="798698"/>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662604" y="868931"/>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en-FI"/>
          </a:p>
        </p:txBody>
      </p:sp>
      <p:sp>
        <p:nvSpPr>
          <p:cNvPr id="7" name="Title Placeholder 1">
            <a:extLst>
              <a:ext uri="{FF2B5EF4-FFF2-40B4-BE49-F238E27FC236}">
                <a16:creationId xmlns:a16="http://schemas.microsoft.com/office/drawing/2014/main" id="{B1965B03-0E1E-244D-EED4-B47F1C792180}"/>
              </a:ext>
            </a:extLst>
          </p:cNvPr>
          <p:cNvSpPr>
            <a:spLocks noGrp="1"/>
          </p:cNvSpPr>
          <p:nvPr>
            <p:ph type="title"/>
          </p:nvPr>
        </p:nvSpPr>
        <p:spPr>
          <a:xfrm>
            <a:off x="6564923" y="785446"/>
            <a:ext cx="5084980" cy="1325563"/>
          </a:xfrm>
          <a:prstGeom prst="rect">
            <a:avLst/>
          </a:prstGeom>
        </p:spPr>
        <p:txBody>
          <a:bodyPr vert="horz" lIns="90000" tIns="45720" rIns="91440" bIns="45720" rtlCol="0" anchor="t" anchorCtr="0">
            <a:noAutofit/>
          </a:bodyPr>
          <a:lstStyle>
            <a:lvl1pPr>
              <a:defRPr sz="4400" b="1">
                <a:solidFill>
                  <a:srgbClr val="450099"/>
                </a:solidFill>
              </a:defRPr>
            </a:lvl1pPr>
          </a:lstStyle>
          <a:p>
            <a:r>
              <a:rPr lang="fi-FI"/>
              <a:t>Muokkaa ots. perustyyl. napsautt.</a:t>
            </a:r>
            <a:endParaRPr lang="en-FI" dirty="0"/>
          </a:p>
        </p:txBody>
      </p:sp>
      <p:sp>
        <p:nvSpPr>
          <p:cNvPr id="8" name="Sisällön paikkamerkki 10">
            <a:extLst>
              <a:ext uri="{FF2B5EF4-FFF2-40B4-BE49-F238E27FC236}">
                <a16:creationId xmlns:a16="http://schemas.microsoft.com/office/drawing/2014/main" id="{B421AE5F-BF15-6733-E110-793232DBC6AC}"/>
              </a:ext>
            </a:extLst>
          </p:cNvPr>
          <p:cNvSpPr>
            <a:spLocks noGrp="1"/>
          </p:cNvSpPr>
          <p:nvPr>
            <p:ph sz="quarter" idx="15" hasCustomPrompt="1"/>
          </p:nvPr>
        </p:nvSpPr>
        <p:spPr>
          <a:xfrm>
            <a:off x="6564924" y="2312091"/>
            <a:ext cx="5084980" cy="3864872"/>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698842330"/>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orostepohja 1">
    <p:bg>
      <p:bgPr>
        <a:solidFill>
          <a:srgbClr val="FFCC99">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DCFB492B-7DCE-7A4A-EA3F-DF157E64F22B}"/>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BF6ECE28-8173-5B6F-CB81-7FD63528F465}"/>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r>
              <a:rPr lang="fi-FI"/>
              <a:t>Lisää kuva napsauttamalla kuvaketta</a:t>
            </a:r>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450099"/>
                </a:solidFill>
                <a:latin typeface="Poppins" pitchFamily="2" charset="77"/>
                <a:cs typeface="Poppins" pitchFamily="2" charset="77"/>
              </a:defRPr>
            </a:lvl1pPr>
          </a:lstStyle>
          <a:p>
            <a:r>
              <a:rPr lang="fi-FI"/>
              <a:t>Muokkaa ots. perustyyl. napsautt.</a:t>
            </a:r>
            <a:endParaRPr lang="en-FI" dirty="0"/>
          </a:p>
        </p:txBody>
      </p:sp>
      <p:sp>
        <p:nvSpPr>
          <p:cNvPr id="3" name="Päivämäärän paikkamerkki 2">
            <a:extLst>
              <a:ext uri="{FF2B5EF4-FFF2-40B4-BE49-F238E27FC236}">
                <a16:creationId xmlns:a16="http://schemas.microsoft.com/office/drawing/2014/main" id="{8D4CB96A-64C8-563A-7F0D-51C262F88402}"/>
              </a:ext>
            </a:extLst>
          </p:cNvPr>
          <p:cNvSpPr>
            <a:spLocks noGrp="1"/>
          </p:cNvSpPr>
          <p:nvPr>
            <p:ph type="dt" sz="half" idx="14"/>
          </p:nvPr>
        </p:nvSpPr>
        <p:spPr/>
        <p:txBody>
          <a:bodyPr/>
          <a:lstStyle/>
          <a:p>
            <a:endParaRPr lang="fi-FI"/>
          </a:p>
        </p:txBody>
      </p:sp>
      <p:sp>
        <p:nvSpPr>
          <p:cNvPr id="4" name="Alatunnisteen paikkamerkki 3">
            <a:extLst>
              <a:ext uri="{FF2B5EF4-FFF2-40B4-BE49-F238E27FC236}">
                <a16:creationId xmlns:a16="http://schemas.microsoft.com/office/drawing/2014/main" id="{AF58B357-22B1-A923-E8FB-53DBF6F704C5}"/>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1A62BA91-B24C-1948-BC61-F40AE7217AD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2904114977"/>
      </p:ext>
    </p:extLst>
  </p:cSld>
  <p:clrMapOvr>
    <a:masterClrMapping/>
  </p:clrMapOvr>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Korostepohja 2">
    <p:bg>
      <p:bgPr>
        <a:solidFill>
          <a:srgbClr val="B8CDFF">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93321964-1E6C-B714-FE78-A0B18A9E3EFA}"/>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8F9CF98A-FF7A-8C6E-DC8D-B36A4A793DB8}"/>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r>
              <a:rPr lang="fi-FI"/>
              <a:t>Lisää kuva napsauttamalla kuvaketta</a:t>
            </a:r>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r>
              <a:rPr lang="fi-FI"/>
              <a:t>Muokkaa ots. perustyyl. napsautt.</a:t>
            </a:r>
            <a:endParaRPr lang="en-FI" dirty="0"/>
          </a:p>
        </p:txBody>
      </p:sp>
      <p:sp>
        <p:nvSpPr>
          <p:cNvPr id="2" name="Päivämäärän paikkamerkki 1">
            <a:extLst>
              <a:ext uri="{FF2B5EF4-FFF2-40B4-BE49-F238E27FC236}">
                <a16:creationId xmlns:a16="http://schemas.microsoft.com/office/drawing/2014/main" id="{FF757DBF-284A-BD1D-05D1-AD2998503929}"/>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9D8BC8BB-33D4-83F5-21A3-D1D786417D45}"/>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4C8B278A-E20A-2CB4-E35A-A37B7DADD5F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1184877059"/>
      </p:ext>
    </p:extLst>
  </p:cSld>
  <p:clrMapOvr>
    <a:masterClrMapping/>
  </p:clrMapOvr>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orostepohja 3">
    <p:bg>
      <p:bgPr>
        <a:solidFill>
          <a:srgbClr val="F2A6DB">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C4CC9B86-4471-4C24-6410-091A8EB1B420}"/>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85C01BAB-2845-7BB5-DEFC-FB04D684D499}"/>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r>
              <a:rPr lang="fi-FI"/>
              <a:t>Lisää kuva napsauttamalla kuvaketta</a:t>
            </a:r>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r>
              <a:rPr lang="fi-FI"/>
              <a:t>Muokkaa ots. perustyyl. napsautt.</a:t>
            </a:r>
            <a:endParaRPr lang="en-FI" dirty="0"/>
          </a:p>
        </p:txBody>
      </p:sp>
      <p:sp>
        <p:nvSpPr>
          <p:cNvPr id="2" name="Päivämäärän paikkamerkki 1">
            <a:extLst>
              <a:ext uri="{FF2B5EF4-FFF2-40B4-BE49-F238E27FC236}">
                <a16:creationId xmlns:a16="http://schemas.microsoft.com/office/drawing/2014/main" id="{C2CE68FE-0F40-B3DC-1EE3-EB11B6F72F18}"/>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D2B80137-C984-08BA-3D64-1AC13A941D3E}"/>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71D16360-1636-E919-22D5-008A68CC6B6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316031675"/>
      </p:ext>
    </p:extLst>
  </p:cSld>
  <p:clrMapOvr>
    <a:masterClrMapping/>
  </p:clrMapOvr>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orostepohja 4">
    <p:bg>
      <p:bgPr>
        <a:solidFill>
          <a:srgbClr val="A2E4B8">
            <a:alpha val="89804"/>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9C984058-83F5-6F5F-A721-11C9A1B86D63}"/>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998BFB9E-7E77-5719-C8DF-89877B0E3CAE}"/>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r>
              <a:rPr lang="fi-FI"/>
              <a:t>Lisää kuva napsauttamalla kuvaketta</a:t>
            </a:r>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r>
              <a:rPr lang="fi-FI"/>
              <a:t>Muokkaa ots. perustyyl. napsautt.</a:t>
            </a:r>
            <a:endParaRPr lang="en-FI" dirty="0"/>
          </a:p>
        </p:txBody>
      </p:sp>
      <p:sp>
        <p:nvSpPr>
          <p:cNvPr id="2" name="Päivämäärän paikkamerkki 1">
            <a:extLst>
              <a:ext uri="{FF2B5EF4-FFF2-40B4-BE49-F238E27FC236}">
                <a16:creationId xmlns:a16="http://schemas.microsoft.com/office/drawing/2014/main" id="{381D0D9B-2CBE-A174-BBEA-5C135C7ABEF7}"/>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E7284537-BFF9-981E-36C8-8BA756E721D3}"/>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B594742C-683E-0854-E6E9-95DD75A3BA2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580846493"/>
      </p:ext>
    </p:extLst>
  </p:cSld>
  <p:clrMapOvr>
    <a:masterClrMapping/>
  </p:clrMapOvr>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kstikorostus 1">
    <p:bg>
      <p:bgPr>
        <a:solidFill>
          <a:srgbClr val="B8CDFF">
            <a:alpha val="70000"/>
          </a:srgbClr>
        </a:solidFill>
        <a:effectLst/>
      </p:bgPr>
    </p:bg>
    <p:spTree>
      <p:nvGrpSpPr>
        <p:cNvPr id="1" name=""/>
        <p:cNvGrpSpPr/>
        <p:nvPr/>
      </p:nvGrpSpPr>
      <p:grpSpPr>
        <a:xfrm>
          <a:off x="0" y="0"/>
          <a:ext cx="0" cy="0"/>
          <a:chOff x="0" y="0"/>
          <a:chExt cx="0" cy="0"/>
        </a:xfrm>
      </p:grpSpPr>
      <p:sp>
        <p:nvSpPr>
          <p:cNvPr id="3" name="Puolivapaa piirto 4">
            <a:extLst>
              <a:ext uri="{FF2B5EF4-FFF2-40B4-BE49-F238E27FC236}">
                <a16:creationId xmlns:a16="http://schemas.microsoft.com/office/drawing/2014/main" id="{C5397584-3A2C-9A61-0793-4B5BB320FE3A}"/>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4">
            <a:extLst>
              <a:ext uri="{FF2B5EF4-FFF2-40B4-BE49-F238E27FC236}">
                <a16:creationId xmlns:a16="http://schemas.microsoft.com/office/drawing/2014/main" id="{B3ADBC6F-B370-D4B6-F3B4-C1A4DAFEF720}"/>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6D74963A-EAC7-FA1E-97B0-99A2A056C4F1}"/>
              </a:ext>
            </a:extLst>
          </p:cNvPr>
          <p:cNvSpPr>
            <a:spLocks noGrp="1"/>
          </p:cNvSpPr>
          <p:nvPr>
            <p:ph type="dt" sz="half" idx="13"/>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D218AAFD-36E2-4E6B-4E47-3A4244E44C64}"/>
              </a:ext>
            </a:extLst>
          </p:cNvPr>
          <p:cNvSpPr>
            <a:spLocks noGrp="1"/>
          </p:cNvSpPr>
          <p:nvPr>
            <p:ph type="ftr" sz="quarter" idx="14"/>
          </p:nvPr>
        </p:nvSpPr>
        <p:spPr>
          <a:xfrm>
            <a:off x="4038600" y="6356350"/>
            <a:ext cx="4114800" cy="365125"/>
          </a:xfrm>
        </p:spPr>
        <p:txBody>
          <a:bodyPr/>
          <a:lstStyle/>
          <a:p>
            <a:r>
              <a:rPr lang="fi-FI"/>
              <a:t>7</a:t>
            </a:r>
          </a:p>
        </p:txBody>
      </p:sp>
      <p:sp>
        <p:nvSpPr>
          <p:cNvPr id="9" name="Title Placeholder 1">
            <a:extLst>
              <a:ext uri="{FF2B5EF4-FFF2-40B4-BE49-F238E27FC236}">
                <a16:creationId xmlns:a16="http://schemas.microsoft.com/office/drawing/2014/main" id="{5479077C-2114-D01B-CE7B-14E7D3D18A4A}"/>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
        <p:nvSpPr>
          <p:cNvPr id="10" name="Content Placeholder 14">
            <a:extLst>
              <a:ext uri="{FF2B5EF4-FFF2-40B4-BE49-F238E27FC236}">
                <a16:creationId xmlns:a16="http://schemas.microsoft.com/office/drawing/2014/main" id="{59F00137-7D78-9C7C-EAB1-3931D12C18F1}"/>
              </a:ext>
            </a:extLst>
          </p:cNvPr>
          <p:cNvSpPr>
            <a:spLocks noGrp="1"/>
          </p:cNvSpPr>
          <p:nvPr>
            <p:ph sz="quarter" idx="15" hasCustomPrompt="1"/>
          </p:nvPr>
        </p:nvSpPr>
        <p:spPr>
          <a:xfrm>
            <a:off x="6980582" y="2130863"/>
            <a:ext cx="5084980" cy="4151312"/>
          </a:xfrm>
        </p:spPr>
        <p:txBody>
          <a:bodyPr>
            <a:noAutofit/>
          </a:bodyPr>
          <a:lstStyle>
            <a:lvl1pPr marL="0" indent="0">
              <a:buFontTx/>
              <a:buNone/>
              <a:defRPr b="1">
                <a:solidFill>
                  <a:srgbClr val="B8CDFF"/>
                </a:solidFill>
              </a:defRPr>
            </a:lvl1pPr>
            <a:lvl2pPr>
              <a:defRPr b="1">
                <a:solidFill>
                  <a:srgbClr val="B8CDFF"/>
                </a:solidFill>
              </a:defRPr>
            </a:lvl2pPr>
            <a:lvl3pPr>
              <a:defRPr b="1">
                <a:solidFill>
                  <a:srgbClr val="B8CDFF"/>
                </a:solidFill>
              </a:defRPr>
            </a:lvl3pPr>
            <a:lvl4pPr>
              <a:defRPr b="1">
                <a:solidFill>
                  <a:srgbClr val="B8CDFF"/>
                </a:solidFill>
              </a:defRPr>
            </a:lvl4pPr>
            <a:lvl5pPr>
              <a:defRPr b="1">
                <a:solidFill>
                  <a:srgbClr val="B8CDFF"/>
                </a:solidFill>
              </a:defRPr>
            </a:lvl5pPr>
          </a:lstStyle>
          <a:p>
            <a:pPr lvl="0"/>
            <a:r>
              <a:rPr lang="fi-FI" noProof="0" dirty="0"/>
              <a:t>Teksti</a:t>
            </a:r>
          </a:p>
        </p:txBody>
      </p:sp>
      <p:sp>
        <p:nvSpPr>
          <p:cNvPr id="2" name="Sisällön paikkamerkki 10">
            <a:extLst>
              <a:ext uri="{FF2B5EF4-FFF2-40B4-BE49-F238E27FC236}">
                <a16:creationId xmlns:a16="http://schemas.microsoft.com/office/drawing/2014/main" id="{244D9F23-46FA-F61C-C58B-09CDCCDC5A89}"/>
              </a:ext>
            </a:extLst>
          </p:cNvPr>
          <p:cNvSpPr>
            <a:spLocks noGrp="1"/>
          </p:cNvSpPr>
          <p:nvPr>
            <p:ph sz="quarter" idx="16"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416765310"/>
      </p:ext>
    </p:extLst>
  </p:cSld>
  <p:clrMapOvr>
    <a:masterClrMapping/>
  </p:clrMapOvr>
  <p:hf sldNum="0"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kstikorostus 2">
    <p:bg>
      <p:bgPr>
        <a:solidFill>
          <a:srgbClr val="FFCC99">
            <a:alpha val="90000"/>
          </a:srgbClr>
        </a:solidFill>
        <a:effectLst/>
      </p:bgPr>
    </p:bg>
    <p:spTree>
      <p:nvGrpSpPr>
        <p:cNvPr id="1" name=""/>
        <p:cNvGrpSpPr/>
        <p:nvPr/>
      </p:nvGrpSpPr>
      <p:grpSpPr>
        <a:xfrm>
          <a:off x="0" y="0"/>
          <a:ext cx="0" cy="0"/>
          <a:chOff x="0" y="0"/>
          <a:chExt cx="0" cy="0"/>
        </a:xfrm>
      </p:grpSpPr>
      <p:sp>
        <p:nvSpPr>
          <p:cNvPr id="4" name="Puolivapaa piirto 4">
            <a:extLst>
              <a:ext uri="{FF2B5EF4-FFF2-40B4-BE49-F238E27FC236}">
                <a16:creationId xmlns:a16="http://schemas.microsoft.com/office/drawing/2014/main" id="{BEFF4638-EFDD-AA5F-BC5A-46BD5530757B}"/>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4">
            <a:extLst>
              <a:ext uri="{FF2B5EF4-FFF2-40B4-BE49-F238E27FC236}">
                <a16:creationId xmlns:a16="http://schemas.microsoft.com/office/drawing/2014/main" id="{DA7D29FE-C2F6-C218-D93E-5FECA8E5F163}"/>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6D74963A-EAC7-FA1E-97B0-99A2A056C4F1}"/>
              </a:ext>
            </a:extLst>
          </p:cNvPr>
          <p:cNvSpPr>
            <a:spLocks noGrp="1"/>
          </p:cNvSpPr>
          <p:nvPr>
            <p:ph type="dt" sz="half" idx="13"/>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D218AAFD-36E2-4E6B-4E47-3A4244E44C64}"/>
              </a:ext>
            </a:extLst>
          </p:cNvPr>
          <p:cNvSpPr>
            <a:spLocks noGrp="1"/>
          </p:cNvSpPr>
          <p:nvPr>
            <p:ph type="ftr" sz="quarter" idx="14"/>
          </p:nvPr>
        </p:nvSpPr>
        <p:spPr>
          <a:xfrm>
            <a:off x="4038600" y="6356350"/>
            <a:ext cx="4114800" cy="365125"/>
          </a:xfrm>
        </p:spPr>
        <p:txBody>
          <a:bodyPr/>
          <a:lstStyle/>
          <a:p>
            <a:r>
              <a:rPr lang="fi-FI"/>
              <a:t>7</a:t>
            </a:r>
          </a:p>
        </p:txBody>
      </p:sp>
      <p:sp>
        <p:nvSpPr>
          <p:cNvPr id="9" name="Title Placeholder 1">
            <a:extLst>
              <a:ext uri="{FF2B5EF4-FFF2-40B4-BE49-F238E27FC236}">
                <a16:creationId xmlns:a16="http://schemas.microsoft.com/office/drawing/2014/main" id="{5479077C-2114-D01B-CE7B-14E7D3D18A4A}"/>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450099"/>
                </a:solidFill>
              </a:defRPr>
            </a:lvl1pPr>
          </a:lstStyle>
          <a:p>
            <a:r>
              <a:rPr lang="fi-FI"/>
              <a:t>Muokkaa ots. perustyyl. napsautt.</a:t>
            </a:r>
            <a:endParaRPr lang="en-FI"/>
          </a:p>
        </p:txBody>
      </p:sp>
      <p:sp>
        <p:nvSpPr>
          <p:cNvPr id="2" name="Content Placeholder 14">
            <a:extLst>
              <a:ext uri="{FF2B5EF4-FFF2-40B4-BE49-F238E27FC236}">
                <a16:creationId xmlns:a16="http://schemas.microsoft.com/office/drawing/2014/main" id="{F0A9419F-BD45-108E-53C2-EA50615FA364}"/>
              </a:ext>
            </a:extLst>
          </p:cNvPr>
          <p:cNvSpPr>
            <a:spLocks noGrp="1"/>
          </p:cNvSpPr>
          <p:nvPr>
            <p:ph sz="quarter" idx="15" hasCustomPrompt="1"/>
          </p:nvPr>
        </p:nvSpPr>
        <p:spPr>
          <a:xfrm>
            <a:off x="6980582" y="2130863"/>
            <a:ext cx="5084980" cy="4151312"/>
          </a:xfrm>
        </p:spPr>
        <p:txBody>
          <a:bodyPr>
            <a:noAutofit/>
          </a:bodyPr>
          <a:lstStyle>
            <a:lvl1pPr marL="0" indent="0">
              <a:buNone/>
              <a:defRPr b="1">
                <a:solidFill>
                  <a:srgbClr val="FFCC99"/>
                </a:solidFill>
              </a:defRPr>
            </a:lvl1pPr>
            <a:lvl2pPr>
              <a:defRPr b="1">
                <a:solidFill>
                  <a:srgbClr val="FFCC99"/>
                </a:solidFill>
              </a:defRPr>
            </a:lvl2pPr>
            <a:lvl3pPr>
              <a:defRPr b="1">
                <a:solidFill>
                  <a:srgbClr val="FFCC99"/>
                </a:solidFill>
              </a:defRPr>
            </a:lvl3pPr>
            <a:lvl4pPr>
              <a:defRPr b="1">
                <a:solidFill>
                  <a:srgbClr val="FFCC99"/>
                </a:solidFill>
              </a:defRPr>
            </a:lvl4pPr>
            <a:lvl5pPr>
              <a:defRPr b="1">
                <a:solidFill>
                  <a:srgbClr val="FFCC99"/>
                </a:solidFill>
              </a:defRPr>
            </a:lvl5pPr>
          </a:lstStyle>
          <a:p>
            <a:pPr lvl="0"/>
            <a:r>
              <a:rPr lang="fi-FI" noProof="0" dirty="0"/>
              <a:t>Teksti</a:t>
            </a:r>
          </a:p>
        </p:txBody>
      </p:sp>
      <p:sp>
        <p:nvSpPr>
          <p:cNvPr id="5" name="Sisällön paikkamerkki 10">
            <a:extLst>
              <a:ext uri="{FF2B5EF4-FFF2-40B4-BE49-F238E27FC236}">
                <a16:creationId xmlns:a16="http://schemas.microsoft.com/office/drawing/2014/main" id="{C9555565-BF26-8E3B-339C-86564D2E41E9}"/>
              </a:ext>
            </a:extLst>
          </p:cNvPr>
          <p:cNvSpPr>
            <a:spLocks noGrp="1"/>
          </p:cNvSpPr>
          <p:nvPr>
            <p:ph sz="quarter" idx="16"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758877419"/>
      </p:ext>
    </p:extLst>
  </p:cSld>
  <p:clrMapOvr>
    <a:masterClrMapping/>
  </p:clrMapOvr>
  <p:hf sldNum="0"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ieni kuvapaikka vasen 1">
    <p:bg>
      <p:bgPr>
        <a:solidFill>
          <a:srgbClr val="A2E4B8">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FA09D555-FC5C-94E4-3BDF-E53A6D61D206}"/>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icture Placeholder 12">
            <a:extLst>
              <a:ext uri="{FF2B5EF4-FFF2-40B4-BE49-F238E27FC236}">
                <a16:creationId xmlns:a16="http://schemas.microsoft.com/office/drawing/2014/main" id="{3981166E-C83D-46D4-18F8-1473581C9CDB}"/>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7" name="Päivämäärän paikkamerkki 3">
            <a:extLst>
              <a:ext uri="{FF2B5EF4-FFF2-40B4-BE49-F238E27FC236}">
                <a16:creationId xmlns:a16="http://schemas.microsoft.com/office/drawing/2014/main" id="{77AE5B88-154A-F7E0-A6AF-348F1DC7D817}"/>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672E9CD3-1967-8DB7-659D-B9010536E80E}"/>
              </a:ext>
            </a:extLst>
          </p:cNvPr>
          <p:cNvSpPr>
            <a:spLocks noGrp="1"/>
          </p:cNvSpPr>
          <p:nvPr>
            <p:ph type="ftr" sz="quarter" idx="15"/>
          </p:nvPr>
        </p:nvSpPr>
        <p:spPr>
          <a:xfrm>
            <a:off x="4038600" y="6356350"/>
            <a:ext cx="4114800" cy="365125"/>
          </a:xfrm>
        </p:spPr>
        <p:txBody>
          <a:bodyPr/>
          <a:lstStyle/>
          <a:p>
            <a:r>
              <a:rPr lang="fi-FI"/>
              <a:t>7</a:t>
            </a:r>
          </a:p>
        </p:txBody>
      </p:sp>
      <p:sp>
        <p:nvSpPr>
          <p:cNvPr id="9" name="Sisällön paikkamerkki 10">
            <a:extLst>
              <a:ext uri="{FF2B5EF4-FFF2-40B4-BE49-F238E27FC236}">
                <a16:creationId xmlns:a16="http://schemas.microsoft.com/office/drawing/2014/main" id="{F8029CC7-0E79-A6E0-03A0-9ECCE2490C8B}"/>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
        <p:nvSpPr>
          <p:cNvPr id="3" name="Title Placeholder 1">
            <a:extLst>
              <a:ext uri="{FF2B5EF4-FFF2-40B4-BE49-F238E27FC236}">
                <a16:creationId xmlns:a16="http://schemas.microsoft.com/office/drawing/2014/main" id="{7A65E0D7-03EA-7321-1528-1B4A5922BC22}"/>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Tree>
    <p:extLst>
      <p:ext uri="{BB962C8B-B14F-4D97-AF65-F5344CB8AC3E}">
        <p14:creationId xmlns:p14="http://schemas.microsoft.com/office/powerpoint/2010/main" val="3083627103"/>
      </p:ext>
    </p:extLst>
  </p:cSld>
  <p:clrMapOvr>
    <a:masterClrMapping/>
  </p:clrMapOvr>
  <p:hf sldNum="0"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eni kuvapaikka vasen 2">
    <p:bg>
      <p:bgPr>
        <a:solidFill>
          <a:srgbClr val="C2A6E3">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AD57A7C3-7C82-1590-B095-574FFABBD173}"/>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icture Placeholder 12">
            <a:extLst>
              <a:ext uri="{FF2B5EF4-FFF2-40B4-BE49-F238E27FC236}">
                <a16:creationId xmlns:a16="http://schemas.microsoft.com/office/drawing/2014/main" id="{3981166E-C83D-46D4-18F8-1473581C9CDB}"/>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7" name="Päivämäärän paikkamerkki 3">
            <a:extLst>
              <a:ext uri="{FF2B5EF4-FFF2-40B4-BE49-F238E27FC236}">
                <a16:creationId xmlns:a16="http://schemas.microsoft.com/office/drawing/2014/main" id="{E33EB5BC-3A28-32A1-E6C9-7AF3E3FE9B89}"/>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8E9A36C4-6E98-95D2-1904-7888BA9F0BDD}"/>
              </a:ext>
            </a:extLst>
          </p:cNvPr>
          <p:cNvSpPr>
            <a:spLocks noGrp="1"/>
          </p:cNvSpPr>
          <p:nvPr>
            <p:ph type="ftr" sz="quarter" idx="15"/>
          </p:nvPr>
        </p:nvSpPr>
        <p:spPr>
          <a:xfrm>
            <a:off x="4038600" y="6356350"/>
            <a:ext cx="4114800" cy="365125"/>
          </a:xfrm>
        </p:spPr>
        <p:txBody>
          <a:bodyPr/>
          <a:lstStyle/>
          <a:p>
            <a:r>
              <a:rPr lang="fi-FI"/>
              <a:t>7</a:t>
            </a:r>
          </a:p>
        </p:txBody>
      </p:sp>
      <p:sp>
        <p:nvSpPr>
          <p:cNvPr id="6" name="Title Placeholder 1">
            <a:extLst>
              <a:ext uri="{FF2B5EF4-FFF2-40B4-BE49-F238E27FC236}">
                <a16:creationId xmlns:a16="http://schemas.microsoft.com/office/drawing/2014/main" id="{67DBE040-5047-9C7D-B4CE-4ABA7FEBA777}"/>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dirty="0"/>
          </a:p>
        </p:txBody>
      </p:sp>
      <p:sp>
        <p:nvSpPr>
          <p:cNvPr id="9" name="Sisällön paikkamerkki 10">
            <a:extLst>
              <a:ext uri="{FF2B5EF4-FFF2-40B4-BE49-F238E27FC236}">
                <a16:creationId xmlns:a16="http://schemas.microsoft.com/office/drawing/2014/main" id="{4B6FDFC8-DF9C-9FE8-0A5D-9F5A3FDF5AE9}"/>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140553094"/>
      </p:ext>
    </p:extLst>
  </p:cSld>
  <p:clrMapOvr>
    <a:masterClrMapping/>
  </p:clrMapOvr>
  <p:hf sldNum="0"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eni kuvapaikka vasen 3">
    <p:bg>
      <p:bgPr>
        <a:solidFill>
          <a:schemeClr val="accent2">
            <a:alpha val="90000"/>
          </a:scheme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1584990B-932D-9E28-7524-9F283F6F3ADB}"/>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77AE5B88-154A-F7E0-A6AF-348F1DC7D817}"/>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672E9CD3-1967-8DB7-659D-B9010536E80E}"/>
              </a:ext>
            </a:extLst>
          </p:cNvPr>
          <p:cNvSpPr>
            <a:spLocks noGrp="1"/>
          </p:cNvSpPr>
          <p:nvPr>
            <p:ph type="ftr" sz="quarter" idx="15"/>
          </p:nvPr>
        </p:nvSpPr>
        <p:spPr>
          <a:xfrm>
            <a:off x="4038600" y="6356350"/>
            <a:ext cx="4114800" cy="365125"/>
          </a:xfrm>
        </p:spPr>
        <p:txBody>
          <a:bodyPr/>
          <a:lstStyle/>
          <a:p>
            <a:r>
              <a:rPr lang="fi-FI"/>
              <a:t>7</a:t>
            </a:r>
          </a:p>
        </p:txBody>
      </p:sp>
      <p:sp>
        <p:nvSpPr>
          <p:cNvPr id="3" name="Picture Placeholder 12">
            <a:extLst>
              <a:ext uri="{FF2B5EF4-FFF2-40B4-BE49-F238E27FC236}">
                <a16:creationId xmlns:a16="http://schemas.microsoft.com/office/drawing/2014/main" id="{686E56CE-62E7-C0F0-3844-EBAE52DEF89E}"/>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Title Placeholder 1">
            <a:extLst>
              <a:ext uri="{FF2B5EF4-FFF2-40B4-BE49-F238E27FC236}">
                <a16:creationId xmlns:a16="http://schemas.microsoft.com/office/drawing/2014/main" id="{7523408E-926C-1AD3-BE09-1E8E0FC3CD91}"/>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dirty="0"/>
          </a:p>
        </p:txBody>
      </p:sp>
      <p:sp>
        <p:nvSpPr>
          <p:cNvPr id="6" name="Sisällön paikkamerkki 10">
            <a:extLst>
              <a:ext uri="{FF2B5EF4-FFF2-40B4-BE49-F238E27FC236}">
                <a16:creationId xmlns:a16="http://schemas.microsoft.com/office/drawing/2014/main" id="{3F4F8FF2-C233-53A2-4690-2F02FBCFE361}"/>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88392054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dia 5">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FFCC99"/>
                </a:solidFill>
                <a:latin typeface="Poppins" pitchFamily="2" charset="77"/>
                <a:cs typeface="Poppins" pitchFamily="2" charset="77"/>
              </a:defRPr>
            </a:lvl1pPr>
          </a:lstStyle>
          <a:p>
            <a:r>
              <a:rPr lang="fi-FI"/>
              <a:t>Muokkaa ots. perustyyl. napsautt.</a:t>
            </a:r>
            <a:endParaRPr lang="en-FI" dirty="0"/>
          </a:p>
        </p:txBody>
      </p:sp>
      <p:pic>
        <p:nvPicPr>
          <p:cNvPr id="18" name="Kuva 17">
            <a:extLst>
              <a:ext uri="{FF2B5EF4-FFF2-40B4-BE49-F238E27FC236}">
                <a16:creationId xmlns:a16="http://schemas.microsoft.com/office/drawing/2014/main" id="{4B4B8217-E02F-02FA-6443-DAB675BADF5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19" name="Subtitle 2">
            <a:extLst>
              <a:ext uri="{FF2B5EF4-FFF2-40B4-BE49-F238E27FC236}">
                <a16:creationId xmlns:a16="http://schemas.microsoft.com/office/drawing/2014/main" id="{AB04E378-ADB8-4A6D-99B2-5824DF5BCE93}"/>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FFCC99"/>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5" name="Kuva 4">
            <a:extLst>
              <a:ext uri="{FF2B5EF4-FFF2-40B4-BE49-F238E27FC236}">
                <a16:creationId xmlns:a16="http://schemas.microsoft.com/office/drawing/2014/main" id="{9B51F3C8-3F70-CF4B-9DB0-8B2C9A3494F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7" name="Graphic 18">
            <a:extLst>
              <a:ext uri="{FF2B5EF4-FFF2-40B4-BE49-F238E27FC236}">
                <a16:creationId xmlns:a16="http://schemas.microsoft.com/office/drawing/2014/main" id="{BE64EBC8-9E40-28ED-AECB-4F3EACF7519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190426225"/>
      </p:ext>
    </p:extLst>
  </p:cSld>
  <p:clrMapOvr>
    <a:masterClrMapping/>
  </p:clrMapOvr>
  <p:hf sldNum="0"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orostedia kuvilla">
    <p:bg>
      <p:bgPr>
        <a:solidFill>
          <a:srgbClr val="A2E4B8">
            <a:alpha val="90000"/>
          </a:srgbClr>
        </a:solidFill>
        <a:effectLst/>
      </p:bgPr>
    </p:bg>
    <p:spTree>
      <p:nvGrpSpPr>
        <p:cNvPr id="1" name=""/>
        <p:cNvGrpSpPr/>
        <p:nvPr/>
      </p:nvGrpSpPr>
      <p:grpSpPr>
        <a:xfrm>
          <a:off x="0" y="0"/>
          <a:ext cx="0" cy="0"/>
          <a:chOff x="0" y="0"/>
          <a:chExt cx="0" cy="0"/>
        </a:xfrm>
      </p:grpSpPr>
      <p:sp>
        <p:nvSpPr>
          <p:cNvPr id="2" name="Puolivapaa piirto 14">
            <a:extLst>
              <a:ext uri="{FF2B5EF4-FFF2-40B4-BE49-F238E27FC236}">
                <a16:creationId xmlns:a16="http://schemas.microsoft.com/office/drawing/2014/main" id="{507AEECB-B149-DEFD-5919-E3D0E9680B92}"/>
              </a:ext>
            </a:extLst>
          </p:cNvPr>
          <p:cNvSpPr/>
          <p:nvPr/>
        </p:nvSpPr>
        <p:spPr>
          <a:xfrm>
            <a:off x="6812422" y="-14068"/>
            <a:ext cx="5507915" cy="3808207"/>
          </a:xfrm>
          <a:custGeom>
            <a:avLst/>
            <a:gdLst>
              <a:gd name="connsiteX0" fmla="*/ 0 w 5507915"/>
              <a:gd name="connsiteY0" fmla="*/ 10758 h 3808207"/>
              <a:gd name="connsiteX1" fmla="*/ 4421393 w 5507915"/>
              <a:gd name="connsiteY1" fmla="*/ 3808207 h 3808207"/>
              <a:gd name="connsiteX2" fmla="*/ 5507915 w 5507915"/>
              <a:gd name="connsiteY2" fmla="*/ 968189 h 3808207"/>
              <a:gd name="connsiteX3" fmla="*/ 5497158 w 5507915"/>
              <a:gd name="connsiteY3" fmla="*/ 0 h 3808207"/>
              <a:gd name="connsiteX4" fmla="*/ 0 w 5507915"/>
              <a:gd name="connsiteY4" fmla="*/ 10758 h 38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915" h="3808207">
                <a:moveTo>
                  <a:pt x="0" y="10758"/>
                </a:moveTo>
                <a:lnTo>
                  <a:pt x="4421393" y="3808207"/>
                </a:lnTo>
                <a:lnTo>
                  <a:pt x="5507915" y="968189"/>
                </a:lnTo>
                <a:lnTo>
                  <a:pt x="5497158" y="0"/>
                </a:lnTo>
                <a:lnTo>
                  <a:pt x="0" y="10758"/>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Puolivapaa piirto 5">
            <a:extLst>
              <a:ext uri="{FF2B5EF4-FFF2-40B4-BE49-F238E27FC236}">
                <a16:creationId xmlns:a16="http://schemas.microsoft.com/office/drawing/2014/main" id="{32B120EC-8808-F145-2834-FB2C3573DD43}"/>
              </a:ext>
            </a:extLst>
          </p:cNvPr>
          <p:cNvSpPr/>
          <p:nvPr/>
        </p:nvSpPr>
        <p:spPr>
          <a:xfrm>
            <a:off x="3778901" y="3195131"/>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uolivapaa piirto 7">
            <a:extLst>
              <a:ext uri="{FF2B5EF4-FFF2-40B4-BE49-F238E27FC236}">
                <a16:creationId xmlns:a16="http://schemas.microsoft.com/office/drawing/2014/main" id="{1A65AF6C-0F49-A739-782F-6348317BD083}"/>
              </a:ext>
            </a:extLst>
          </p:cNvPr>
          <p:cNvSpPr/>
          <p:nvPr/>
        </p:nvSpPr>
        <p:spPr>
          <a:xfrm rot="18191242">
            <a:off x="8119554" y="4008003"/>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Puolivapaa piirto 14">
            <a:extLst>
              <a:ext uri="{FF2B5EF4-FFF2-40B4-BE49-F238E27FC236}">
                <a16:creationId xmlns:a16="http://schemas.microsoft.com/office/drawing/2014/main" id="{7178B96B-CA56-EA45-D3D3-6C692338B849}"/>
              </a:ext>
            </a:extLst>
          </p:cNvPr>
          <p:cNvSpPr/>
          <p:nvPr/>
        </p:nvSpPr>
        <p:spPr>
          <a:xfrm>
            <a:off x="6812422" y="-14068"/>
            <a:ext cx="5507915" cy="3808207"/>
          </a:xfrm>
          <a:custGeom>
            <a:avLst/>
            <a:gdLst>
              <a:gd name="connsiteX0" fmla="*/ 0 w 5507915"/>
              <a:gd name="connsiteY0" fmla="*/ 10758 h 3808207"/>
              <a:gd name="connsiteX1" fmla="*/ 4421393 w 5507915"/>
              <a:gd name="connsiteY1" fmla="*/ 3808207 h 3808207"/>
              <a:gd name="connsiteX2" fmla="*/ 5507915 w 5507915"/>
              <a:gd name="connsiteY2" fmla="*/ 968189 h 3808207"/>
              <a:gd name="connsiteX3" fmla="*/ 5497158 w 5507915"/>
              <a:gd name="connsiteY3" fmla="*/ 0 h 3808207"/>
              <a:gd name="connsiteX4" fmla="*/ 0 w 5507915"/>
              <a:gd name="connsiteY4" fmla="*/ 10758 h 38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915" h="3808207">
                <a:moveTo>
                  <a:pt x="0" y="10758"/>
                </a:moveTo>
                <a:lnTo>
                  <a:pt x="4421393" y="3808207"/>
                </a:lnTo>
                <a:lnTo>
                  <a:pt x="5507915" y="968189"/>
                </a:lnTo>
                <a:lnTo>
                  <a:pt x="5497158" y="0"/>
                </a:lnTo>
                <a:lnTo>
                  <a:pt x="0" y="10758"/>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7">
            <a:extLst>
              <a:ext uri="{FF2B5EF4-FFF2-40B4-BE49-F238E27FC236}">
                <a16:creationId xmlns:a16="http://schemas.microsoft.com/office/drawing/2014/main" id="{CF010EFE-E3E4-A318-8C9B-C7A88E628A64}"/>
              </a:ext>
            </a:extLst>
          </p:cNvPr>
          <p:cNvSpPr>
            <a:spLocks noGrp="1"/>
          </p:cNvSpPr>
          <p:nvPr>
            <p:ph type="pic" sz="quarter" idx="10"/>
          </p:nvPr>
        </p:nvSpPr>
        <p:spPr>
          <a:xfrm>
            <a:off x="7802711" y="-30127"/>
            <a:ext cx="4517626" cy="350082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3395294 w 8599973"/>
              <a:gd name="connsiteY0" fmla="*/ 0 h 6577142"/>
              <a:gd name="connsiteX1" fmla="*/ 8599973 w 8599973"/>
              <a:gd name="connsiteY1" fmla="*/ 726831 h 6577142"/>
              <a:gd name="connsiteX2" fmla="*/ 8576527 w 8599973"/>
              <a:gd name="connsiteY2" fmla="*/ 6577134 h 6577142"/>
              <a:gd name="connsiteX3" fmla="*/ 0 w 8599973"/>
              <a:gd name="connsiteY3" fmla="*/ 5079880 h 6577142"/>
              <a:gd name="connsiteX4" fmla="*/ 2187450 w 8599973"/>
              <a:gd name="connsiteY4" fmla="*/ 4232519 h 6577142"/>
              <a:gd name="connsiteX5" fmla="*/ 3395294 w 8599973"/>
              <a:gd name="connsiteY5" fmla="*/ 0 h 6577142"/>
              <a:gd name="connsiteX0" fmla="*/ 3395294 w 8599973"/>
              <a:gd name="connsiteY0" fmla="*/ 67034 h 6644174"/>
              <a:gd name="connsiteX1" fmla="*/ 8599973 w 8599973"/>
              <a:gd name="connsiteY1" fmla="*/ 793865 h 6644174"/>
              <a:gd name="connsiteX2" fmla="*/ 8576527 w 8599973"/>
              <a:gd name="connsiteY2" fmla="*/ 6644168 h 6644174"/>
              <a:gd name="connsiteX3" fmla="*/ 0 w 8599973"/>
              <a:gd name="connsiteY3" fmla="*/ 5146914 h 6644174"/>
              <a:gd name="connsiteX4" fmla="*/ 347737 w 8599973"/>
              <a:gd name="connsiteY4" fmla="*/ 0 h 6644174"/>
              <a:gd name="connsiteX5" fmla="*/ 3395294 w 8599973"/>
              <a:gd name="connsiteY5" fmla="*/ 67034 h 6644174"/>
              <a:gd name="connsiteX0" fmla="*/ 3395294 w 8641314"/>
              <a:gd name="connsiteY0" fmla="*/ 67034 h 6644176"/>
              <a:gd name="connsiteX1" fmla="*/ 8641314 w 8641314"/>
              <a:gd name="connsiteY1" fmla="*/ 49711 h 6644176"/>
              <a:gd name="connsiteX2" fmla="*/ 8576527 w 8641314"/>
              <a:gd name="connsiteY2" fmla="*/ 6644168 h 6644176"/>
              <a:gd name="connsiteX3" fmla="*/ 0 w 8641314"/>
              <a:gd name="connsiteY3" fmla="*/ 5146914 h 6644176"/>
              <a:gd name="connsiteX4" fmla="*/ 347737 w 8641314"/>
              <a:gd name="connsiteY4" fmla="*/ 0 h 6644176"/>
              <a:gd name="connsiteX5" fmla="*/ 3395294 w 8641314"/>
              <a:gd name="connsiteY5" fmla="*/ 67034 h 6644176"/>
              <a:gd name="connsiteX0" fmla="*/ 3395294 w 8680657"/>
              <a:gd name="connsiteY0" fmla="*/ 67034 h 6726860"/>
              <a:gd name="connsiteX1" fmla="*/ 8641314 w 8680657"/>
              <a:gd name="connsiteY1" fmla="*/ 49711 h 6726860"/>
              <a:gd name="connsiteX2" fmla="*/ 8679883 w 8680657"/>
              <a:gd name="connsiteY2" fmla="*/ 6726853 h 6726860"/>
              <a:gd name="connsiteX3" fmla="*/ 0 w 8680657"/>
              <a:gd name="connsiteY3" fmla="*/ 5146914 h 6726860"/>
              <a:gd name="connsiteX4" fmla="*/ 347737 w 8680657"/>
              <a:gd name="connsiteY4" fmla="*/ 0 h 6726860"/>
              <a:gd name="connsiteX5" fmla="*/ 3395294 w 8680657"/>
              <a:gd name="connsiteY5" fmla="*/ 67034 h 6726860"/>
              <a:gd name="connsiteX0" fmla="*/ 3395294 w 8680655"/>
              <a:gd name="connsiteY0" fmla="*/ 67034 h 6726852"/>
              <a:gd name="connsiteX1" fmla="*/ 8641314 w 8680655"/>
              <a:gd name="connsiteY1" fmla="*/ 49711 h 6726852"/>
              <a:gd name="connsiteX2" fmla="*/ 8679883 w 8680655"/>
              <a:gd name="connsiteY2" fmla="*/ 6726853 h 6726852"/>
              <a:gd name="connsiteX3" fmla="*/ 0 w 8680655"/>
              <a:gd name="connsiteY3" fmla="*/ 5146914 h 6726852"/>
              <a:gd name="connsiteX4" fmla="*/ 347737 w 8680655"/>
              <a:gd name="connsiteY4" fmla="*/ 0 h 6726852"/>
              <a:gd name="connsiteX5" fmla="*/ 3395294 w 8680655"/>
              <a:gd name="connsiteY5" fmla="*/ 67034 h 6726852"/>
              <a:gd name="connsiteX0" fmla="*/ 3395300 w 8680663"/>
              <a:gd name="connsiteY0" fmla="*/ 67034 h 6726854"/>
              <a:gd name="connsiteX1" fmla="*/ 8641320 w 8680663"/>
              <a:gd name="connsiteY1" fmla="*/ 49711 h 6726854"/>
              <a:gd name="connsiteX2" fmla="*/ 8679889 w 8680663"/>
              <a:gd name="connsiteY2" fmla="*/ 6726853 h 6726854"/>
              <a:gd name="connsiteX3" fmla="*/ 6 w 8680663"/>
              <a:gd name="connsiteY3" fmla="*/ 5146914 h 6726854"/>
              <a:gd name="connsiteX4" fmla="*/ 347743 w 8680663"/>
              <a:gd name="connsiteY4" fmla="*/ 0 h 6726854"/>
              <a:gd name="connsiteX5" fmla="*/ 3395300 w 8680663"/>
              <a:gd name="connsiteY5" fmla="*/ 67034 h 6726854"/>
              <a:gd name="connsiteX0" fmla="*/ 3395298 w 8680659"/>
              <a:gd name="connsiteY0" fmla="*/ 67034 h 6726860"/>
              <a:gd name="connsiteX1" fmla="*/ 8641318 w 8680659"/>
              <a:gd name="connsiteY1" fmla="*/ 49711 h 6726860"/>
              <a:gd name="connsiteX2" fmla="*/ 8679887 w 8680659"/>
              <a:gd name="connsiteY2" fmla="*/ 6726853 h 6726860"/>
              <a:gd name="connsiteX3" fmla="*/ 4 w 8680659"/>
              <a:gd name="connsiteY3" fmla="*/ 5146914 h 6726860"/>
              <a:gd name="connsiteX4" fmla="*/ 347741 w 8680659"/>
              <a:gd name="connsiteY4" fmla="*/ 0 h 6726860"/>
              <a:gd name="connsiteX5" fmla="*/ 3395298 w 8680659"/>
              <a:gd name="connsiteY5" fmla="*/ 67034 h 6726860"/>
              <a:gd name="connsiteX0" fmla="*/ 347741 w 8680661"/>
              <a:gd name="connsiteY0" fmla="*/ 0 h 6726860"/>
              <a:gd name="connsiteX1" fmla="*/ 8641318 w 8680661"/>
              <a:gd name="connsiteY1" fmla="*/ 49711 h 6726860"/>
              <a:gd name="connsiteX2" fmla="*/ 8679887 w 8680661"/>
              <a:gd name="connsiteY2" fmla="*/ 6726853 h 6726860"/>
              <a:gd name="connsiteX3" fmla="*/ 4 w 8680661"/>
              <a:gd name="connsiteY3" fmla="*/ 5146914 h 6726860"/>
              <a:gd name="connsiteX4" fmla="*/ 347741 w 8680661"/>
              <a:gd name="connsiteY4" fmla="*/ 0 h 6726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0661" h="6726860">
                <a:moveTo>
                  <a:pt x="347741" y="0"/>
                </a:moveTo>
                <a:lnTo>
                  <a:pt x="8641318" y="49711"/>
                </a:lnTo>
                <a:cubicBezTo>
                  <a:pt x="8633503" y="1999812"/>
                  <a:pt x="8687702" y="4776752"/>
                  <a:pt x="8679887" y="6726853"/>
                </a:cubicBezTo>
                <a:cubicBezTo>
                  <a:pt x="8728753" y="6730760"/>
                  <a:pt x="-7521" y="5163675"/>
                  <a:pt x="4" y="5146914"/>
                </a:cubicBezTo>
                <a:cubicBezTo>
                  <a:pt x="3791" y="5111746"/>
                  <a:pt x="367402" y="23446"/>
                  <a:pt x="347741" y="0"/>
                </a:cubicBezTo>
                <a:close/>
              </a:path>
            </a:pathLst>
          </a:custGeom>
        </p:spPr>
        <p:txBody>
          <a:bodyPr/>
          <a:lstStyle/>
          <a:p>
            <a:r>
              <a:rPr lang="fi-FI"/>
              <a:t>Lisää kuva napsauttamalla kuvaketta</a:t>
            </a:r>
            <a:endParaRPr lang="en-FI"/>
          </a:p>
        </p:txBody>
      </p:sp>
      <p:sp>
        <p:nvSpPr>
          <p:cNvPr id="3" name="Puolivapaa piirto 2">
            <a:extLst>
              <a:ext uri="{FF2B5EF4-FFF2-40B4-BE49-F238E27FC236}">
                <a16:creationId xmlns:a16="http://schemas.microsoft.com/office/drawing/2014/main" id="{AAAEB528-2933-970E-0DDC-D0F22827E77F}"/>
              </a:ext>
            </a:extLst>
          </p:cNvPr>
          <p:cNvSpPr/>
          <p:nvPr/>
        </p:nvSpPr>
        <p:spPr>
          <a:xfrm>
            <a:off x="0" y="3291877"/>
            <a:ext cx="3398333" cy="398425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icture Placeholder 12">
            <a:extLst>
              <a:ext uri="{FF2B5EF4-FFF2-40B4-BE49-F238E27FC236}">
                <a16:creationId xmlns:a16="http://schemas.microsoft.com/office/drawing/2014/main" id="{06A29733-17E6-45D9-BF69-6E66077404F4}"/>
              </a:ext>
            </a:extLst>
          </p:cNvPr>
          <p:cNvSpPr>
            <a:spLocks noGrp="1"/>
          </p:cNvSpPr>
          <p:nvPr>
            <p:ph type="pic" sz="quarter" idx="12"/>
          </p:nvPr>
        </p:nvSpPr>
        <p:spPr>
          <a:xfrm>
            <a:off x="-109607" y="2909439"/>
            <a:ext cx="3545026" cy="4359406"/>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210195 w 9304571"/>
              <a:gd name="connsiteY0" fmla="*/ 756283 h 10949424"/>
              <a:gd name="connsiteX1" fmla="*/ 410151 w 9304571"/>
              <a:gd name="connsiteY1" fmla="*/ 319 h 10949424"/>
              <a:gd name="connsiteX2" fmla="*/ 9304571 w 9304571"/>
              <a:gd name="connsiteY2" fmla="*/ 2231291 h 10949424"/>
              <a:gd name="connsiteX3" fmla="*/ 5338304 w 9304571"/>
              <a:gd name="connsiteY3" fmla="*/ 10949424 h 10949424"/>
              <a:gd name="connsiteX4" fmla="*/ 221346 w 9304571"/>
              <a:gd name="connsiteY4" fmla="*/ 7964666 h 10949424"/>
              <a:gd name="connsiteX5" fmla="*/ 210195 w 9304571"/>
              <a:gd name="connsiteY5" fmla="*/ 756283 h 10949424"/>
              <a:gd name="connsiteX0" fmla="*/ 785227 w 9868452"/>
              <a:gd name="connsiteY0" fmla="*/ 7964666 h 10949424"/>
              <a:gd name="connsiteX1" fmla="*/ 974032 w 9868452"/>
              <a:gd name="connsiteY1" fmla="*/ 319 h 10949424"/>
              <a:gd name="connsiteX2" fmla="*/ 9868452 w 9868452"/>
              <a:gd name="connsiteY2" fmla="*/ 2231291 h 10949424"/>
              <a:gd name="connsiteX3" fmla="*/ 5902185 w 9868452"/>
              <a:gd name="connsiteY3" fmla="*/ 10949424 h 10949424"/>
              <a:gd name="connsiteX4" fmla="*/ 785227 w 9868452"/>
              <a:gd name="connsiteY4" fmla="*/ 7964666 h 10949424"/>
              <a:gd name="connsiteX0" fmla="*/ 330826 w 9414051"/>
              <a:gd name="connsiteY0" fmla="*/ 7964666 h 10949424"/>
              <a:gd name="connsiteX1" fmla="*/ 519631 w 9414051"/>
              <a:gd name="connsiteY1" fmla="*/ 319 h 10949424"/>
              <a:gd name="connsiteX2" fmla="*/ 9414051 w 9414051"/>
              <a:gd name="connsiteY2" fmla="*/ 2231291 h 10949424"/>
              <a:gd name="connsiteX3" fmla="*/ 5447784 w 9414051"/>
              <a:gd name="connsiteY3" fmla="*/ 10949424 h 10949424"/>
              <a:gd name="connsiteX4" fmla="*/ 330826 w 9414051"/>
              <a:gd name="connsiteY4" fmla="*/ 7964666 h 10949424"/>
              <a:gd name="connsiteX0" fmla="*/ -1 w 9083224"/>
              <a:gd name="connsiteY0" fmla="*/ 7964666 h 10949424"/>
              <a:gd name="connsiteX1" fmla="*/ 188804 w 9083224"/>
              <a:gd name="connsiteY1" fmla="*/ 319 h 10949424"/>
              <a:gd name="connsiteX2" fmla="*/ 9083224 w 9083224"/>
              <a:gd name="connsiteY2" fmla="*/ 2231291 h 10949424"/>
              <a:gd name="connsiteX3" fmla="*/ 5116957 w 9083224"/>
              <a:gd name="connsiteY3" fmla="*/ 10949424 h 10949424"/>
              <a:gd name="connsiteX4" fmla="*/ -1 w 9083224"/>
              <a:gd name="connsiteY4" fmla="*/ 7964666 h 1094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3224" h="10949424">
                <a:moveTo>
                  <a:pt x="-1" y="7964666"/>
                </a:moveTo>
                <a:cubicBezTo>
                  <a:pt x="20626" y="7898207"/>
                  <a:pt x="139255" y="94627"/>
                  <a:pt x="188804" y="319"/>
                </a:cubicBezTo>
                <a:cubicBezTo>
                  <a:pt x="188682" y="-31024"/>
                  <a:pt x="9059899" y="2250910"/>
                  <a:pt x="9083224" y="2231291"/>
                </a:cubicBezTo>
                <a:lnTo>
                  <a:pt x="5116957" y="10949424"/>
                </a:lnTo>
                <a:lnTo>
                  <a:pt x="-1" y="7964666"/>
                </a:lnTo>
                <a:close/>
              </a:path>
            </a:pathLst>
          </a:custGeom>
        </p:spPr>
        <p:txBody>
          <a:bodyPr/>
          <a:lstStyle/>
          <a:p>
            <a:r>
              <a:rPr lang="fi-FI"/>
              <a:t>Lisää kuva napsauttamalla kuvaketta</a:t>
            </a:r>
            <a:endParaRPr lang="en-FI"/>
          </a:p>
        </p:txBody>
      </p:sp>
      <p:sp>
        <p:nvSpPr>
          <p:cNvPr id="7" name="Picture Placeholder 12">
            <a:extLst>
              <a:ext uri="{FF2B5EF4-FFF2-40B4-BE49-F238E27FC236}">
                <a16:creationId xmlns:a16="http://schemas.microsoft.com/office/drawing/2014/main" id="{D4FC3703-5A75-C3A9-5C5F-2BD1E5163CFA}"/>
              </a:ext>
            </a:extLst>
          </p:cNvPr>
          <p:cNvSpPr>
            <a:spLocks noGrp="1"/>
          </p:cNvSpPr>
          <p:nvPr>
            <p:ph type="pic" sz="quarter" idx="13"/>
          </p:nvPr>
        </p:nvSpPr>
        <p:spPr>
          <a:xfrm>
            <a:off x="3691975" y="2786064"/>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8" name="Puolivapaa piirto 7">
            <a:extLst>
              <a:ext uri="{FF2B5EF4-FFF2-40B4-BE49-F238E27FC236}">
                <a16:creationId xmlns:a16="http://schemas.microsoft.com/office/drawing/2014/main" id="{738C183F-38FB-39D4-27A7-9A2FC61F7665}"/>
              </a:ext>
            </a:extLst>
          </p:cNvPr>
          <p:cNvSpPr/>
          <p:nvPr/>
        </p:nvSpPr>
        <p:spPr>
          <a:xfrm rot="18191242">
            <a:off x="8119554" y="4008003"/>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icture Placeholder 12">
            <a:extLst>
              <a:ext uri="{FF2B5EF4-FFF2-40B4-BE49-F238E27FC236}">
                <a16:creationId xmlns:a16="http://schemas.microsoft.com/office/drawing/2014/main" id="{A69728E7-C96E-D226-B6DD-C0DD2D52A57A}"/>
              </a:ext>
            </a:extLst>
          </p:cNvPr>
          <p:cNvSpPr>
            <a:spLocks noGrp="1"/>
          </p:cNvSpPr>
          <p:nvPr>
            <p:ph type="pic" sz="quarter" idx="14"/>
          </p:nvPr>
        </p:nvSpPr>
        <p:spPr>
          <a:xfrm>
            <a:off x="7960526" y="3429000"/>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5" name="Title 1">
            <a:extLst>
              <a:ext uri="{FF2B5EF4-FFF2-40B4-BE49-F238E27FC236}">
                <a16:creationId xmlns:a16="http://schemas.microsoft.com/office/drawing/2014/main" id="{79D06A53-4C67-937A-F9E4-4A41480310BB}"/>
              </a:ext>
            </a:extLst>
          </p:cNvPr>
          <p:cNvSpPr>
            <a:spLocks noGrp="1"/>
          </p:cNvSpPr>
          <p:nvPr>
            <p:ph type="title"/>
          </p:nvPr>
        </p:nvSpPr>
        <p:spPr>
          <a:xfrm>
            <a:off x="838200" y="681037"/>
            <a:ext cx="6176375" cy="1009651"/>
          </a:xfrm>
        </p:spPr>
        <p:txBody>
          <a:bodyPr>
            <a:noAutofit/>
          </a:bodyPr>
          <a:lstStyle>
            <a:lvl1pPr>
              <a:lnSpc>
                <a:spcPct val="100000"/>
              </a:lnSpc>
              <a:defRPr b="1" i="0">
                <a:solidFill>
                  <a:srgbClr val="450099"/>
                </a:solidFill>
                <a:latin typeface="Poppins" pitchFamily="2" charset="77"/>
                <a:cs typeface="Poppins" pitchFamily="2" charset="77"/>
              </a:defRPr>
            </a:lvl1pPr>
          </a:lstStyle>
          <a:p>
            <a:r>
              <a:rPr lang="fi-FI"/>
              <a:t>Muokkaa ots. perustyyl. napsautt.</a:t>
            </a:r>
            <a:endParaRPr lang="fi-FI" dirty="0"/>
          </a:p>
        </p:txBody>
      </p:sp>
      <p:sp>
        <p:nvSpPr>
          <p:cNvPr id="12" name="Tekstin paikkamerkki 11">
            <a:extLst>
              <a:ext uri="{FF2B5EF4-FFF2-40B4-BE49-F238E27FC236}">
                <a16:creationId xmlns:a16="http://schemas.microsoft.com/office/drawing/2014/main" id="{CBD4C55A-B650-6E41-3D22-2DE58B14C0E4}"/>
              </a:ext>
            </a:extLst>
          </p:cNvPr>
          <p:cNvSpPr>
            <a:spLocks noGrp="1"/>
          </p:cNvSpPr>
          <p:nvPr>
            <p:ph type="body" sz="quarter" idx="15"/>
          </p:nvPr>
        </p:nvSpPr>
        <p:spPr>
          <a:xfrm>
            <a:off x="838200" y="1946277"/>
            <a:ext cx="6176963" cy="839787"/>
          </a:xfrm>
        </p:spPr>
        <p:txBody>
          <a:bodyPr/>
          <a:lstStyle/>
          <a:p>
            <a:pPr lvl="0"/>
            <a:r>
              <a:rPr lang="fi-FI"/>
              <a:t>Muokkaa tekstin perustyylejä napsauttamalla</a:t>
            </a:r>
          </a:p>
        </p:txBody>
      </p:sp>
    </p:spTree>
    <p:extLst>
      <p:ext uri="{BB962C8B-B14F-4D97-AF65-F5344CB8AC3E}">
        <p14:creationId xmlns:p14="http://schemas.microsoft.com/office/powerpoint/2010/main" val="2368956669"/>
      </p:ext>
    </p:extLst>
  </p:cSld>
  <p:clrMapOvr>
    <a:masterClrMapping/>
  </p:clrMapOvr>
  <p:hf sldNum="0"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8_Mukautettu asettelu">
    <p:bg>
      <p:bgPr>
        <a:solidFill>
          <a:srgbClr val="450099"/>
        </a:solidFill>
        <a:effectLst/>
      </p:bgPr>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D75AB82-A117-D735-3EE8-B7A3D196CAE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sp>
        <p:nvSpPr>
          <p:cNvPr id="2" name="Otsikko 1">
            <a:extLst>
              <a:ext uri="{FF2B5EF4-FFF2-40B4-BE49-F238E27FC236}">
                <a16:creationId xmlns:a16="http://schemas.microsoft.com/office/drawing/2014/main" id="{4D1DB7B8-B39C-6BC3-BD6C-9D1C2189A962}"/>
              </a:ext>
            </a:extLst>
          </p:cNvPr>
          <p:cNvSpPr>
            <a:spLocks noGrp="1"/>
          </p:cNvSpPr>
          <p:nvPr>
            <p:ph type="title"/>
          </p:nvPr>
        </p:nvSpPr>
        <p:spPr>
          <a:xfrm>
            <a:off x="0" y="376848"/>
            <a:ext cx="12192000" cy="6143695"/>
          </a:xfrm>
        </p:spPr>
        <p:txBody>
          <a:bodyPr>
            <a:noAutofit/>
          </a:bodyPr>
          <a:lstStyle>
            <a:lvl1pPr algn="ctr">
              <a:defRPr>
                <a:solidFill>
                  <a:srgbClr val="FFCC99"/>
                </a:solidFill>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0092F710-F064-E3A9-E4BA-2662F4E179E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5" name="Graphic 18">
            <a:extLst>
              <a:ext uri="{FF2B5EF4-FFF2-40B4-BE49-F238E27FC236}">
                <a16:creationId xmlns:a16="http://schemas.microsoft.com/office/drawing/2014/main" id="{7D619825-3F90-E12F-E1FF-AC61B39D4CA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506760126"/>
      </p:ext>
    </p:extLst>
  </p:cSld>
  <p:clrMapOvr>
    <a:masterClrMapping/>
  </p:clrMapOvr>
  <p:hf sldNum="0"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Mukautettu asettelu">
    <p:bg>
      <p:bgPr>
        <a:solidFill>
          <a:srgbClr val="B0168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40B27DB-443A-33F8-9553-60E8AE4219C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0009" y="-230287"/>
            <a:ext cx="2857500" cy="2857500"/>
          </a:xfrm>
          <a:prstGeom prst="rect">
            <a:avLst/>
          </a:prstGeom>
        </p:spPr>
      </p:pic>
      <p:sp>
        <p:nvSpPr>
          <p:cNvPr id="2" name="Otsikko 1">
            <a:extLst>
              <a:ext uri="{FF2B5EF4-FFF2-40B4-BE49-F238E27FC236}">
                <a16:creationId xmlns:a16="http://schemas.microsoft.com/office/drawing/2014/main" id="{37310071-44AB-D296-9436-4CC53169E3EB}"/>
              </a:ext>
            </a:extLst>
          </p:cNvPr>
          <p:cNvSpPr>
            <a:spLocks noGrp="1"/>
          </p:cNvSpPr>
          <p:nvPr>
            <p:ph type="title"/>
          </p:nvPr>
        </p:nvSpPr>
        <p:spPr>
          <a:xfrm>
            <a:off x="0" y="376848"/>
            <a:ext cx="12192000" cy="6143695"/>
          </a:xfrm>
        </p:spPr>
        <p:txBody>
          <a:bodyPr>
            <a:noAutofit/>
          </a:bodyPr>
          <a:lstStyle>
            <a:lvl1pPr algn="ctr">
              <a:defRPr>
                <a:solidFill>
                  <a:srgbClr val="D4EB91"/>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32AE6775-95B6-5E84-7BD7-44D682FB7F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0009" y="-230287"/>
            <a:ext cx="2857500" cy="2857500"/>
          </a:xfrm>
          <a:prstGeom prst="rect">
            <a:avLst/>
          </a:prstGeom>
        </p:spPr>
      </p:pic>
      <p:pic>
        <p:nvPicPr>
          <p:cNvPr id="6" name="Graphic 18">
            <a:extLst>
              <a:ext uri="{FF2B5EF4-FFF2-40B4-BE49-F238E27FC236}">
                <a16:creationId xmlns:a16="http://schemas.microsoft.com/office/drawing/2014/main" id="{1676426F-7E61-5333-56FB-5EE0D158905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592111126"/>
      </p:ext>
    </p:extLst>
  </p:cSld>
  <p:clrMapOvr>
    <a:masterClrMapping/>
  </p:clrMapOvr>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0_Mukautettu asettelu">
    <p:bg>
      <p:bgPr>
        <a:solidFill>
          <a:srgbClr val="962C02"/>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48017"/>
            <a:ext cx="4333518" cy="4333518"/>
          </a:xfrm>
          <a:prstGeom prst="rect">
            <a:avLst/>
          </a:prstGeom>
        </p:spPr>
      </p:pic>
      <p:sp>
        <p:nvSpPr>
          <p:cNvPr id="4" name="Otsikko 1">
            <a:extLst>
              <a:ext uri="{FF2B5EF4-FFF2-40B4-BE49-F238E27FC236}">
                <a16:creationId xmlns:a16="http://schemas.microsoft.com/office/drawing/2014/main" id="{C0EB0CEE-D253-65F0-53A3-C883150529A5}"/>
              </a:ext>
            </a:extLst>
          </p:cNvPr>
          <p:cNvSpPr>
            <a:spLocks noGrp="1"/>
          </p:cNvSpPr>
          <p:nvPr>
            <p:ph type="title"/>
          </p:nvPr>
        </p:nvSpPr>
        <p:spPr>
          <a:xfrm>
            <a:off x="0" y="376848"/>
            <a:ext cx="12192000" cy="6143695"/>
          </a:xfrm>
        </p:spPr>
        <p:txBody>
          <a:bodyPr>
            <a:noAutofit/>
          </a:bodyPr>
          <a:lstStyle>
            <a:lvl1pPr algn="ctr">
              <a:defRPr>
                <a:solidFill>
                  <a:srgbClr val="E6B595"/>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4BE3AF7E-F5B9-BD1F-3DB5-8CE12208CC4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48017"/>
            <a:ext cx="4333518" cy="4333518"/>
          </a:xfrm>
          <a:prstGeom prst="rect">
            <a:avLst/>
          </a:prstGeom>
        </p:spPr>
      </p:pic>
      <p:pic>
        <p:nvPicPr>
          <p:cNvPr id="6" name="Graphic 18">
            <a:extLst>
              <a:ext uri="{FF2B5EF4-FFF2-40B4-BE49-F238E27FC236}">
                <a16:creationId xmlns:a16="http://schemas.microsoft.com/office/drawing/2014/main" id="{FF1619AA-FEBC-8153-0C16-1AFF421AC1B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002577503"/>
      </p:ext>
    </p:extLst>
  </p:cSld>
  <p:clrMapOvr>
    <a:masterClrMapping/>
  </p:clrMapOvr>
  <p:hf sldNum="0"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6_Mukautettu asettelu">
    <p:bg>
      <p:bgPr>
        <a:solidFill>
          <a:srgbClr val="006173"/>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sp>
        <p:nvSpPr>
          <p:cNvPr id="4" name="Otsikko 1">
            <a:extLst>
              <a:ext uri="{FF2B5EF4-FFF2-40B4-BE49-F238E27FC236}">
                <a16:creationId xmlns:a16="http://schemas.microsoft.com/office/drawing/2014/main" id="{DDC810C5-6151-1F93-D6D3-E8C1FA674026}"/>
              </a:ext>
            </a:extLst>
          </p:cNvPr>
          <p:cNvSpPr>
            <a:spLocks noGrp="1"/>
          </p:cNvSpPr>
          <p:nvPr>
            <p:ph type="title"/>
          </p:nvPr>
        </p:nvSpPr>
        <p:spPr>
          <a:xfrm>
            <a:off x="0" y="376848"/>
            <a:ext cx="12191999" cy="6143695"/>
          </a:xfrm>
        </p:spPr>
        <p:txBody>
          <a:bodyPr>
            <a:noAutofit/>
          </a:bodyPr>
          <a:lstStyle>
            <a:lvl1pPr algn="ctr">
              <a:defRPr>
                <a:solidFill>
                  <a:srgbClr val="A2E4B8"/>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2F3700C6-0494-112E-46D8-96362458BF8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pic>
        <p:nvPicPr>
          <p:cNvPr id="6" name="Graphic 18">
            <a:extLst>
              <a:ext uri="{FF2B5EF4-FFF2-40B4-BE49-F238E27FC236}">
                <a16:creationId xmlns:a16="http://schemas.microsoft.com/office/drawing/2014/main" id="{AEB72793-D9A8-6FE3-4E9C-E715929A383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57287684"/>
      </p:ext>
    </p:extLst>
  </p:cSld>
  <p:clrMapOvr>
    <a:masterClrMapping/>
  </p:clrMapOvr>
  <p:hf sldNum="0" hdr="0" ft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7_Mukautettu asettelu">
    <p:bg>
      <p:bgPr>
        <a:solidFill>
          <a:srgbClr val="152B96"/>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sp>
        <p:nvSpPr>
          <p:cNvPr id="4" name="Otsikko 1">
            <a:extLst>
              <a:ext uri="{FF2B5EF4-FFF2-40B4-BE49-F238E27FC236}">
                <a16:creationId xmlns:a16="http://schemas.microsoft.com/office/drawing/2014/main" id="{B8987620-0EE3-3564-9A81-2043CD46C9E3}"/>
              </a:ext>
            </a:extLst>
          </p:cNvPr>
          <p:cNvSpPr>
            <a:spLocks noGrp="1"/>
          </p:cNvSpPr>
          <p:nvPr>
            <p:ph type="title"/>
          </p:nvPr>
        </p:nvSpPr>
        <p:spPr>
          <a:xfrm>
            <a:off x="0" y="376848"/>
            <a:ext cx="12192000" cy="6143695"/>
          </a:xfrm>
        </p:spPr>
        <p:txBody>
          <a:bodyPr>
            <a:noAutofit/>
          </a:bodyPr>
          <a:lstStyle>
            <a:lvl1pPr algn="ctr">
              <a:defRPr>
                <a:solidFill>
                  <a:srgbClr val="B8CDFF"/>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68CE3BB9-A7D9-FD93-37B8-D3F0364E6E7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pic>
        <p:nvPicPr>
          <p:cNvPr id="6" name="Graphic 18">
            <a:extLst>
              <a:ext uri="{FF2B5EF4-FFF2-40B4-BE49-F238E27FC236}">
                <a16:creationId xmlns:a16="http://schemas.microsoft.com/office/drawing/2014/main" id="{7CA73525-FDEA-73C4-0F51-2843949F722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4273652336"/>
      </p:ext>
    </p:extLst>
  </p:cSld>
  <p:clrMapOvr>
    <a:masterClrMapping/>
  </p:clrMapOvr>
  <p:hf sldNum="0"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Mukautettu asettelu">
    <p:bg>
      <p:bgPr>
        <a:solidFill>
          <a:srgbClr val="753BBD"/>
        </a:solid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6647EC65-D64B-1F55-293D-5E08ED7EC59D}"/>
              </a:ext>
            </a:extLst>
          </p:cNvPr>
          <p:cNvSpPr>
            <a:spLocks noGrp="1"/>
          </p:cNvSpPr>
          <p:nvPr>
            <p:ph type="title"/>
          </p:nvPr>
        </p:nvSpPr>
        <p:spPr>
          <a:xfrm>
            <a:off x="0" y="376848"/>
            <a:ext cx="12192000" cy="6143695"/>
          </a:xfrm>
        </p:spPr>
        <p:txBody>
          <a:bodyPr>
            <a:noAutofit/>
          </a:bodyPr>
          <a:lstStyle>
            <a:lvl1pPr algn="ctr">
              <a:defRPr>
                <a:solidFill>
                  <a:srgbClr val="F9E51E"/>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43E2DF37-1A27-3CF8-81DA-E8F8D51D4E2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2" name="Kuva 1">
            <a:extLst>
              <a:ext uri="{FF2B5EF4-FFF2-40B4-BE49-F238E27FC236}">
                <a16:creationId xmlns:a16="http://schemas.microsoft.com/office/drawing/2014/main" id="{5B2D74FA-F954-0934-A3D0-BF28782CED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6" name="Graphic 18">
            <a:extLst>
              <a:ext uri="{FF2B5EF4-FFF2-40B4-BE49-F238E27FC236}">
                <a16:creationId xmlns:a16="http://schemas.microsoft.com/office/drawing/2014/main" id="{2B8540A1-851A-3C72-B44A-63B73C4E820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126297250"/>
      </p:ext>
    </p:extLst>
  </p:cSld>
  <p:clrMapOvr>
    <a:masterClrMapping/>
  </p:clrMapOvr>
  <p:hf sldNum="0"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Mukautettu asettelu">
    <p:bg>
      <p:bgPr>
        <a:solidFill>
          <a:srgbClr val="006173"/>
        </a:solidFill>
        <a:effectLst/>
      </p:bgPr>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D75AB82-A117-D735-3EE8-B7A3D196CAE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sp>
        <p:nvSpPr>
          <p:cNvPr id="4" name="Otsikko 1">
            <a:extLst>
              <a:ext uri="{FF2B5EF4-FFF2-40B4-BE49-F238E27FC236}">
                <a16:creationId xmlns:a16="http://schemas.microsoft.com/office/drawing/2014/main" id="{D2874134-CC66-63E0-44F8-CFCDDE2506C9}"/>
              </a:ext>
            </a:extLst>
          </p:cNvPr>
          <p:cNvSpPr>
            <a:spLocks noGrp="1"/>
          </p:cNvSpPr>
          <p:nvPr>
            <p:ph type="title"/>
          </p:nvPr>
        </p:nvSpPr>
        <p:spPr>
          <a:xfrm>
            <a:off x="0" y="376848"/>
            <a:ext cx="12191999" cy="6143695"/>
          </a:xfrm>
        </p:spPr>
        <p:txBody>
          <a:bodyPr>
            <a:noAutofit/>
          </a:bodyPr>
          <a:lstStyle>
            <a:lvl1pPr algn="ctr">
              <a:defRPr>
                <a:solidFill>
                  <a:srgbClr val="FFCC99"/>
                </a:solidFill>
              </a:defRPr>
            </a:lvl1pPr>
          </a:lstStyle>
          <a:p>
            <a:r>
              <a:rPr lang="fi-FI"/>
              <a:t>Muokkaa ots. perustyyl. napsautt.</a:t>
            </a:r>
            <a:endParaRPr lang="fi-FI" dirty="0"/>
          </a:p>
        </p:txBody>
      </p:sp>
      <p:pic>
        <p:nvPicPr>
          <p:cNvPr id="2" name="Kuva 1">
            <a:extLst>
              <a:ext uri="{FF2B5EF4-FFF2-40B4-BE49-F238E27FC236}">
                <a16:creationId xmlns:a16="http://schemas.microsoft.com/office/drawing/2014/main" id="{2377D676-7463-A06D-0DA1-B4B6A7701DB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5" name="Graphic 18">
            <a:extLst>
              <a:ext uri="{FF2B5EF4-FFF2-40B4-BE49-F238E27FC236}">
                <a16:creationId xmlns:a16="http://schemas.microsoft.com/office/drawing/2014/main" id="{9FE438C6-67C6-E3C8-46D4-93429F3140C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367427858"/>
      </p:ext>
    </p:extLst>
  </p:cSld>
  <p:clrMapOvr>
    <a:masterClrMapping/>
  </p:clrMapOvr>
  <p:hf sldNum="0" hdr="0" ftr="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_Mukautettu asettelu">
    <p:bg>
      <p:bgPr>
        <a:solidFill>
          <a:srgbClr val="F3AFDE">
            <a:alpha val="90000"/>
          </a:srgbClr>
        </a:solid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F1F16A77-5AA7-E417-4947-E3B82E2C541F}"/>
              </a:ext>
            </a:extLst>
          </p:cNvPr>
          <p:cNvSpPr>
            <a:spLocks noGrp="1"/>
          </p:cNvSpPr>
          <p:nvPr>
            <p:ph type="title"/>
          </p:nvPr>
        </p:nvSpPr>
        <p:spPr>
          <a:xfrm>
            <a:off x="0" y="376848"/>
            <a:ext cx="12192000" cy="6143695"/>
          </a:xfrm>
        </p:spPr>
        <p:txBody>
          <a:bodyPr>
            <a:noAutofit/>
          </a:bodyPr>
          <a:lstStyle>
            <a:lvl1pPr algn="ctr">
              <a:defRPr>
                <a:solidFill>
                  <a:srgbClr val="152A96"/>
                </a:solidFill>
              </a:defRPr>
            </a:lvl1pPr>
          </a:lstStyle>
          <a:p>
            <a:r>
              <a:rPr lang="fi-FI"/>
              <a:t>Muokkaa ots. perustyyl. napsautt.</a:t>
            </a:r>
            <a:endParaRPr lang="fi-FI" dirty="0"/>
          </a:p>
        </p:txBody>
      </p:sp>
      <p:pic>
        <p:nvPicPr>
          <p:cNvPr id="6" name="Kuva 5">
            <a:extLst>
              <a:ext uri="{FF2B5EF4-FFF2-40B4-BE49-F238E27FC236}">
                <a16:creationId xmlns:a16="http://schemas.microsoft.com/office/drawing/2014/main" id="{D9D9360F-D4F5-E49D-784F-DEA1401866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9495137" y="-242813"/>
            <a:ext cx="2857500" cy="2857500"/>
          </a:xfrm>
          <a:prstGeom prst="rect">
            <a:avLst/>
          </a:prstGeom>
        </p:spPr>
      </p:pic>
      <p:pic>
        <p:nvPicPr>
          <p:cNvPr id="2" name="Kuva 1">
            <a:extLst>
              <a:ext uri="{FF2B5EF4-FFF2-40B4-BE49-F238E27FC236}">
                <a16:creationId xmlns:a16="http://schemas.microsoft.com/office/drawing/2014/main" id="{5DA13E7C-5383-5EB4-680C-0A8087559FA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9495137" y="-242813"/>
            <a:ext cx="2857500" cy="2857500"/>
          </a:xfrm>
          <a:prstGeom prst="rect">
            <a:avLst/>
          </a:prstGeom>
        </p:spPr>
      </p:pic>
      <p:pic>
        <p:nvPicPr>
          <p:cNvPr id="3" name="Graphic 18">
            <a:extLst>
              <a:ext uri="{FF2B5EF4-FFF2-40B4-BE49-F238E27FC236}">
                <a16:creationId xmlns:a16="http://schemas.microsoft.com/office/drawing/2014/main" id="{C6F294CC-E16E-097B-D131-75FA8ABBBE4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844587727"/>
      </p:ext>
    </p:extLst>
  </p:cSld>
  <p:clrMapOvr>
    <a:masterClrMapping/>
  </p:clrMapOvr>
  <p:hf sldNum="0"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orostedia jaottelu 1">
    <p:bg>
      <p:bgPr>
        <a:solidFill>
          <a:srgbClr val="FFCC99">
            <a:alpha val="90000"/>
          </a:srgbClr>
        </a:solidFill>
        <a:effectLst/>
      </p:bgPr>
    </p:bg>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AF1B0308-13E6-2A77-257D-5CEE1DAB203D}"/>
              </a:ext>
            </a:extLst>
          </p:cNvPr>
          <p:cNvSpPr/>
          <p:nvPr/>
        </p:nvSpPr>
        <p:spPr>
          <a:xfrm rot="20933169">
            <a:off x="2891439" y="266223"/>
            <a:ext cx="10157811" cy="6325551"/>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450099"/>
            </a:solidFill>
            <a:prstDash val="solid"/>
            <a:round/>
          </a:ln>
        </p:spPr>
        <p:txBody>
          <a:bodyPr rtlCol="0" anchor="ctr"/>
          <a:lstStyle/>
          <a:p>
            <a:endParaRPr lang="fi-FI"/>
          </a:p>
        </p:txBody>
      </p:sp>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Tree>
    <p:extLst>
      <p:ext uri="{BB962C8B-B14F-4D97-AF65-F5344CB8AC3E}">
        <p14:creationId xmlns:p14="http://schemas.microsoft.com/office/powerpoint/2010/main" val="2023859202"/>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dia 6">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87DBE8"/>
                </a:solidFill>
                <a:latin typeface="Poppins" pitchFamily="2" charset="77"/>
                <a:cs typeface="Poppins" pitchFamily="2" charset="77"/>
              </a:defRPr>
            </a:lvl1pPr>
          </a:lstStyle>
          <a:p>
            <a:r>
              <a:rPr lang="fi-FI"/>
              <a:t>Muokkaa ots. perustyyl. napsautt.</a:t>
            </a:r>
            <a:endParaRPr lang="en-FI" dirty="0"/>
          </a:p>
        </p:txBody>
      </p:sp>
      <p:pic>
        <p:nvPicPr>
          <p:cNvPr id="4" name="Kuva 3">
            <a:extLst>
              <a:ext uri="{FF2B5EF4-FFF2-40B4-BE49-F238E27FC236}">
                <a16:creationId xmlns:a16="http://schemas.microsoft.com/office/drawing/2014/main" id="{81A9CD40-4FC1-BBBE-ADB4-779C5EFC424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221A81EB-A3E6-3B0C-4EE6-84898B57995B}"/>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88DBE8"/>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7" name="Kuva 6">
            <a:extLst>
              <a:ext uri="{FF2B5EF4-FFF2-40B4-BE49-F238E27FC236}">
                <a16:creationId xmlns:a16="http://schemas.microsoft.com/office/drawing/2014/main" id="{9A8695C5-E1AB-A0B5-C52F-80EA39D6CB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38D5DB43-3E3D-1173-C1B9-584D194AFE9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2375417887"/>
      </p:ext>
    </p:extLst>
  </p:cSld>
  <p:clrMapOvr>
    <a:masterClrMapping/>
  </p:clrMapOvr>
  <p:hf sldNum="0" hdr="0" ft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Korostedia jaottelu 2">
    <p:bg>
      <p:bgPr>
        <a:solidFill>
          <a:srgbClr val="A2E4B8">
            <a:alpha val="90000"/>
          </a:srgbClr>
        </a:solidFill>
        <a:effectLst/>
      </p:bgPr>
    </p:bg>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AF1B0308-13E6-2A77-257D-5CEE1DAB203D}"/>
              </a:ext>
            </a:extLst>
          </p:cNvPr>
          <p:cNvSpPr/>
          <p:nvPr/>
        </p:nvSpPr>
        <p:spPr>
          <a:xfrm rot="20933169">
            <a:off x="2891439" y="266223"/>
            <a:ext cx="10157811" cy="6325551"/>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152A96"/>
            </a:solidFill>
            <a:prstDash val="solid"/>
            <a:round/>
          </a:ln>
        </p:spPr>
        <p:txBody>
          <a:bodyPr rtlCol="0" anchor="ctr"/>
          <a:lstStyle/>
          <a:p>
            <a:endParaRPr lang="fi-FI"/>
          </a:p>
        </p:txBody>
      </p:sp>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Tree>
    <p:extLst>
      <p:ext uri="{BB962C8B-B14F-4D97-AF65-F5344CB8AC3E}">
        <p14:creationId xmlns:p14="http://schemas.microsoft.com/office/powerpoint/2010/main" val="1861718050"/>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Korostedia jaottelu 3">
    <p:bg>
      <p:bgPr>
        <a:solidFill>
          <a:srgbClr val="F3AFDE">
            <a:alpha val="90000"/>
          </a:srgbClr>
        </a:solid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0E278396-03CE-8E36-561A-65338D8867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pic>
        <p:nvPicPr>
          <p:cNvPr id="3" name="Kuva 2">
            <a:extLst>
              <a:ext uri="{FF2B5EF4-FFF2-40B4-BE49-F238E27FC236}">
                <a16:creationId xmlns:a16="http://schemas.microsoft.com/office/drawing/2014/main" id="{361A5628-65FD-E8BE-4D67-CC4FEAE104D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1788656538"/>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Korostedia jaottelu 4">
    <p:bg>
      <p:bgPr>
        <a:solidFill>
          <a:srgbClr val="B8CDFF">
            <a:alpha val="90000"/>
          </a:srgbClr>
        </a:solid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0E278396-03CE-8E36-561A-65338D8867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pic>
        <p:nvPicPr>
          <p:cNvPr id="3" name="Kuva 2">
            <a:extLst>
              <a:ext uri="{FF2B5EF4-FFF2-40B4-BE49-F238E27FC236}">
                <a16:creationId xmlns:a16="http://schemas.microsoft.com/office/drawing/2014/main" id="{251F7881-D75C-6579-2870-6DA91A0086B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510265788"/>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Korostedia jaottelu 5">
    <p:bg>
      <p:bgPr>
        <a:solidFill>
          <a:srgbClr val="FFCC99">
            <a:alpha val="90000"/>
          </a:srgbClr>
        </a:solidFill>
        <a:effectLst/>
      </p:bgPr>
    </p:bg>
    <p:spTree>
      <p:nvGrpSpPr>
        <p:cNvPr id="1" name=""/>
        <p:cNvGrpSpPr/>
        <p:nvPr/>
      </p:nvGrpSpPr>
      <p:grpSpPr>
        <a:xfrm>
          <a:off x="0" y="0"/>
          <a:ext cx="0" cy="0"/>
          <a:chOff x="0" y="0"/>
          <a:chExt cx="0" cy="0"/>
        </a:xfrm>
      </p:grpSpPr>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7277099" y="2457450"/>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DDE04ECD-233E-8A39-CFF4-7BF8AFDA685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
        <p:nvSpPr>
          <p:cNvPr id="3" name="Tekstin paikkamerkki 4">
            <a:extLst>
              <a:ext uri="{FF2B5EF4-FFF2-40B4-BE49-F238E27FC236}">
                <a16:creationId xmlns:a16="http://schemas.microsoft.com/office/drawing/2014/main" id="{C0794E00-DC61-8586-B351-F37C024743DD}"/>
              </a:ext>
            </a:extLst>
          </p:cNvPr>
          <p:cNvSpPr>
            <a:spLocks noGrp="1"/>
          </p:cNvSpPr>
          <p:nvPr>
            <p:ph type="body" sz="quarter" idx="12"/>
          </p:nvPr>
        </p:nvSpPr>
        <p:spPr>
          <a:xfrm>
            <a:off x="628652" y="752475"/>
            <a:ext cx="4286250" cy="3605213"/>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4" name="Kuva 3">
            <a:extLst>
              <a:ext uri="{FF2B5EF4-FFF2-40B4-BE49-F238E27FC236}">
                <a16:creationId xmlns:a16="http://schemas.microsoft.com/office/drawing/2014/main" id="{BF78C712-7BDA-3403-5078-875E0EAFA8E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1411557195"/>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isältö kuvalla oikea 1">
    <p:bg>
      <p:bgPr>
        <a:solidFill>
          <a:srgbClr val="B8CDFF">
            <a:alpha val="90000"/>
          </a:srgbClr>
        </a:solidFill>
        <a:effectLst/>
      </p:bgPr>
    </p:bg>
    <p:spTree>
      <p:nvGrpSpPr>
        <p:cNvPr id="1" name=""/>
        <p:cNvGrpSpPr/>
        <p:nvPr/>
      </p:nvGrpSpPr>
      <p:grpSpPr>
        <a:xfrm>
          <a:off x="0" y="0"/>
          <a:ext cx="0" cy="0"/>
          <a:chOff x="0" y="0"/>
          <a:chExt cx="0" cy="0"/>
        </a:xfrm>
      </p:grpSpPr>
      <p:sp>
        <p:nvSpPr>
          <p:cNvPr id="7" name="Puolivapaa piirto 6">
            <a:extLst>
              <a:ext uri="{FF2B5EF4-FFF2-40B4-BE49-F238E27FC236}">
                <a16:creationId xmlns:a16="http://schemas.microsoft.com/office/drawing/2014/main" id="{C16E8C5C-B311-55F4-BCC8-C22EB8C2A210}"/>
              </a:ext>
            </a:extLst>
          </p:cNvPr>
          <p:cNvSpPr/>
          <p:nvPr/>
        </p:nvSpPr>
        <p:spPr>
          <a:xfrm>
            <a:off x="6651913" y="1926543"/>
            <a:ext cx="4918630" cy="4890639"/>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152B96"/>
              </a:solidFill>
            </a:endParaRPr>
          </a:p>
        </p:txBody>
      </p:sp>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152B96"/>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6398752" y="1322579"/>
            <a:ext cx="5588621" cy="567615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3" name="Päivämäärän paikkamerkki 3">
            <a:extLst>
              <a:ext uri="{FF2B5EF4-FFF2-40B4-BE49-F238E27FC236}">
                <a16:creationId xmlns:a16="http://schemas.microsoft.com/office/drawing/2014/main" id="{8F56F609-8E84-7E2D-0EE8-428C2AA39297}"/>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8278FACF-B64F-4EB0-F880-556D6864D8AF}"/>
              </a:ext>
            </a:extLst>
          </p:cNvPr>
          <p:cNvSpPr>
            <a:spLocks noGrp="1"/>
          </p:cNvSpPr>
          <p:nvPr>
            <p:ph type="ftr" sz="quarter" idx="16"/>
          </p:nvPr>
        </p:nvSpPr>
        <p:spPr>
          <a:xfrm>
            <a:off x="4038600" y="6356350"/>
            <a:ext cx="4114800" cy="365125"/>
          </a:xfrm>
        </p:spPr>
        <p:txBody>
          <a:bodyPr/>
          <a:lstStyle/>
          <a:p>
            <a:r>
              <a:rPr lang="fi-FI"/>
              <a:t>7</a:t>
            </a:r>
          </a:p>
        </p:txBody>
      </p:sp>
      <p:sp>
        <p:nvSpPr>
          <p:cNvPr id="9" name="Sisällön paikkamerkki 10">
            <a:extLst>
              <a:ext uri="{FF2B5EF4-FFF2-40B4-BE49-F238E27FC236}">
                <a16:creationId xmlns:a16="http://schemas.microsoft.com/office/drawing/2014/main" id="{F06984CE-8B1E-BEF4-1E28-2276801E4167}"/>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383254221"/>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isältö kuvalla oikea 2">
    <p:bg>
      <p:bgPr>
        <a:solidFill>
          <a:srgbClr val="FFCC99">
            <a:alpha val="90000"/>
          </a:srgb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450099"/>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450099"/>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uolivapaa piirto 6">
            <a:extLst>
              <a:ext uri="{FF2B5EF4-FFF2-40B4-BE49-F238E27FC236}">
                <a16:creationId xmlns:a16="http://schemas.microsoft.com/office/drawing/2014/main" id="{44106FC7-40E4-5982-2979-2A763BCAF8DC}"/>
              </a:ext>
            </a:extLst>
          </p:cNvPr>
          <p:cNvSpPr/>
          <p:nvPr/>
        </p:nvSpPr>
        <p:spPr>
          <a:xfrm>
            <a:off x="7366661" y="2133892"/>
            <a:ext cx="4267574" cy="4243287"/>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450099"/>
              </a:solidFill>
            </a:endParaRP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202184" y="1581498"/>
            <a:ext cx="4848882" cy="4924826"/>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3" name="Päivämäärän paikkamerkki 3">
            <a:extLst>
              <a:ext uri="{FF2B5EF4-FFF2-40B4-BE49-F238E27FC236}">
                <a16:creationId xmlns:a16="http://schemas.microsoft.com/office/drawing/2014/main" id="{5FFFD0F8-49B4-4DEA-7F19-C352BFE91036}"/>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E88931AF-39C6-AD81-78EA-C4F7EF86AD55}"/>
              </a:ext>
            </a:extLst>
          </p:cNvPr>
          <p:cNvSpPr>
            <a:spLocks noGrp="1"/>
          </p:cNvSpPr>
          <p:nvPr>
            <p:ph type="ftr" sz="quarter" idx="16"/>
          </p:nvPr>
        </p:nvSpPr>
        <p:spPr>
          <a:xfrm>
            <a:off x="4038600" y="6356350"/>
            <a:ext cx="4114800" cy="365125"/>
          </a:xfrm>
        </p:spPr>
        <p:txBody>
          <a:bodyPr/>
          <a:lstStyle/>
          <a:p>
            <a:r>
              <a:rPr lang="fi-FI"/>
              <a:t>7</a:t>
            </a:r>
          </a:p>
        </p:txBody>
      </p:sp>
      <p:sp>
        <p:nvSpPr>
          <p:cNvPr id="7" name="Sisällön paikkamerkki 10">
            <a:extLst>
              <a:ext uri="{FF2B5EF4-FFF2-40B4-BE49-F238E27FC236}">
                <a16:creationId xmlns:a16="http://schemas.microsoft.com/office/drawing/2014/main" id="{597F4C8A-0A0B-DCAC-32EE-178E99A6E418}"/>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464985657"/>
      </p:ext>
    </p:extLst>
  </p:cSld>
  <p:clrMapOvr>
    <a:masterClrMapping/>
  </p:clrMapOvr>
  <p:hf sldNum="0" hdr="0" ftr="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isältö kuvalla oikea 3">
    <p:bg>
      <p:bgPr>
        <a:solidFill>
          <a:srgbClr val="F9EB61">
            <a:alpha val="90000"/>
          </a:srgb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694698" y="2458408"/>
            <a:ext cx="4973338" cy="4986426"/>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006173"/>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006173"/>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8116198" y="2474067"/>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3" name="Päivämäärän paikkamerkki 3">
            <a:extLst>
              <a:ext uri="{FF2B5EF4-FFF2-40B4-BE49-F238E27FC236}">
                <a16:creationId xmlns:a16="http://schemas.microsoft.com/office/drawing/2014/main" id="{77D26DBA-ACCC-B901-09A3-7A041BEF40A2}"/>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45482F34-C09F-36AD-BD43-095A5A7B966B}"/>
              </a:ext>
            </a:extLst>
          </p:cNvPr>
          <p:cNvSpPr>
            <a:spLocks noGrp="1"/>
          </p:cNvSpPr>
          <p:nvPr>
            <p:ph type="ftr" sz="quarter" idx="16"/>
          </p:nvPr>
        </p:nvSpPr>
        <p:spPr>
          <a:xfrm>
            <a:off x="4038600" y="6356350"/>
            <a:ext cx="4114800" cy="365125"/>
          </a:xfrm>
        </p:spPr>
        <p:txBody>
          <a:bodyPr/>
          <a:lstStyle/>
          <a:p>
            <a:r>
              <a:rPr lang="fi-FI"/>
              <a:t>7</a:t>
            </a:r>
          </a:p>
        </p:txBody>
      </p:sp>
      <p:sp>
        <p:nvSpPr>
          <p:cNvPr id="2" name="Sisällön paikkamerkki 10">
            <a:extLst>
              <a:ext uri="{FF2B5EF4-FFF2-40B4-BE49-F238E27FC236}">
                <a16:creationId xmlns:a16="http://schemas.microsoft.com/office/drawing/2014/main" id="{FADB669A-AFD2-1645-7F4B-7F3166335967}"/>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084657699"/>
      </p:ext>
    </p:extLst>
  </p:cSld>
  <p:clrMapOvr>
    <a:masterClrMapping/>
  </p:clrMapOvr>
  <p:hf sldNum="0" hdr="0" ftr="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isältö kuvalla oikea 4">
    <p:bg>
      <p:bgPr>
        <a:solidFill>
          <a:srgbClr val="C2A6E3">
            <a:alpha val="90000"/>
          </a:srgb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719299" y="2028112"/>
            <a:ext cx="6164494" cy="6180717"/>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450099"/>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450099"/>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325542" y="2215886"/>
            <a:ext cx="5208409" cy="5289984"/>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2" name="Päivämäärän paikkamerkki 3">
            <a:extLst>
              <a:ext uri="{FF2B5EF4-FFF2-40B4-BE49-F238E27FC236}">
                <a16:creationId xmlns:a16="http://schemas.microsoft.com/office/drawing/2014/main" id="{86E092A3-32F0-6D9B-8EF9-7E9062B40915}"/>
              </a:ext>
            </a:extLst>
          </p:cNvPr>
          <p:cNvSpPr>
            <a:spLocks noGrp="1"/>
          </p:cNvSpPr>
          <p:nvPr>
            <p:ph type="dt" sz="half" idx="15"/>
          </p:nvPr>
        </p:nvSpPr>
        <p:spPr>
          <a:xfrm>
            <a:off x="838200" y="6356350"/>
            <a:ext cx="2743200" cy="365125"/>
          </a:xfrm>
        </p:spPr>
        <p:txBody>
          <a:bodyPr/>
          <a:lstStyle/>
          <a:p>
            <a:endParaRPr lang="fi-FI"/>
          </a:p>
        </p:txBody>
      </p:sp>
      <p:sp>
        <p:nvSpPr>
          <p:cNvPr id="3" name="Alatunnisteen paikkamerkki 4">
            <a:extLst>
              <a:ext uri="{FF2B5EF4-FFF2-40B4-BE49-F238E27FC236}">
                <a16:creationId xmlns:a16="http://schemas.microsoft.com/office/drawing/2014/main" id="{816E13F6-F03E-3169-8A9B-A2D3A80DB8C4}"/>
              </a:ext>
            </a:extLst>
          </p:cNvPr>
          <p:cNvSpPr>
            <a:spLocks noGrp="1"/>
          </p:cNvSpPr>
          <p:nvPr>
            <p:ph type="ftr" sz="quarter" idx="16"/>
          </p:nvPr>
        </p:nvSpPr>
        <p:spPr>
          <a:xfrm>
            <a:off x="4038600" y="6356350"/>
            <a:ext cx="4114800" cy="365125"/>
          </a:xfrm>
        </p:spPr>
        <p:txBody>
          <a:bodyPr/>
          <a:lstStyle/>
          <a:p>
            <a:r>
              <a:rPr lang="fi-FI"/>
              <a:t>7</a:t>
            </a:r>
          </a:p>
        </p:txBody>
      </p:sp>
      <p:sp>
        <p:nvSpPr>
          <p:cNvPr id="6" name="Sisällön paikkamerkki 10">
            <a:extLst>
              <a:ext uri="{FF2B5EF4-FFF2-40B4-BE49-F238E27FC236}">
                <a16:creationId xmlns:a16="http://schemas.microsoft.com/office/drawing/2014/main" id="{F545D6E9-9E4D-9485-BF95-AEF71E8D88F4}"/>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555838178"/>
      </p:ext>
    </p:extLst>
  </p:cSld>
  <p:clrMapOvr>
    <a:masterClrMapping/>
  </p:clrMapOvr>
  <p:hf sldNum="0" hdr="0" ftr="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isältö kuvalla oikea 5">
    <p:bg>
      <p:bgPr>
        <a:solidFill>
          <a:schemeClr val="bg1"/>
        </a:solidFill>
        <a:effectLst/>
      </p:bgPr>
    </p:bg>
    <p:spTree>
      <p:nvGrpSpPr>
        <p:cNvPr id="1" name=""/>
        <p:cNvGrpSpPr/>
        <p:nvPr/>
      </p:nvGrpSpPr>
      <p:grpSpPr>
        <a:xfrm>
          <a:off x="0" y="0"/>
          <a:ext cx="0" cy="0"/>
          <a:chOff x="0" y="0"/>
          <a:chExt cx="0" cy="0"/>
        </a:xfrm>
      </p:grpSpPr>
      <p:pic>
        <p:nvPicPr>
          <p:cNvPr id="6" name="Graphic 6">
            <a:extLst>
              <a:ext uri="{FF2B5EF4-FFF2-40B4-BE49-F238E27FC236}">
                <a16:creationId xmlns:a16="http://schemas.microsoft.com/office/drawing/2014/main" id="{4F39E49D-30C4-5FE5-614F-2F5888D1B98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58031">
            <a:off x="6960189" y="1905209"/>
            <a:ext cx="6164494" cy="6180717"/>
          </a:xfrm>
          <a:prstGeom prst="rect">
            <a:avLst/>
          </a:prstGeom>
        </p:spPr>
      </p:pic>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19299" y="2028112"/>
            <a:ext cx="6164494" cy="6180717"/>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152B96"/>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325542" y="2215886"/>
            <a:ext cx="5208409" cy="5289984"/>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2" name="Päivämäärän paikkamerkki 3">
            <a:extLst>
              <a:ext uri="{FF2B5EF4-FFF2-40B4-BE49-F238E27FC236}">
                <a16:creationId xmlns:a16="http://schemas.microsoft.com/office/drawing/2014/main" id="{0842F02D-0E25-59A0-A932-F36DEC072005}"/>
              </a:ext>
            </a:extLst>
          </p:cNvPr>
          <p:cNvSpPr>
            <a:spLocks noGrp="1"/>
          </p:cNvSpPr>
          <p:nvPr>
            <p:ph type="dt" sz="half" idx="15"/>
          </p:nvPr>
        </p:nvSpPr>
        <p:spPr>
          <a:xfrm>
            <a:off x="838200" y="6356350"/>
            <a:ext cx="2743200" cy="365125"/>
          </a:xfrm>
        </p:spPr>
        <p:txBody>
          <a:bodyPr/>
          <a:lstStyle/>
          <a:p>
            <a:endParaRPr lang="fi-FI"/>
          </a:p>
        </p:txBody>
      </p:sp>
      <p:sp>
        <p:nvSpPr>
          <p:cNvPr id="3" name="Alatunnisteen paikkamerkki 4">
            <a:extLst>
              <a:ext uri="{FF2B5EF4-FFF2-40B4-BE49-F238E27FC236}">
                <a16:creationId xmlns:a16="http://schemas.microsoft.com/office/drawing/2014/main" id="{37B461FC-EFB8-B6F3-B858-6AF95517A11E}"/>
              </a:ext>
            </a:extLst>
          </p:cNvPr>
          <p:cNvSpPr>
            <a:spLocks noGrp="1"/>
          </p:cNvSpPr>
          <p:nvPr>
            <p:ph type="ftr" sz="quarter" idx="16"/>
          </p:nvPr>
        </p:nvSpPr>
        <p:spPr>
          <a:xfrm>
            <a:off x="4038600" y="6356350"/>
            <a:ext cx="4114800" cy="365125"/>
          </a:xfrm>
        </p:spPr>
        <p:txBody>
          <a:bodyPr/>
          <a:lstStyle/>
          <a:p>
            <a:r>
              <a:rPr lang="fi-FI"/>
              <a:t>7</a:t>
            </a:r>
          </a:p>
        </p:txBody>
      </p:sp>
      <p:sp>
        <p:nvSpPr>
          <p:cNvPr id="8" name="Sisällön paikkamerkki 10">
            <a:extLst>
              <a:ext uri="{FF2B5EF4-FFF2-40B4-BE49-F238E27FC236}">
                <a16:creationId xmlns:a16="http://schemas.microsoft.com/office/drawing/2014/main" id="{18BD4CA3-29BD-6A6A-80D4-0EFC15CB5CCE}"/>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587992899"/>
      </p:ext>
    </p:extLst>
  </p:cSld>
  <p:clrMapOvr>
    <a:masterClrMapping/>
  </p:clrMapOvr>
  <p:hf sldNum="0" hdr="0" ftr="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Esittelydia 1">
    <p:bg>
      <p:bgPr>
        <a:solidFill>
          <a:srgbClr val="FFCC99">
            <a:alpha val="90000"/>
          </a:srgbClr>
        </a:solidFill>
        <a:effectLst/>
      </p:bgPr>
    </p:bg>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914E55CF-A9B3-E245-30A9-D9EBF83CB8AA}"/>
              </a:ext>
            </a:extLst>
          </p:cNvPr>
          <p:cNvSpPr>
            <a:spLocks noGrp="1"/>
          </p:cNvSpPr>
          <p:nvPr>
            <p:ph type="pic" sz="quarter" idx="14" hasCustomPrompt="1"/>
          </p:nvPr>
        </p:nvSpPr>
        <p:spPr>
          <a:xfrm>
            <a:off x="472893" y="2423886"/>
            <a:ext cx="2006847" cy="2534190"/>
          </a:xfrm>
          <a:prstGeom prst="rect">
            <a:avLst/>
          </a:prstGeom>
        </p:spPr>
        <p:txBody>
          <a:bodyPr/>
          <a:lstStyle>
            <a:lvl1pPr marL="0" indent="0">
              <a:buFontTx/>
              <a:buNone/>
              <a:defRPr/>
            </a:lvl1pPr>
          </a:lstStyle>
          <a:p>
            <a:r>
              <a:rPr lang="fi-FI" dirty="0"/>
              <a:t>Kuva</a:t>
            </a:r>
          </a:p>
        </p:txBody>
      </p:sp>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p:nvPr>
        </p:nvSpPr>
        <p:spPr>
          <a:xfrm>
            <a:off x="472892" y="5187108"/>
            <a:ext cx="2006847"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1" y="5783385"/>
            <a:ext cx="2017222"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4" name="Kuvan paikkamerkki 5">
            <a:extLst>
              <a:ext uri="{FF2B5EF4-FFF2-40B4-BE49-F238E27FC236}">
                <a16:creationId xmlns:a16="http://schemas.microsoft.com/office/drawing/2014/main" id="{53D03760-2051-FB82-6276-EA9FEF73EB8C}"/>
              </a:ext>
            </a:extLst>
          </p:cNvPr>
          <p:cNvSpPr>
            <a:spLocks noGrp="1"/>
          </p:cNvSpPr>
          <p:nvPr>
            <p:ph type="pic" sz="quarter" idx="35" hasCustomPrompt="1"/>
          </p:nvPr>
        </p:nvSpPr>
        <p:spPr>
          <a:xfrm>
            <a:off x="2787922" y="2423886"/>
            <a:ext cx="2006847" cy="2534190"/>
          </a:xfrm>
          <a:prstGeom prst="rect">
            <a:avLst/>
          </a:prstGeom>
        </p:spPr>
        <p:txBody>
          <a:bodyPr/>
          <a:lstStyle>
            <a:lvl1pPr marL="0" indent="0">
              <a:buFontTx/>
              <a:buNone/>
              <a:defRPr/>
            </a:lvl1pPr>
          </a:lstStyle>
          <a:p>
            <a:r>
              <a:rPr lang="fi-FI" dirty="0"/>
              <a:t>Kuva</a:t>
            </a:r>
          </a:p>
        </p:txBody>
      </p:sp>
      <p:sp>
        <p:nvSpPr>
          <p:cNvPr id="16" name="Tekstin paikkamerkki 22">
            <a:extLst>
              <a:ext uri="{FF2B5EF4-FFF2-40B4-BE49-F238E27FC236}">
                <a16:creationId xmlns:a16="http://schemas.microsoft.com/office/drawing/2014/main" id="{4F6AE2ED-D127-F38D-B404-EFFAAAFAB6CB}"/>
              </a:ext>
            </a:extLst>
          </p:cNvPr>
          <p:cNvSpPr>
            <a:spLocks noGrp="1"/>
          </p:cNvSpPr>
          <p:nvPr>
            <p:ph type="body" sz="quarter" idx="37" hasCustomPrompt="1"/>
          </p:nvPr>
        </p:nvSpPr>
        <p:spPr>
          <a:xfrm>
            <a:off x="2787921" y="5783385"/>
            <a:ext cx="2006846"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7" name="Kuvan paikkamerkki 5">
            <a:extLst>
              <a:ext uri="{FF2B5EF4-FFF2-40B4-BE49-F238E27FC236}">
                <a16:creationId xmlns:a16="http://schemas.microsoft.com/office/drawing/2014/main" id="{9DA43B78-67AF-0201-B624-B8EC050076F6}"/>
              </a:ext>
            </a:extLst>
          </p:cNvPr>
          <p:cNvSpPr>
            <a:spLocks noGrp="1"/>
          </p:cNvSpPr>
          <p:nvPr>
            <p:ph type="pic" sz="quarter" idx="38" hasCustomPrompt="1"/>
          </p:nvPr>
        </p:nvSpPr>
        <p:spPr>
          <a:xfrm>
            <a:off x="5092576" y="2423886"/>
            <a:ext cx="2006847" cy="2534190"/>
          </a:xfrm>
          <a:prstGeom prst="rect">
            <a:avLst/>
          </a:prstGeom>
        </p:spPr>
        <p:txBody>
          <a:bodyPr/>
          <a:lstStyle>
            <a:lvl1pPr marL="0" indent="0">
              <a:buFontTx/>
              <a:buNone/>
              <a:defRPr/>
            </a:lvl1pPr>
          </a:lstStyle>
          <a:p>
            <a:r>
              <a:rPr lang="fi-FI" dirty="0"/>
              <a:t>Kuva</a:t>
            </a:r>
          </a:p>
        </p:txBody>
      </p:sp>
      <p:sp>
        <p:nvSpPr>
          <p:cNvPr id="20" name="Kuvan paikkamerkki 5">
            <a:extLst>
              <a:ext uri="{FF2B5EF4-FFF2-40B4-BE49-F238E27FC236}">
                <a16:creationId xmlns:a16="http://schemas.microsoft.com/office/drawing/2014/main" id="{9F04DC7D-358B-4133-AF8E-76283B242E9A}"/>
              </a:ext>
            </a:extLst>
          </p:cNvPr>
          <p:cNvSpPr>
            <a:spLocks noGrp="1"/>
          </p:cNvSpPr>
          <p:nvPr>
            <p:ph type="pic" sz="quarter" idx="41" hasCustomPrompt="1"/>
          </p:nvPr>
        </p:nvSpPr>
        <p:spPr>
          <a:xfrm>
            <a:off x="7397228" y="2423886"/>
            <a:ext cx="2006847" cy="2534190"/>
          </a:xfrm>
          <a:prstGeom prst="rect">
            <a:avLst/>
          </a:prstGeom>
        </p:spPr>
        <p:txBody>
          <a:bodyPr/>
          <a:lstStyle>
            <a:lvl1pPr marL="0" indent="0">
              <a:buFontTx/>
              <a:buNone/>
              <a:defRPr/>
            </a:lvl1pPr>
          </a:lstStyle>
          <a:p>
            <a:r>
              <a:rPr lang="fi-FI" dirty="0"/>
              <a:t>Kuva</a:t>
            </a:r>
          </a:p>
        </p:txBody>
      </p:sp>
      <p:sp>
        <p:nvSpPr>
          <p:cNvPr id="25" name="Kuvan paikkamerkki 5">
            <a:extLst>
              <a:ext uri="{FF2B5EF4-FFF2-40B4-BE49-F238E27FC236}">
                <a16:creationId xmlns:a16="http://schemas.microsoft.com/office/drawing/2014/main" id="{BEDB4FFC-B2AE-A082-2D9B-E43C8EA2B381}"/>
              </a:ext>
            </a:extLst>
          </p:cNvPr>
          <p:cNvSpPr>
            <a:spLocks noGrp="1"/>
          </p:cNvSpPr>
          <p:nvPr>
            <p:ph type="pic" sz="quarter" idx="44" hasCustomPrompt="1"/>
          </p:nvPr>
        </p:nvSpPr>
        <p:spPr>
          <a:xfrm>
            <a:off x="9701878" y="2423886"/>
            <a:ext cx="2006847" cy="2534190"/>
          </a:xfrm>
          <a:prstGeom prst="rect">
            <a:avLst/>
          </a:prstGeom>
        </p:spPr>
        <p:txBody>
          <a:bodyPr/>
          <a:lstStyle>
            <a:lvl1pPr marL="0" indent="0">
              <a:buFontTx/>
              <a:buNone/>
              <a:defRPr/>
            </a:lvl1pPr>
          </a:lstStyle>
          <a:p>
            <a:r>
              <a:rPr lang="fi-FI" dirty="0"/>
              <a:t>Kuva</a:t>
            </a:r>
          </a:p>
        </p:txBody>
      </p:sp>
      <p:sp>
        <p:nvSpPr>
          <p:cNvPr id="4" name="Title 1">
            <a:extLst>
              <a:ext uri="{FF2B5EF4-FFF2-40B4-BE49-F238E27FC236}">
                <a16:creationId xmlns:a16="http://schemas.microsoft.com/office/drawing/2014/main" id="{59D5989E-D793-D917-2DE9-3951544B5A30}"/>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450099"/>
                </a:solidFill>
                <a:latin typeface="+mj-lt"/>
                <a:cs typeface="Poppins" pitchFamily="2" charset="77"/>
              </a:defRPr>
            </a:lvl1pPr>
          </a:lstStyle>
          <a:p>
            <a:r>
              <a:rPr lang="fi-FI"/>
              <a:t>Muokkaa ots. perustyyl. napsautt.</a:t>
            </a:r>
            <a:endParaRPr lang="fi-FI" dirty="0"/>
          </a:p>
        </p:txBody>
      </p:sp>
      <p:sp>
        <p:nvSpPr>
          <p:cNvPr id="8" name="Tekstin paikkamerkki 22">
            <a:extLst>
              <a:ext uri="{FF2B5EF4-FFF2-40B4-BE49-F238E27FC236}">
                <a16:creationId xmlns:a16="http://schemas.microsoft.com/office/drawing/2014/main" id="{4C3A173F-9316-FAF2-8401-ED663DE10107}"/>
              </a:ext>
            </a:extLst>
          </p:cNvPr>
          <p:cNvSpPr>
            <a:spLocks noGrp="1"/>
          </p:cNvSpPr>
          <p:nvPr>
            <p:ph type="body" sz="quarter" idx="47"/>
          </p:nvPr>
        </p:nvSpPr>
        <p:spPr>
          <a:xfrm>
            <a:off x="2777542" y="5187108"/>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9" name="Tekstin paikkamerkki 22">
            <a:extLst>
              <a:ext uri="{FF2B5EF4-FFF2-40B4-BE49-F238E27FC236}">
                <a16:creationId xmlns:a16="http://schemas.microsoft.com/office/drawing/2014/main" id="{255B69FC-6D7E-7310-9DF0-84C782F5B220}"/>
              </a:ext>
            </a:extLst>
          </p:cNvPr>
          <p:cNvSpPr>
            <a:spLocks noGrp="1"/>
          </p:cNvSpPr>
          <p:nvPr>
            <p:ph type="body" sz="quarter" idx="48" hasCustomPrompt="1"/>
          </p:nvPr>
        </p:nvSpPr>
        <p:spPr>
          <a:xfrm>
            <a:off x="5102949" y="5804110"/>
            <a:ext cx="2017222"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0" name="Tekstin paikkamerkki 22">
            <a:extLst>
              <a:ext uri="{FF2B5EF4-FFF2-40B4-BE49-F238E27FC236}">
                <a16:creationId xmlns:a16="http://schemas.microsoft.com/office/drawing/2014/main" id="{77F9F90B-C1F3-DC23-3A68-FB8D3CAFA26E}"/>
              </a:ext>
            </a:extLst>
          </p:cNvPr>
          <p:cNvSpPr>
            <a:spLocks noGrp="1"/>
          </p:cNvSpPr>
          <p:nvPr>
            <p:ph type="body" sz="quarter" idx="49"/>
          </p:nvPr>
        </p:nvSpPr>
        <p:spPr>
          <a:xfrm>
            <a:off x="5092570"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11" name="Tekstin paikkamerkki 22">
            <a:extLst>
              <a:ext uri="{FF2B5EF4-FFF2-40B4-BE49-F238E27FC236}">
                <a16:creationId xmlns:a16="http://schemas.microsoft.com/office/drawing/2014/main" id="{7119DF3F-642B-3C22-907D-85DB5A4B3E12}"/>
              </a:ext>
            </a:extLst>
          </p:cNvPr>
          <p:cNvSpPr>
            <a:spLocks noGrp="1"/>
          </p:cNvSpPr>
          <p:nvPr>
            <p:ph type="body" sz="quarter" idx="50" hasCustomPrompt="1"/>
          </p:nvPr>
        </p:nvSpPr>
        <p:spPr>
          <a:xfrm>
            <a:off x="7407612" y="5804110"/>
            <a:ext cx="2017224"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2" name="Tekstin paikkamerkki 22">
            <a:extLst>
              <a:ext uri="{FF2B5EF4-FFF2-40B4-BE49-F238E27FC236}">
                <a16:creationId xmlns:a16="http://schemas.microsoft.com/office/drawing/2014/main" id="{34A50AFC-165C-02CD-70C3-C4AA43ED2299}"/>
              </a:ext>
            </a:extLst>
          </p:cNvPr>
          <p:cNvSpPr>
            <a:spLocks noGrp="1"/>
          </p:cNvSpPr>
          <p:nvPr>
            <p:ph type="body" sz="quarter" idx="51"/>
          </p:nvPr>
        </p:nvSpPr>
        <p:spPr>
          <a:xfrm>
            <a:off x="7397233"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13" name="Tekstin paikkamerkki 22">
            <a:extLst>
              <a:ext uri="{FF2B5EF4-FFF2-40B4-BE49-F238E27FC236}">
                <a16:creationId xmlns:a16="http://schemas.microsoft.com/office/drawing/2014/main" id="{0ED1FA53-80CD-184A-E917-1B86A838B48E}"/>
              </a:ext>
            </a:extLst>
          </p:cNvPr>
          <p:cNvSpPr>
            <a:spLocks noGrp="1"/>
          </p:cNvSpPr>
          <p:nvPr>
            <p:ph type="body" sz="quarter" idx="52" hasCustomPrompt="1"/>
          </p:nvPr>
        </p:nvSpPr>
        <p:spPr>
          <a:xfrm>
            <a:off x="9712261" y="5804110"/>
            <a:ext cx="2017225"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21" name="Tekstin paikkamerkki 22">
            <a:extLst>
              <a:ext uri="{FF2B5EF4-FFF2-40B4-BE49-F238E27FC236}">
                <a16:creationId xmlns:a16="http://schemas.microsoft.com/office/drawing/2014/main" id="{F308417F-5BD2-B298-4F84-A7843039E58E}"/>
              </a:ext>
            </a:extLst>
          </p:cNvPr>
          <p:cNvSpPr>
            <a:spLocks noGrp="1"/>
          </p:cNvSpPr>
          <p:nvPr>
            <p:ph type="body" sz="quarter" idx="53"/>
          </p:nvPr>
        </p:nvSpPr>
        <p:spPr>
          <a:xfrm>
            <a:off x="9701883"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Tree>
    <p:extLst>
      <p:ext uri="{BB962C8B-B14F-4D97-AF65-F5344CB8AC3E}">
        <p14:creationId xmlns:p14="http://schemas.microsoft.com/office/powerpoint/2010/main" val="3212890544"/>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dia 7">
    <p:bg>
      <p:bgPr>
        <a:solidFill>
          <a:srgbClr val="962D0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D4EB91"/>
                </a:solidFill>
                <a:latin typeface="Poppins" pitchFamily="2" charset="77"/>
                <a:cs typeface="Poppins" pitchFamily="2" charset="77"/>
              </a:defRPr>
            </a:lvl1pPr>
          </a:lstStyle>
          <a:p>
            <a:r>
              <a:rPr lang="fi-FI"/>
              <a:t>Muokkaa ots. perustyyl. napsautt.</a:t>
            </a:r>
            <a:endParaRPr lang="en-FI" dirty="0"/>
          </a:p>
        </p:txBody>
      </p:sp>
      <p:pic>
        <p:nvPicPr>
          <p:cNvPr id="4" name="Kuva 3">
            <a:extLst>
              <a:ext uri="{FF2B5EF4-FFF2-40B4-BE49-F238E27FC236}">
                <a16:creationId xmlns:a16="http://schemas.microsoft.com/office/drawing/2014/main" id="{16BD6197-FDAC-FB34-697E-59CDA623CD4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85E60B2C-8057-DA34-7846-2C08D48F6DF4}"/>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D4EB9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7" name="Kuva 6">
            <a:extLst>
              <a:ext uri="{FF2B5EF4-FFF2-40B4-BE49-F238E27FC236}">
                <a16:creationId xmlns:a16="http://schemas.microsoft.com/office/drawing/2014/main" id="{E6B8E111-0EB9-0424-3200-224184E6F12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5BC811CB-323E-69C7-C9F7-7721851D112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2677991237"/>
      </p:ext>
    </p:extLst>
  </p:cSld>
  <p:clrMapOvr>
    <a:masterClrMapping/>
  </p:clrMapOvr>
  <p:hf sldNum="0" hdr="0" ft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Esittelydia 2">
    <p:bg>
      <p:bgPr>
        <a:solidFill>
          <a:srgbClr val="FFCC99">
            <a:alpha val="90000"/>
          </a:srgbClr>
        </a:solidFill>
        <a:effectLst/>
      </p:bgPr>
    </p:bg>
    <p:spTree>
      <p:nvGrpSpPr>
        <p:cNvPr id="1" name=""/>
        <p:cNvGrpSpPr/>
        <p:nvPr/>
      </p:nvGrpSpPr>
      <p:grpSpPr>
        <a:xfrm>
          <a:off x="0" y="0"/>
          <a:ext cx="0" cy="0"/>
          <a:chOff x="0" y="0"/>
          <a:chExt cx="0" cy="0"/>
        </a:xfrm>
      </p:grpSpPr>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p:nvPr>
        </p:nvSpPr>
        <p:spPr>
          <a:xfrm>
            <a:off x="472893" y="4921532"/>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3" y="5517809"/>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6" name="Tekstin paikkamerkki 22">
            <a:extLst>
              <a:ext uri="{FF2B5EF4-FFF2-40B4-BE49-F238E27FC236}">
                <a16:creationId xmlns:a16="http://schemas.microsoft.com/office/drawing/2014/main" id="{4F6AE2ED-D127-F38D-B404-EFFAAAFAB6CB}"/>
              </a:ext>
            </a:extLst>
          </p:cNvPr>
          <p:cNvSpPr>
            <a:spLocks noGrp="1"/>
          </p:cNvSpPr>
          <p:nvPr>
            <p:ph type="body" sz="quarter" idx="37" hasCustomPrompt="1"/>
          </p:nvPr>
        </p:nvSpPr>
        <p:spPr>
          <a:xfrm>
            <a:off x="3427004" y="5549131"/>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4" name="Title 1">
            <a:extLst>
              <a:ext uri="{FF2B5EF4-FFF2-40B4-BE49-F238E27FC236}">
                <a16:creationId xmlns:a16="http://schemas.microsoft.com/office/drawing/2014/main" id="{59D5989E-D793-D917-2DE9-3951544B5A30}"/>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450099"/>
                </a:solidFill>
                <a:latin typeface="Poppins" pitchFamily="2" charset="77"/>
                <a:cs typeface="Poppins" pitchFamily="2" charset="77"/>
              </a:defRPr>
            </a:lvl1pPr>
          </a:lstStyle>
          <a:p>
            <a:r>
              <a:rPr lang="fi-FI"/>
              <a:t>Muokkaa ots. perustyyl. napsautt.</a:t>
            </a:r>
            <a:endParaRPr lang="fi-FI" dirty="0"/>
          </a:p>
        </p:txBody>
      </p:sp>
      <p:sp>
        <p:nvSpPr>
          <p:cNvPr id="8" name="Tekstin paikkamerkki 22">
            <a:extLst>
              <a:ext uri="{FF2B5EF4-FFF2-40B4-BE49-F238E27FC236}">
                <a16:creationId xmlns:a16="http://schemas.microsoft.com/office/drawing/2014/main" id="{4C3A173F-9316-FAF2-8401-ED663DE10107}"/>
              </a:ext>
            </a:extLst>
          </p:cNvPr>
          <p:cNvSpPr>
            <a:spLocks noGrp="1"/>
          </p:cNvSpPr>
          <p:nvPr>
            <p:ph type="body" sz="quarter" idx="47"/>
          </p:nvPr>
        </p:nvSpPr>
        <p:spPr>
          <a:xfrm>
            <a:off x="3427004" y="4952854"/>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2" name="Kuvan paikkamerkki 5">
            <a:extLst>
              <a:ext uri="{FF2B5EF4-FFF2-40B4-BE49-F238E27FC236}">
                <a16:creationId xmlns:a16="http://schemas.microsoft.com/office/drawing/2014/main" id="{F5ACA51B-FB92-780B-D07F-EEB9371BBCAF}"/>
              </a:ext>
            </a:extLst>
          </p:cNvPr>
          <p:cNvSpPr>
            <a:spLocks noGrp="1"/>
          </p:cNvSpPr>
          <p:nvPr>
            <p:ph type="pic" sz="quarter" idx="14" hasCustomPrompt="1"/>
          </p:nvPr>
        </p:nvSpPr>
        <p:spPr>
          <a:xfrm>
            <a:off x="472893" y="2068845"/>
            <a:ext cx="2474530" cy="2474530"/>
          </a:xfrm>
          <a:prstGeom prst="ellipse">
            <a:avLst/>
          </a:prstGeom>
        </p:spPr>
        <p:txBody>
          <a:bodyPr/>
          <a:lstStyle>
            <a:lvl1pPr marL="0" indent="0">
              <a:buFontTx/>
              <a:buNone/>
              <a:defRPr/>
            </a:lvl1pPr>
          </a:lstStyle>
          <a:p>
            <a:r>
              <a:rPr lang="fi-FI" dirty="0"/>
              <a:t>Kuva</a:t>
            </a:r>
          </a:p>
        </p:txBody>
      </p:sp>
      <p:sp>
        <p:nvSpPr>
          <p:cNvPr id="3" name="Kuvan paikkamerkki 5">
            <a:extLst>
              <a:ext uri="{FF2B5EF4-FFF2-40B4-BE49-F238E27FC236}">
                <a16:creationId xmlns:a16="http://schemas.microsoft.com/office/drawing/2014/main" id="{2208335A-6525-B4E4-7DE3-47AAF9F0510B}"/>
              </a:ext>
            </a:extLst>
          </p:cNvPr>
          <p:cNvSpPr>
            <a:spLocks noGrp="1"/>
          </p:cNvSpPr>
          <p:nvPr>
            <p:ph type="pic" sz="quarter" idx="54" hasCustomPrompt="1"/>
          </p:nvPr>
        </p:nvSpPr>
        <p:spPr>
          <a:xfrm>
            <a:off x="3427004" y="2068845"/>
            <a:ext cx="2474530" cy="2474530"/>
          </a:xfrm>
          <a:prstGeom prst="ellipse">
            <a:avLst/>
          </a:prstGeom>
        </p:spPr>
        <p:txBody>
          <a:bodyPr/>
          <a:lstStyle>
            <a:lvl1pPr marL="0" indent="0">
              <a:buFontTx/>
              <a:buNone/>
              <a:defRPr/>
            </a:lvl1pPr>
          </a:lstStyle>
          <a:p>
            <a:r>
              <a:rPr lang="fi-FI" dirty="0"/>
              <a:t>Kuva</a:t>
            </a:r>
          </a:p>
        </p:txBody>
      </p:sp>
      <p:sp>
        <p:nvSpPr>
          <p:cNvPr id="5" name="Kuvan paikkamerkki 5">
            <a:extLst>
              <a:ext uri="{FF2B5EF4-FFF2-40B4-BE49-F238E27FC236}">
                <a16:creationId xmlns:a16="http://schemas.microsoft.com/office/drawing/2014/main" id="{1EC594C4-3C5F-7D42-8704-3D19C842D345}"/>
              </a:ext>
            </a:extLst>
          </p:cNvPr>
          <p:cNvSpPr>
            <a:spLocks noGrp="1"/>
          </p:cNvSpPr>
          <p:nvPr>
            <p:ph type="pic" sz="quarter" idx="56" hasCustomPrompt="1"/>
          </p:nvPr>
        </p:nvSpPr>
        <p:spPr>
          <a:xfrm>
            <a:off x="6381114" y="2068845"/>
            <a:ext cx="2474530" cy="2474530"/>
          </a:xfrm>
          <a:prstGeom prst="ellipse">
            <a:avLst/>
          </a:prstGeom>
        </p:spPr>
        <p:txBody>
          <a:bodyPr/>
          <a:lstStyle>
            <a:lvl1pPr marL="0" indent="0">
              <a:buFontTx/>
              <a:buNone/>
              <a:defRPr/>
            </a:lvl1pPr>
          </a:lstStyle>
          <a:p>
            <a:r>
              <a:rPr lang="fi-FI" dirty="0"/>
              <a:t>Kuva</a:t>
            </a:r>
          </a:p>
        </p:txBody>
      </p:sp>
      <p:sp>
        <p:nvSpPr>
          <p:cNvPr id="15" name="Kuvan paikkamerkki 5">
            <a:extLst>
              <a:ext uri="{FF2B5EF4-FFF2-40B4-BE49-F238E27FC236}">
                <a16:creationId xmlns:a16="http://schemas.microsoft.com/office/drawing/2014/main" id="{58F46ADF-37E6-B0A3-7CBB-1EBA114A7456}"/>
              </a:ext>
            </a:extLst>
          </p:cNvPr>
          <p:cNvSpPr>
            <a:spLocks noGrp="1"/>
          </p:cNvSpPr>
          <p:nvPr>
            <p:ph type="pic" sz="quarter" idx="59" hasCustomPrompt="1"/>
          </p:nvPr>
        </p:nvSpPr>
        <p:spPr>
          <a:xfrm>
            <a:off x="9335223" y="2052644"/>
            <a:ext cx="2474530" cy="2474530"/>
          </a:xfrm>
          <a:prstGeom prst="ellipse">
            <a:avLst/>
          </a:prstGeom>
        </p:spPr>
        <p:txBody>
          <a:bodyPr/>
          <a:lstStyle>
            <a:lvl1pPr marL="0" indent="0">
              <a:buFontTx/>
              <a:buNone/>
              <a:defRPr/>
            </a:lvl1pPr>
          </a:lstStyle>
          <a:p>
            <a:r>
              <a:rPr lang="fi-FI" dirty="0"/>
              <a:t>Kuva</a:t>
            </a:r>
          </a:p>
        </p:txBody>
      </p:sp>
      <p:sp>
        <p:nvSpPr>
          <p:cNvPr id="19" name="Tekstin paikkamerkki 22">
            <a:extLst>
              <a:ext uri="{FF2B5EF4-FFF2-40B4-BE49-F238E27FC236}">
                <a16:creationId xmlns:a16="http://schemas.microsoft.com/office/drawing/2014/main" id="{C5D2E7DE-205E-C7C8-C8BF-9C8C0167E735}"/>
              </a:ext>
            </a:extLst>
          </p:cNvPr>
          <p:cNvSpPr>
            <a:spLocks noGrp="1"/>
          </p:cNvSpPr>
          <p:nvPr>
            <p:ph type="body" sz="quarter" idx="60"/>
          </p:nvPr>
        </p:nvSpPr>
        <p:spPr>
          <a:xfrm>
            <a:off x="6381114" y="4952854"/>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22" name="Tekstin paikkamerkki 22">
            <a:extLst>
              <a:ext uri="{FF2B5EF4-FFF2-40B4-BE49-F238E27FC236}">
                <a16:creationId xmlns:a16="http://schemas.microsoft.com/office/drawing/2014/main" id="{E53F07E1-AE4D-B4CE-B461-7730BE48B476}"/>
              </a:ext>
            </a:extLst>
          </p:cNvPr>
          <p:cNvSpPr>
            <a:spLocks noGrp="1"/>
          </p:cNvSpPr>
          <p:nvPr>
            <p:ph type="body" sz="quarter" idx="61" hasCustomPrompt="1"/>
          </p:nvPr>
        </p:nvSpPr>
        <p:spPr>
          <a:xfrm>
            <a:off x="6381114" y="5549131"/>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24" name="Tekstin paikkamerkki 22">
            <a:extLst>
              <a:ext uri="{FF2B5EF4-FFF2-40B4-BE49-F238E27FC236}">
                <a16:creationId xmlns:a16="http://schemas.microsoft.com/office/drawing/2014/main" id="{35A31A42-B7F0-2A6F-AEB0-7D40A160B80C}"/>
              </a:ext>
            </a:extLst>
          </p:cNvPr>
          <p:cNvSpPr>
            <a:spLocks noGrp="1"/>
          </p:cNvSpPr>
          <p:nvPr>
            <p:ph type="body" sz="quarter" idx="62" hasCustomPrompt="1"/>
          </p:nvPr>
        </p:nvSpPr>
        <p:spPr>
          <a:xfrm>
            <a:off x="9335223" y="5580453"/>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26" name="Tekstin paikkamerkki 22">
            <a:extLst>
              <a:ext uri="{FF2B5EF4-FFF2-40B4-BE49-F238E27FC236}">
                <a16:creationId xmlns:a16="http://schemas.microsoft.com/office/drawing/2014/main" id="{2B450DDE-E1B7-B871-FFC0-F6824C4289C7}"/>
              </a:ext>
            </a:extLst>
          </p:cNvPr>
          <p:cNvSpPr>
            <a:spLocks noGrp="1"/>
          </p:cNvSpPr>
          <p:nvPr>
            <p:ph type="body" sz="quarter" idx="63"/>
          </p:nvPr>
        </p:nvSpPr>
        <p:spPr>
          <a:xfrm>
            <a:off x="9335223" y="4984176"/>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Tree>
    <p:extLst>
      <p:ext uri="{BB962C8B-B14F-4D97-AF65-F5344CB8AC3E}">
        <p14:creationId xmlns:p14="http://schemas.microsoft.com/office/powerpoint/2010/main" val="767281095"/>
      </p:ext>
    </p:extLst>
  </p:cSld>
  <p:clrMapOvr>
    <a:masterClrMapping/>
  </p:clrMapOvr>
  <p:hf sldNum="0" hdr="0" ftr="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Koroste elementeilla 1">
    <p:bg>
      <p:bgPr>
        <a:solidFill>
          <a:srgbClr val="D9D9D6">
            <a:alpha val="9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p:nvSpPr>
        <p:spPr>
          <a:xfrm>
            <a:off x="945776" y="2048404"/>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26" name="Rectangle 25">
            <a:extLst>
              <a:ext uri="{FF2B5EF4-FFF2-40B4-BE49-F238E27FC236}">
                <a16:creationId xmlns:a16="http://schemas.microsoft.com/office/drawing/2014/main" id="{AAEB9AE4-3CD1-1B41-AD59-5F6BC614C35E}"/>
              </a:ext>
            </a:extLst>
          </p:cNvPr>
          <p:cNvSpPr/>
          <p:nvPr/>
        </p:nvSpPr>
        <p:spPr>
          <a:xfrm>
            <a:off x="4589943" y="203940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28" name="Rectangle 27">
            <a:extLst>
              <a:ext uri="{FF2B5EF4-FFF2-40B4-BE49-F238E27FC236}">
                <a16:creationId xmlns:a16="http://schemas.microsoft.com/office/drawing/2014/main" id="{39540608-72D2-A741-8B13-CAD9FF5C8B51}"/>
              </a:ext>
            </a:extLst>
          </p:cNvPr>
          <p:cNvSpPr/>
          <p:nvPr/>
        </p:nvSpPr>
        <p:spPr>
          <a:xfrm>
            <a:off x="8256696" y="204269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marL="0" indent="0" algn="ctr">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marL="0" indent="0">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marL="0" indent="0">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dirty="0"/>
              <a:t>X</a:t>
            </a:r>
          </a:p>
        </p:txBody>
      </p:sp>
      <p:sp>
        <p:nvSpPr>
          <p:cNvPr id="5" name="Title 1">
            <a:extLst>
              <a:ext uri="{FF2B5EF4-FFF2-40B4-BE49-F238E27FC236}">
                <a16:creationId xmlns:a16="http://schemas.microsoft.com/office/drawing/2014/main" id="{0D2A51BF-47AC-3C5A-55FE-4FD43B2E32AD}"/>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FAE80A10-6B75-C3F7-DAD7-01D2B7C688FD}"/>
              </a:ext>
            </a:extLst>
          </p:cNvPr>
          <p:cNvSpPr>
            <a:spLocks noGrp="1"/>
          </p:cNvSpPr>
          <p:nvPr>
            <p:ph idx="28" hasCustomPrompt="1"/>
          </p:nvPr>
        </p:nvSpPr>
        <p:spPr>
          <a:xfrm>
            <a:off x="4460628" y="329147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8" name="Text Placeholder 18">
            <a:extLst>
              <a:ext uri="{FF2B5EF4-FFF2-40B4-BE49-F238E27FC236}">
                <a16:creationId xmlns:a16="http://schemas.microsoft.com/office/drawing/2014/main" id="{07648512-503D-274B-0D98-6C49A68D51BF}"/>
              </a:ext>
            </a:extLst>
          </p:cNvPr>
          <p:cNvSpPr>
            <a:spLocks noGrp="1"/>
          </p:cNvSpPr>
          <p:nvPr>
            <p:ph type="body" sz="quarter" idx="29"/>
          </p:nvPr>
        </p:nvSpPr>
        <p:spPr>
          <a:xfrm>
            <a:off x="4469097"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9" name="Content Placeholder 2">
            <a:extLst>
              <a:ext uri="{FF2B5EF4-FFF2-40B4-BE49-F238E27FC236}">
                <a16:creationId xmlns:a16="http://schemas.microsoft.com/office/drawing/2014/main" id="{628A20F2-4A82-735B-BF14-A09F78001571}"/>
              </a:ext>
            </a:extLst>
          </p:cNvPr>
          <p:cNvSpPr>
            <a:spLocks noGrp="1"/>
          </p:cNvSpPr>
          <p:nvPr>
            <p:ph idx="30" hasCustomPrompt="1"/>
          </p:nvPr>
        </p:nvSpPr>
        <p:spPr>
          <a:xfrm>
            <a:off x="8120702" y="329147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0" name="Text Placeholder 18">
            <a:extLst>
              <a:ext uri="{FF2B5EF4-FFF2-40B4-BE49-F238E27FC236}">
                <a16:creationId xmlns:a16="http://schemas.microsoft.com/office/drawing/2014/main" id="{0B19543D-5A8B-B9E4-91DB-460E3FD2CA23}"/>
              </a:ext>
            </a:extLst>
          </p:cNvPr>
          <p:cNvSpPr>
            <a:spLocks noGrp="1"/>
          </p:cNvSpPr>
          <p:nvPr>
            <p:ph type="body" sz="quarter" idx="31"/>
          </p:nvPr>
        </p:nvSpPr>
        <p:spPr>
          <a:xfrm>
            <a:off x="8129171"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1" name="Päivämäärän paikkamerkki 3">
            <a:extLst>
              <a:ext uri="{FF2B5EF4-FFF2-40B4-BE49-F238E27FC236}">
                <a16:creationId xmlns:a16="http://schemas.microsoft.com/office/drawing/2014/main" id="{72C69F20-5CBA-F2F5-E219-A55CBAA765C2}"/>
              </a:ext>
            </a:extLst>
          </p:cNvPr>
          <p:cNvSpPr>
            <a:spLocks noGrp="1"/>
          </p:cNvSpPr>
          <p:nvPr>
            <p:ph type="dt" sz="half" idx="14"/>
          </p:nvPr>
        </p:nvSpPr>
        <p:spPr>
          <a:xfrm>
            <a:off x="838200" y="6356350"/>
            <a:ext cx="2743200" cy="365125"/>
          </a:xfrm>
        </p:spPr>
        <p:txBody>
          <a:bodyPr/>
          <a:lstStyle>
            <a:lvl1pPr>
              <a:buFontTx/>
              <a:buNone/>
              <a:defRPr/>
            </a:lvl1pPr>
          </a:lstStyle>
          <a:p>
            <a:endParaRPr lang="fi-FI"/>
          </a:p>
        </p:txBody>
      </p:sp>
      <p:sp>
        <p:nvSpPr>
          <p:cNvPr id="12" name="Alatunnisteen paikkamerkki 4">
            <a:extLst>
              <a:ext uri="{FF2B5EF4-FFF2-40B4-BE49-F238E27FC236}">
                <a16:creationId xmlns:a16="http://schemas.microsoft.com/office/drawing/2014/main" id="{6B0659C0-AE4C-31BB-89F7-DED9C88A9B02}"/>
              </a:ext>
            </a:extLst>
          </p:cNvPr>
          <p:cNvSpPr>
            <a:spLocks noGrp="1"/>
          </p:cNvSpPr>
          <p:nvPr>
            <p:ph type="ftr" sz="quarter" idx="15"/>
          </p:nvPr>
        </p:nvSpPr>
        <p:spPr>
          <a:xfrm>
            <a:off x="4038600" y="6356350"/>
            <a:ext cx="4114800" cy="365125"/>
          </a:xfrm>
        </p:spPr>
        <p:txBody>
          <a:bodyPr/>
          <a:lstStyle>
            <a:lvl1pPr>
              <a:buFontTx/>
              <a:buNone/>
              <a:defRPr/>
            </a:lvl1pPr>
          </a:lstStyle>
          <a:p>
            <a:r>
              <a:rPr lang="fi-FI"/>
              <a:t>7</a:t>
            </a:r>
          </a:p>
        </p:txBody>
      </p:sp>
      <p:sp>
        <p:nvSpPr>
          <p:cNvPr id="2" name="Rectangle 5">
            <a:extLst>
              <a:ext uri="{FF2B5EF4-FFF2-40B4-BE49-F238E27FC236}">
                <a16:creationId xmlns:a16="http://schemas.microsoft.com/office/drawing/2014/main" id="{2F30F1D0-8D0B-229A-30E5-19C7B4361C44}"/>
              </a:ext>
            </a:extLst>
          </p:cNvPr>
          <p:cNvSpPr/>
          <p:nvPr/>
        </p:nvSpPr>
        <p:spPr>
          <a:xfrm>
            <a:off x="945776" y="2048404"/>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4" name="Rectangle 25">
            <a:extLst>
              <a:ext uri="{FF2B5EF4-FFF2-40B4-BE49-F238E27FC236}">
                <a16:creationId xmlns:a16="http://schemas.microsoft.com/office/drawing/2014/main" id="{40CADE55-EB34-6AF8-EDDE-6733A13EE347}"/>
              </a:ext>
            </a:extLst>
          </p:cNvPr>
          <p:cNvSpPr/>
          <p:nvPr/>
        </p:nvSpPr>
        <p:spPr>
          <a:xfrm>
            <a:off x="4589943" y="203940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14" name="Rectangle 27">
            <a:extLst>
              <a:ext uri="{FF2B5EF4-FFF2-40B4-BE49-F238E27FC236}">
                <a16:creationId xmlns:a16="http://schemas.microsoft.com/office/drawing/2014/main" id="{38816D6C-FE19-403F-D1C9-F093396A682F}"/>
              </a:ext>
            </a:extLst>
          </p:cNvPr>
          <p:cNvSpPr/>
          <p:nvPr/>
        </p:nvSpPr>
        <p:spPr>
          <a:xfrm>
            <a:off x="8256696" y="204269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pic>
        <p:nvPicPr>
          <p:cNvPr id="13" name="Graphic 18">
            <a:extLst>
              <a:ext uri="{FF2B5EF4-FFF2-40B4-BE49-F238E27FC236}">
                <a16:creationId xmlns:a16="http://schemas.microsoft.com/office/drawing/2014/main" id="{607C79E1-5560-BDA3-F0D8-BCF056AD5DB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144282766"/>
      </p:ext>
    </p:extLst>
  </p:cSld>
  <p:clrMapOvr>
    <a:masterClrMapping/>
  </p:clrMapOvr>
  <p:hf sldNum="0" hdr="0" ftr="0"/>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Koroste elementeilla 2">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A6CDF46-123E-E984-101A-26CEBA96BF0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p:nvSpPr>
        <p:spPr>
          <a:xfrm>
            <a:off x="945776" y="2048404"/>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26" name="Rectangle 25">
            <a:extLst>
              <a:ext uri="{FF2B5EF4-FFF2-40B4-BE49-F238E27FC236}">
                <a16:creationId xmlns:a16="http://schemas.microsoft.com/office/drawing/2014/main" id="{AAEB9AE4-3CD1-1B41-AD59-5F6BC614C35E}"/>
              </a:ext>
            </a:extLst>
          </p:cNvPr>
          <p:cNvSpPr/>
          <p:nvPr/>
        </p:nvSpPr>
        <p:spPr>
          <a:xfrm>
            <a:off x="4589943" y="2039402"/>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8" name="Rectangle 27">
            <a:extLst>
              <a:ext uri="{FF2B5EF4-FFF2-40B4-BE49-F238E27FC236}">
                <a16:creationId xmlns:a16="http://schemas.microsoft.com/office/drawing/2014/main" id="{39540608-72D2-A741-8B13-CAD9FF5C8B51}"/>
              </a:ext>
            </a:extLst>
          </p:cNvPr>
          <p:cNvSpPr/>
          <p:nvPr/>
        </p:nvSpPr>
        <p:spPr>
          <a:xfrm>
            <a:off x="8256696" y="2042696"/>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5" name="Title 1">
            <a:extLst>
              <a:ext uri="{FF2B5EF4-FFF2-40B4-BE49-F238E27FC236}">
                <a16:creationId xmlns:a16="http://schemas.microsoft.com/office/drawing/2014/main" id="{0D2A51BF-47AC-3C5A-55FE-4FD43B2E32AD}"/>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450099"/>
                </a:solidFill>
                <a:latin typeface="Poppins" pitchFamily="2" charset="77"/>
                <a:cs typeface="Poppins" pitchFamily="2" charset="77"/>
              </a:defRPr>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FAE80A10-6B75-C3F7-DAD7-01D2B7C688FD}"/>
              </a:ext>
            </a:extLst>
          </p:cNvPr>
          <p:cNvSpPr>
            <a:spLocks noGrp="1"/>
          </p:cNvSpPr>
          <p:nvPr>
            <p:ph idx="28" hasCustomPrompt="1"/>
          </p:nvPr>
        </p:nvSpPr>
        <p:spPr>
          <a:xfrm>
            <a:off x="4460628" y="329147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8" name="Text Placeholder 18">
            <a:extLst>
              <a:ext uri="{FF2B5EF4-FFF2-40B4-BE49-F238E27FC236}">
                <a16:creationId xmlns:a16="http://schemas.microsoft.com/office/drawing/2014/main" id="{07648512-503D-274B-0D98-6C49A68D51BF}"/>
              </a:ext>
            </a:extLst>
          </p:cNvPr>
          <p:cNvSpPr>
            <a:spLocks noGrp="1"/>
          </p:cNvSpPr>
          <p:nvPr>
            <p:ph type="body" sz="quarter" idx="29"/>
          </p:nvPr>
        </p:nvSpPr>
        <p:spPr>
          <a:xfrm>
            <a:off x="4469097"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9" name="Content Placeholder 2">
            <a:extLst>
              <a:ext uri="{FF2B5EF4-FFF2-40B4-BE49-F238E27FC236}">
                <a16:creationId xmlns:a16="http://schemas.microsoft.com/office/drawing/2014/main" id="{628A20F2-4A82-735B-BF14-A09F78001571}"/>
              </a:ext>
            </a:extLst>
          </p:cNvPr>
          <p:cNvSpPr>
            <a:spLocks noGrp="1"/>
          </p:cNvSpPr>
          <p:nvPr>
            <p:ph idx="30" hasCustomPrompt="1"/>
          </p:nvPr>
        </p:nvSpPr>
        <p:spPr>
          <a:xfrm>
            <a:off x="8120702" y="329147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0" name="Text Placeholder 18">
            <a:extLst>
              <a:ext uri="{FF2B5EF4-FFF2-40B4-BE49-F238E27FC236}">
                <a16:creationId xmlns:a16="http://schemas.microsoft.com/office/drawing/2014/main" id="{0B19543D-5A8B-B9E4-91DB-460E3FD2CA23}"/>
              </a:ext>
            </a:extLst>
          </p:cNvPr>
          <p:cNvSpPr>
            <a:spLocks noGrp="1"/>
          </p:cNvSpPr>
          <p:nvPr>
            <p:ph type="body" sz="quarter" idx="31"/>
          </p:nvPr>
        </p:nvSpPr>
        <p:spPr>
          <a:xfrm>
            <a:off x="8129171"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1" name="Päivämäärän paikkamerkki 3">
            <a:extLst>
              <a:ext uri="{FF2B5EF4-FFF2-40B4-BE49-F238E27FC236}">
                <a16:creationId xmlns:a16="http://schemas.microsoft.com/office/drawing/2014/main" id="{C1E17CF8-0CE9-1E4D-8630-637AF7D075C9}"/>
              </a:ext>
            </a:extLst>
          </p:cNvPr>
          <p:cNvSpPr>
            <a:spLocks noGrp="1"/>
          </p:cNvSpPr>
          <p:nvPr>
            <p:ph type="dt" sz="half" idx="14"/>
          </p:nvPr>
        </p:nvSpPr>
        <p:spPr>
          <a:xfrm>
            <a:off x="838200" y="6356350"/>
            <a:ext cx="2743200" cy="365125"/>
          </a:xfrm>
        </p:spPr>
        <p:txBody>
          <a:bodyPr/>
          <a:lstStyle>
            <a:lvl1pPr>
              <a:buFontTx/>
              <a:buNone/>
              <a:defRPr/>
            </a:lvl1pPr>
          </a:lstStyle>
          <a:p>
            <a:endParaRPr lang="fi-FI"/>
          </a:p>
        </p:txBody>
      </p:sp>
      <p:sp>
        <p:nvSpPr>
          <p:cNvPr id="12" name="Alatunnisteen paikkamerkki 4">
            <a:extLst>
              <a:ext uri="{FF2B5EF4-FFF2-40B4-BE49-F238E27FC236}">
                <a16:creationId xmlns:a16="http://schemas.microsoft.com/office/drawing/2014/main" id="{CA1DF0EC-E08D-B6D2-34FE-8482B8880D08}"/>
              </a:ext>
            </a:extLst>
          </p:cNvPr>
          <p:cNvSpPr>
            <a:spLocks noGrp="1"/>
          </p:cNvSpPr>
          <p:nvPr>
            <p:ph type="ftr" sz="quarter" idx="15"/>
          </p:nvPr>
        </p:nvSpPr>
        <p:spPr>
          <a:xfrm>
            <a:off x="4038600" y="6356350"/>
            <a:ext cx="4114800" cy="365125"/>
          </a:xfrm>
        </p:spPr>
        <p:txBody>
          <a:bodyPr/>
          <a:lstStyle>
            <a:lvl1pPr>
              <a:buFontTx/>
              <a:buNone/>
              <a:defRPr/>
            </a:lvl1pPr>
          </a:lstStyle>
          <a:p>
            <a:r>
              <a:rPr lang="fi-FI"/>
              <a:t>7</a:t>
            </a:r>
          </a:p>
        </p:txBody>
      </p:sp>
      <p:pic>
        <p:nvPicPr>
          <p:cNvPr id="13" name="Kuva 12">
            <a:extLst>
              <a:ext uri="{FF2B5EF4-FFF2-40B4-BE49-F238E27FC236}">
                <a16:creationId xmlns:a16="http://schemas.microsoft.com/office/drawing/2014/main" id="{E212F4D0-C56F-CE71-A3A8-6D5638D025D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4" name="Rectangle 5">
            <a:extLst>
              <a:ext uri="{FF2B5EF4-FFF2-40B4-BE49-F238E27FC236}">
                <a16:creationId xmlns:a16="http://schemas.microsoft.com/office/drawing/2014/main" id="{9A54FB94-8ACF-7263-2585-769F0BB4138B}"/>
              </a:ext>
            </a:extLst>
          </p:cNvPr>
          <p:cNvSpPr/>
          <p:nvPr/>
        </p:nvSpPr>
        <p:spPr>
          <a:xfrm>
            <a:off x="945776" y="2048404"/>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15" name="Rectangle 25">
            <a:extLst>
              <a:ext uri="{FF2B5EF4-FFF2-40B4-BE49-F238E27FC236}">
                <a16:creationId xmlns:a16="http://schemas.microsoft.com/office/drawing/2014/main" id="{6C5BCD7B-21FC-21EE-8F3B-E90677BD53DE}"/>
              </a:ext>
            </a:extLst>
          </p:cNvPr>
          <p:cNvSpPr/>
          <p:nvPr/>
        </p:nvSpPr>
        <p:spPr>
          <a:xfrm>
            <a:off x="4589943" y="2039402"/>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6" name="Rectangle 27">
            <a:extLst>
              <a:ext uri="{FF2B5EF4-FFF2-40B4-BE49-F238E27FC236}">
                <a16:creationId xmlns:a16="http://schemas.microsoft.com/office/drawing/2014/main" id="{C7BBE041-2BA4-EC2E-37E4-9E00E2DEF8D6}"/>
              </a:ext>
            </a:extLst>
          </p:cNvPr>
          <p:cNvSpPr/>
          <p:nvPr/>
        </p:nvSpPr>
        <p:spPr>
          <a:xfrm>
            <a:off x="8256696" y="2042696"/>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pic>
        <p:nvPicPr>
          <p:cNvPr id="18" name="Graphic 18">
            <a:extLst>
              <a:ext uri="{FF2B5EF4-FFF2-40B4-BE49-F238E27FC236}">
                <a16:creationId xmlns:a16="http://schemas.microsoft.com/office/drawing/2014/main" id="{B305D864-02C9-7C89-631B-FC4C7D2CC1D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80328069"/>
      </p:ext>
    </p:extLst>
  </p:cSld>
  <p:clrMapOvr>
    <a:masterClrMapping/>
  </p:clrMapOvr>
  <p:hf sldNum="0" hdr="0" ftr="0"/>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Numerointi list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F892356-13FD-7743-49B6-6CAA3EEDAAD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dirty="0"/>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dirty="0"/>
              <a:t>X</a:t>
            </a:r>
          </a:p>
        </p:txBody>
      </p:sp>
      <p:sp>
        <p:nvSpPr>
          <p:cNvPr id="23" name="Rectangle 19">
            <a:extLst>
              <a:ext uri="{FF2B5EF4-FFF2-40B4-BE49-F238E27FC236}">
                <a16:creationId xmlns:a16="http://schemas.microsoft.com/office/drawing/2014/main" id="{65AA31A2-6B5C-F947-AA38-F06325031936}"/>
              </a:ext>
            </a:extLst>
          </p:cNvPr>
          <p:cNvSpPr/>
          <p:nvPr/>
        </p:nvSpPr>
        <p:spPr>
          <a:xfrm>
            <a:off x="807041" y="493576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dirty="0"/>
              <a:t>X</a:t>
            </a:r>
          </a:p>
        </p:txBody>
      </p:sp>
      <p:sp>
        <p:nvSpPr>
          <p:cNvPr id="5" name="Title 1">
            <a:extLst>
              <a:ext uri="{FF2B5EF4-FFF2-40B4-BE49-F238E27FC236}">
                <a16:creationId xmlns:a16="http://schemas.microsoft.com/office/drawing/2014/main" id="{80E17F60-8187-1BCF-F70A-3E17425AE1EC}"/>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6" name="Päivämäärän paikkamerkki 3">
            <a:extLst>
              <a:ext uri="{FF2B5EF4-FFF2-40B4-BE49-F238E27FC236}">
                <a16:creationId xmlns:a16="http://schemas.microsoft.com/office/drawing/2014/main" id="{28CAF184-4CD7-CC33-1C8B-53119DEA4EBE}"/>
              </a:ext>
            </a:extLst>
          </p:cNvPr>
          <p:cNvSpPr>
            <a:spLocks noGrp="1"/>
          </p:cNvSpPr>
          <p:nvPr>
            <p:ph type="dt" sz="half" idx="14"/>
          </p:nvPr>
        </p:nvSpPr>
        <p:spPr>
          <a:xfrm>
            <a:off x="838200" y="6356350"/>
            <a:ext cx="2743200" cy="365125"/>
          </a:xfrm>
        </p:spPr>
        <p:txBody>
          <a:bodyPr/>
          <a:lstStyle/>
          <a:p>
            <a:endParaRPr lang="fi-FI"/>
          </a:p>
        </p:txBody>
      </p:sp>
      <p:sp>
        <p:nvSpPr>
          <p:cNvPr id="7" name="Alatunnisteen paikkamerkki 4">
            <a:extLst>
              <a:ext uri="{FF2B5EF4-FFF2-40B4-BE49-F238E27FC236}">
                <a16:creationId xmlns:a16="http://schemas.microsoft.com/office/drawing/2014/main" id="{FB046838-061A-55EC-10B0-3140C36CDBF1}"/>
              </a:ext>
            </a:extLst>
          </p:cNvPr>
          <p:cNvSpPr>
            <a:spLocks noGrp="1"/>
          </p:cNvSpPr>
          <p:nvPr>
            <p:ph type="ftr" sz="quarter" idx="15"/>
          </p:nvPr>
        </p:nvSpPr>
        <p:spPr>
          <a:xfrm>
            <a:off x="4038600" y="6356350"/>
            <a:ext cx="4114800" cy="365125"/>
          </a:xfrm>
        </p:spPr>
        <p:txBody>
          <a:bodyPr/>
          <a:lstStyle/>
          <a:p>
            <a:r>
              <a:rPr lang="fi-FI"/>
              <a:t>7</a:t>
            </a:r>
          </a:p>
        </p:txBody>
      </p:sp>
      <p:pic>
        <p:nvPicPr>
          <p:cNvPr id="2" name="Kuva 1">
            <a:extLst>
              <a:ext uri="{FF2B5EF4-FFF2-40B4-BE49-F238E27FC236}">
                <a16:creationId xmlns:a16="http://schemas.microsoft.com/office/drawing/2014/main" id="{927DF12D-73B9-29C1-69C6-CBD62257E69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3" name="Rectangle 11">
            <a:extLst>
              <a:ext uri="{FF2B5EF4-FFF2-40B4-BE49-F238E27FC236}">
                <a16:creationId xmlns:a16="http://schemas.microsoft.com/office/drawing/2014/main" id="{C965BFED-6161-CFDC-AF60-F483B8FFB216}"/>
              </a:ext>
            </a:extLst>
          </p:cNvPr>
          <p:cNvSpPr/>
          <p:nvPr/>
        </p:nvSpPr>
        <p:spPr>
          <a:xfrm>
            <a:off x="826047" y="2040070"/>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Rectangle 19">
            <a:extLst>
              <a:ext uri="{FF2B5EF4-FFF2-40B4-BE49-F238E27FC236}">
                <a16:creationId xmlns:a16="http://schemas.microsoft.com/office/drawing/2014/main" id="{18FC0E4A-7253-629F-80BC-21B626ED2935}"/>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Rectangle 19">
            <a:extLst>
              <a:ext uri="{FF2B5EF4-FFF2-40B4-BE49-F238E27FC236}">
                <a16:creationId xmlns:a16="http://schemas.microsoft.com/office/drawing/2014/main" id="{577315CC-0CFA-F895-7727-4E77EE9FDC11}"/>
              </a:ext>
            </a:extLst>
          </p:cNvPr>
          <p:cNvSpPr/>
          <p:nvPr/>
        </p:nvSpPr>
        <p:spPr>
          <a:xfrm>
            <a:off x="807041" y="493576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7248826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rgbClr val="152B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26641" y="4926091"/>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 name="Päivämäärän paikkamerkki 3">
            <a:extLst>
              <a:ext uri="{FF2B5EF4-FFF2-40B4-BE49-F238E27FC236}">
                <a16:creationId xmlns:a16="http://schemas.microsoft.com/office/drawing/2014/main" id="{F0C3BE3B-365A-F34F-7512-ACE065AE75F1}"/>
              </a:ext>
            </a:extLst>
          </p:cNvPr>
          <p:cNvSpPr>
            <a:spLocks noGrp="1"/>
          </p:cNvSpPr>
          <p:nvPr>
            <p:ph type="dt" sz="half" idx="14"/>
          </p:nvPr>
        </p:nvSpPr>
        <p:spPr>
          <a:xfrm>
            <a:off x="838200" y="6356350"/>
            <a:ext cx="2743200" cy="365125"/>
          </a:xfrm>
        </p:spPr>
        <p:txBody>
          <a:bodyPr/>
          <a:lstStyle>
            <a:lvl1pPr marL="0" indent="0">
              <a:buFontTx/>
              <a:buNone/>
              <a:defRPr/>
            </a:lvl1pPr>
          </a:lstStyle>
          <a:p>
            <a:endParaRPr lang="fi-FI"/>
          </a:p>
        </p:txBody>
      </p:sp>
      <p:sp>
        <p:nvSpPr>
          <p:cNvPr id="5" name="Alatunnisteen paikkamerkki 4">
            <a:extLst>
              <a:ext uri="{FF2B5EF4-FFF2-40B4-BE49-F238E27FC236}">
                <a16:creationId xmlns:a16="http://schemas.microsoft.com/office/drawing/2014/main" id="{C8898B48-5E4C-4E99-7B1E-3E8FB8566180}"/>
              </a:ext>
            </a:extLst>
          </p:cNvPr>
          <p:cNvSpPr>
            <a:spLocks noGrp="1"/>
          </p:cNvSpPr>
          <p:nvPr>
            <p:ph type="ftr" sz="quarter" idx="15"/>
          </p:nvPr>
        </p:nvSpPr>
        <p:spPr>
          <a:xfrm>
            <a:off x="4038600" y="6356350"/>
            <a:ext cx="4114800" cy="365125"/>
          </a:xfrm>
        </p:spPr>
        <p:txBody>
          <a:bodyPr/>
          <a:lstStyle>
            <a:lvl1pPr marL="0" indent="0">
              <a:buFontTx/>
              <a:buNone/>
              <a:defRPr/>
            </a:lvl1pPr>
          </a:lstStyle>
          <a:p>
            <a:r>
              <a:rPr lang="fi-FI"/>
              <a:t>7</a:t>
            </a:r>
          </a:p>
        </p:txBody>
      </p:sp>
      <p:sp>
        <p:nvSpPr>
          <p:cNvPr id="6" name="Title 1">
            <a:extLst>
              <a:ext uri="{FF2B5EF4-FFF2-40B4-BE49-F238E27FC236}">
                <a16:creationId xmlns:a16="http://schemas.microsoft.com/office/drawing/2014/main" id="{B907A589-1EED-2BD9-853A-9992680111AD}"/>
              </a:ext>
            </a:extLst>
          </p:cNvPr>
          <p:cNvSpPr>
            <a:spLocks noGrp="1"/>
          </p:cNvSpPr>
          <p:nvPr>
            <p:ph type="title"/>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2" name="Rectangle 11">
            <a:extLst>
              <a:ext uri="{FF2B5EF4-FFF2-40B4-BE49-F238E27FC236}">
                <a16:creationId xmlns:a16="http://schemas.microsoft.com/office/drawing/2014/main" id="{75E253B2-B92F-22A5-9232-D7C1B4269241}"/>
              </a:ext>
            </a:extLst>
          </p:cNvPr>
          <p:cNvSpPr/>
          <p:nvPr/>
        </p:nvSpPr>
        <p:spPr>
          <a:xfrm>
            <a:off x="826047" y="2040070"/>
            <a:ext cx="1134000" cy="1134000"/>
          </a:xfrm>
          <a:prstGeom prst="rect">
            <a:avLst/>
          </a:prstGeom>
          <a:solidFill>
            <a:srgbClr val="152B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3" name="Rectangle 19">
            <a:extLst>
              <a:ext uri="{FF2B5EF4-FFF2-40B4-BE49-F238E27FC236}">
                <a16:creationId xmlns:a16="http://schemas.microsoft.com/office/drawing/2014/main" id="{42607EC8-88E6-0271-E2B1-BD400C03BC8F}"/>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7" name="Rectangle 21">
            <a:extLst>
              <a:ext uri="{FF2B5EF4-FFF2-40B4-BE49-F238E27FC236}">
                <a16:creationId xmlns:a16="http://schemas.microsoft.com/office/drawing/2014/main" id="{8401998F-239B-69E9-97D0-E5856383799F}"/>
              </a:ext>
            </a:extLst>
          </p:cNvPr>
          <p:cNvSpPr/>
          <p:nvPr/>
        </p:nvSpPr>
        <p:spPr>
          <a:xfrm>
            <a:off x="826641" y="4926091"/>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Tree>
    <p:extLst>
      <p:ext uri="{BB962C8B-B14F-4D97-AF65-F5344CB8AC3E}">
        <p14:creationId xmlns:p14="http://schemas.microsoft.com/office/powerpoint/2010/main" val="39221377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p:nvSpPr>
        <p:spPr>
          <a:xfrm>
            <a:off x="4164960" y="168481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19" name="Text Placeholder 18"/>
          <p:cNvSpPr>
            <a:spLocks noGrp="1"/>
          </p:cNvSpPr>
          <p:nvPr>
            <p:ph type="body" sz="quarter" idx="16"/>
          </p:nvPr>
        </p:nvSpPr>
        <p:spPr>
          <a:xfrm>
            <a:off x="4244022" y="1824717"/>
            <a:ext cx="6866776" cy="869752"/>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37192" y="168481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37192" y="296297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37786" y="4241138"/>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0" name="Rectangle 21">
            <a:extLst>
              <a:ext uri="{FF2B5EF4-FFF2-40B4-BE49-F238E27FC236}">
                <a16:creationId xmlns:a16="http://schemas.microsoft.com/office/drawing/2014/main" id="{35D6AED0-8A9B-47A6-9DA5-836963DEB41D}"/>
              </a:ext>
            </a:extLst>
          </p:cNvPr>
          <p:cNvSpPr/>
          <p:nvPr/>
        </p:nvSpPr>
        <p:spPr>
          <a:xfrm>
            <a:off x="837786" y="5507072"/>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p:nvPr>
        </p:nvSpPr>
        <p:spPr>
          <a:xfrm>
            <a:off x="937481" y="1838559"/>
            <a:ext cx="2936935" cy="855910"/>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p:nvPr>
        </p:nvSpPr>
        <p:spPr>
          <a:xfrm>
            <a:off x="968323" y="3110845"/>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p:nvPr>
        </p:nvSpPr>
        <p:spPr>
          <a:xfrm>
            <a:off x="968323" y="4375168"/>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p:nvPr>
        </p:nvSpPr>
        <p:spPr>
          <a:xfrm>
            <a:off x="968322" y="5645962"/>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8" name="Rectangle 11">
            <a:extLst>
              <a:ext uri="{FF2B5EF4-FFF2-40B4-BE49-F238E27FC236}">
                <a16:creationId xmlns:a16="http://schemas.microsoft.com/office/drawing/2014/main" id="{306C0533-8257-49D0-BD81-57AECBA366A9}"/>
              </a:ext>
            </a:extLst>
          </p:cNvPr>
          <p:cNvSpPr/>
          <p:nvPr/>
        </p:nvSpPr>
        <p:spPr>
          <a:xfrm>
            <a:off x="4167521" y="296297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10846"/>
            <a:ext cx="6866776" cy="838984"/>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0" name="Rectangle 11">
            <a:extLst>
              <a:ext uri="{FF2B5EF4-FFF2-40B4-BE49-F238E27FC236}">
                <a16:creationId xmlns:a16="http://schemas.microsoft.com/office/drawing/2014/main" id="{1D9B4FBB-393A-4A23-940C-D8C34778810A}"/>
              </a:ext>
            </a:extLst>
          </p:cNvPr>
          <p:cNvSpPr/>
          <p:nvPr/>
        </p:nvSpPr>
        <p:spPr>
          <a:xfrm>
            <a:off x="4164960" y="4241139"/>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375168"/>
            <a:ext cx="6866776" cy="838985"/>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2" name="Rectangle 11">
            <a:extLst>
              <a:ext uri="{FF2B5EF4-FFF2-40B4-BE49-F238E27FC236}">
                <a16:creationId xmlns:a16="http://schemas.microsoft.com/office/drawing/2014/main" id="{0D7A0154-2E69-4557-B70B-38F0A83C4E10}"/>
              </a:ext>
            </a:extLst>
          </p:cNvPr>
          <p:cNvSpPr/>
          <p:nvPr/>
        </p:nvSpPr>
        <p:spPr>
          <a:xfrm>
            <a:off x="4164960" y="5507073"/>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45962"/>
            <a:ext cx="6866776" cy="838985"/>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 name="Title 1">
            <a:extLst>
              <a:ext uri="{FF2B5EF4-FFF2-40B4-BE49-F238E27FC236}">
                <a16:creationId xmlns:a16="http://schemas.microsoft.com/office/drawing/2014/main" id="{9D51047D-E35E-DB58-140A-70ED08A76594}"/>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A461E26F-107B-7AF3-2A2B-4B582DEC95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9922489" y="-256976"/>
            <a:ext cx="2857500" cy="2857500"/>
          </a:xfrm>
          <a:prstGeom prst="rect">
            <a:avLst/>
          </a:prstGeom>
        </p:spPr>
      </p:pic>
      <p:sp>
        <p:nvSpPr>
          <p:cNvPr id="2" name="Rectangle 11">
            <a:extLst>
              <a:ext uri="{FF2B5EF4-FFF2-40B4-BE49-F238E27FC236}">
                <a16:creationId xmlns:a16="http://schemas.microsoft.com/office/drawing/2014/main" id="{2532FC12-F9FA-43F0-A452-86AA77CB042F}"/>
              </a:ext>
            </a:extLst>
          </p:cNvPr>
          <p:cNvSpPr/>
          <p:nvPr/>
        </p:nvSpPr>
        <p:spPr>
          <a:xfrm>
            <a:off x="4164960" y="168481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3" name="Rectangle 11">
            <a:extLst>
              <a:ext uri="{FF2B5EF4-FFF2-40B4-BE49-F238E27FC236}">
                <a16:creationId xmlns:a16="http://schemas.microsoft.com/office/drawing/2014/main" id="{7B44C553-60FC-498E-2C78-FDF8B27CFDAA}"/>
              </a:ext>
            </a:extLst>
          </p:cNvPr>
          <p:cNvSpPr/>
          <p:nvPr/>
        </p:nvSpPr>
        <p:spPr>
          <a:xfrm>
            <a:off x="837192" y="168481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6" name="Rectangle 19">
            <a:extLst>
              <a:ext uri="{FF2B5EF4-FFF2-40B4-BE49-F238E27FC236}">
                <a16:creationId xmlns:a16="http://schemas.microsoft.com/office/drawing/2014/main" id="{A3060848-B69D-6C1F-469B-52A70E8D879E}"/>
              </a:ext>
            </a:extLst>
          </p:cNvPr>
          <p:cNvSpPr/>
          <p:nvPr/>
        </p:nvSpPr>
        <p:spPr>
          <a:xfrm>
            <a:off x="837192" y="296297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7" name="Rectangle 21">
            <a:extLst>
              <a:ext uri="{FF2B5EF4-FFF2-40B4-BE49-F238E27FC236}">
                <a16:creationId xmlns:a16="http://schemas.microsoft.com/office/drawing/2014/main" id="{F6D7E508-4D6D-6BEA-5077-43EE39374EAE}"/>
              </a:ext>
            </a:extLst>
          </p:cNvPr>
          <p:cNvSpPr/>
          <p:nvPr/>
        </p:nvSpPr>
        <p:spPr>
          <a:xfrm>
            <a:off x="837786" y="4241138"/>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8" name="Rectangle 21">
            <a:extLst>
              <a:ext uri="{FF2B5EF4-FFF2-40B4-BE49-F238E27FC236}">
                <a16:creationId xmlns:a16="http://schemas.microsoft.com/office/drawing/2014/main" id="{63D66092-4980-4C54-1F33-DCD332C6E1C0}"/>
              </a:ext>
            </a:extLst>
          </p:cNvPr>
          <p:cNvSpPr/>
          <p:nvPr/>
        </p:nvSpPr>
        <p:spPr>
          <a:xfrm>
            <a:off x="837786" y="5507072"/>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9" name="Rectangle 11">
            <a:extLst>
              <a:ext uri="{FF2B5EF4-FFF2-40B4-BE49-F238E27FC236}">
                <a16:creationId xmlns:a16="http://schemas.microsoft.com/office/drawing/2014/main" id="{6BD5CA28-83F9-C849-714E-C35EF489DA20}"/>
              </a:ext>
            </a:extLst>
          </p:cNvPr>
          <p:cNvSpPr/>
          <p:nvPr/>
        </p:nvSpPr>
        <p:spPr>
          <a:xfrm>
            <a:off x="4167521" y="296297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1" name="Rectangle 11">
            <a:extLst>
              <a:ext uri="{FF2B5EF4-FFF2-40B4-BE49-F238E27FC236}">
                <a16:creationId xmlns:a16="http://schemas.microsoft.com/office/drawing/2014/main" id="{D318DEAE-A331-616E-EF6C-E49DAD361095}"/>
              </a:ext>
            </a:extLst>
          </p:cNvPr>
          <p:cNvSpPr/>
          <p:nvPr/>
        </p:nvSpPr>
        <p:spPr>
          <a:xfrm>
            <a:off x="4164960" y="4241139"/>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4" name="Rectangle 11">
            <a:extLst>
              <a:ext uri="{FF2B5EF4-FFF2-40B4-BE49-F238E27FC236}">
                <a16:creationId xmlns:a16="http://schemas.microsoft.com/office/drawing/2014/main" id="{BE784361-84E2-7296-CBFF-727856936392}"/>
              </a:ext>
            </a:extLst>
          </p:cNvPr>
          <p:cNvSpPr/>
          <p:nvPr/>
        </p:nvSpPr>
        <p:spPr>
          <a:xfrm>
            <a:off x="4164960" y="5507073"/>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pic>
        <p:nvPicPr>
          <p:cNvPr id="15" name="Kuva 14">
            <a:extLst>
              <a:ext uri="{FF2B5EF4-FFF2-40B4-BE49-F238E27FC236}">
                <a16:creationId xmlns:a16="http://schemas.microsoft.com/office/drawing/2014/main" id="{CBCD4B09-C500-AE9F-E5D3-451B11DCE9D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9922489" y="-256976"/>
            <a:ext cx="2857500" cy="2857500"/>
          </a:xfrm>
          <a:prstGeom prst="rect">
            <a:avLst/>
          </a:prstGeom>
        </p:spPr>
      </p:pic>
    </p:spTree>
    <p:extLst>
      <p:ext uri="{BB962C8B-B14F-4D97-AF65-F5344CB8AC3E}">
        <p14:creationId xmlns:p14="http://schemas.microsoft.com/office/powerpoint/2010/main" val="31242013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ekstipohja tyhja">
    <p:spTree>
      <p:nvGrpSpPr>
        <p:cNvPr id="1" name=""/>
        <p:cNvGrpSpPr/>
        <p:nvPr/>
      </p:nvGrpSpPr>
      <p:grpSpPr>
        <a:xfrm>
          <a:off x="0" y="0"/>
          <a:ext cx="0" cy="0"/>
          <a:chOff x="0" y="0"/>
          <a:chExt cx="0" cy="0"/>
        </a:xfrm>
      </p:grpSpPr>
      <p:sp>
        <p:nvSpPr>
          <p:cNvPr id="5" name="Kuvan paikkamerkki 14">
            <a:extLst>
              <a:ext uri="{FF2B5EF4-FFF2-40B4-BE49-F238E27FC236}">
                <a16:creationId xmlns:a16="http://schemas.microsoft.com/office/drawing/2014/main" id="{35E54030-206A-72EB-6BE4-0638527C7FBF}"/>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7" name="Title 1">
            <a:extLst>
              <a:ext uri="{FF2B5EF4-FFF2-40B4-BE49-F238E27FC236}">
                <a16:creationId xmlns:a16="http://schemas.microsoft.com/office/drawing/2014/main" id="{E6BCD65C-4E9A-0922-93C6-F86689B9C2FE}"/>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9" name="Sisällön paikkamerkki 10">
            <a:extLst>
              <a:ext uri="{FF2B5EF4-FFF2-40B4-BE49-F238E27FC236}">
                <a16:creationId xmlns:a16="http://schemas.microsoft.com/office/drawing/2014/main" id="{679EC430-75AD-3E78-2FCE-9FC9DFC3D440}"/>
              </a:ext>
            </a:extLst>
          </p:cNvPr>
          <p:cNvSpPr>
            <a:spLocks noGrp="1"/>
          </p:cNvSpPr>
          <p:nvPr>
            <p:ph sz="quarter" idx="17" hasCustomPrompt="1"/>
          </p:nvPr>
        </p:nvSpPr>
        <p:spPr>
          <a:xfrm>
            <a:off x="838199" y="2036619"/>
            <a:ext cx="10515599" cy="3449782"/>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663586411"/>
      </p:ext>
    </p:extLst>
  </p:cSld>
  <p:clrMapOvr>
    <a:masterClrMapping/>
  </p:clrMapOvr>
  <p:hf sldNum="0" hdr="0" ftr="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ikajana">
    <p:bg>
      <p:bgPr>
        <a:solidFill>
          <a:srgbClr val="A2E4B8">
            <a:alpha val="90000"/>
          </a:srgbClr>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D35DEAD2-F187-9BA9-1FAE-CB22CE575220}"/>
              </a:ext>
            </a:extLst>
          </p:cNvPr>
          <p:cNvSpPr/>
          <p:nvPr/>
        </p:nvSpPr>
        <p:spPr>
          <a:xfrm>
            <a:off x="926123"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bg1"/>
              </a:solidFill>
              <a:latin typeface="Poppins" pitchFamily="2" charset="77"/>
              <a:cs typeface="Poppins" pitchFamily="2" charset="77"/>
            </a:endParaRPr>
          </a:p>
        </p:txBody>
      </p:sp>
      <p:sp>
        <p:nvSpPr>
          <p:cNvPr id="6" name="Rectangle 10">
            <a:extLst>
              <a:ext uri="{FF2B5EF4-FFF2-40B4-BE49-F238E27FC236}">
                <a16:creationId xmlns:a16="http://schemas.microsoft.com/office/drawing/2014/main" id="{CFB3D5F8-8221-9DAC-8CE1-4620E831703C}"/>
              </a:ext>
            </a:extLst>
          </p:cNvPr>
          <p:cNvSpPr/>
          <p:nvPr/>
        </p:nvSpPr>
        <p:spPr>
          <a:xfrm>
            <a:off x="3036277"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bg1"/>
              </a:solidFill>
              <a:latin typeface="Poppins" pitchFamily="2" charset="77"/>
              <a:cs typeface="Poppins" pitchFamily="2" charset="77"/>
            </a:endParaRPr>
          </a:p>
        </p:txBody>
      </p:sp>
      <p:sp>
        <p:nvSpPr>
          <p:cNvPr id="7" name="Rectangle 11">
            <a:extLst>
              <a:ext uri="{FF2B5EF4-FFF2-40B4-BE49-F238E27FC236}">
                <a16:creationId xmlns:a16="http://schemas.microsoft.com/office/drawing/2014/main" id="{9A02726A-132A-F401-CD44-639C726986E9}"/>
              </a:ext>
            </a:extLst>
          </p:cNvPr>
          <p:cNvSpPr/>
          <p:nvPr/>
        </p:nvSpPr>
        <p:spPr>
          <a:xfrm>
            <a:off x="5146431"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bg1"/>
              </a:solidFill>
              <a:latin typeface="Poppins" pitchFamily="2" charset="77"/>
              <a:cs typeface="Poppins" pitchFamily="2" charset="77"/>
            </a:endParaRPr>
          </a:p>
        </p:txBody>
      </p:sp>
      <p:sp>
        <p:nvSpPr>
          <p:cNvPr id="8" name="Rectangle 12">
            <a:extLst>
              <a:ext uri="{FF2B5EF4-FFF2-40B4-BE49-F238E27FC236}">
                <a16:creationId xmlns:a16="http://schemas.microsoft.com/office/drawing/2014/main" id="{58F2017A-931A-1532-5E53-61DB958D4F72}"/>
              </a:ext>
            </a:extLst>
          </p:cNvPr>
          <p:cNvSpPr/>
          <p:nvPr/>
        </p:nvSpPr>
        <p:spPr>
          <a:xfrm>
            <a:off x="7256585"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600" noProof="0" dirty="0">
              <a:solidFill>
                <a:schemeClr val="accent2"/>
              </a:solidFill>
              <a:latin typeface="Poppins" pitchFamily="2" charset="77"/>
              <a:cs typeface="Poppins" pitchFamily="2" charset="77"/>
            </a:endParaRPr>
          </a:p>
        </p:txBody>
      </p:sp>
      <p:sp>
        <p:nvSpPr>
          <p:cNvPr id="9" name="Rectangle 13">
            <a:extLst>
              <a:ext uri="{FF2B5EF4-FFF2-40B4-BE49-F238E27FC236}">
                <a16:creationId xmlns:a16="http://schemas.microsoft.com/office/drawing/2014/main" id="{66770E7A-4D39-3952-B990-9D72AD15CD1E}"/>
              </a:ext>
            </a:extLst>
          </p:cNvPr>
          <p:cNvSpPr/>
          <p:nvPr/>
        </p:nvSpPr>
        <p:spPr>
          <a:xfrm>
            <a:off x="9366738"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600" noProof="0" dirty="0">
              <a:solidFill>
                <a:schemeClr val="accent2"/>
              </a:solidFill>
              <a:latin typeface="Poppins" pitchFamily="2" charset="77"/>
              <a:cs typeface="Poppins" pitchFamily="2" charset="77"/>
            </a:endParaRPr>
          </a:p>
        </p:txBody>
      </p:sp>
      <p:sp>
        <p:nvSpPr>
          <p:cNvPr id="12" name="Tekstin paikkamerkki 11">
            <a:extLst>
              <a:ext uri="{FF2B5EF4-FFF2-40B4-BE49-F238E27FC236}">
                <a16:creationId xmlns:a16="http://schemas.microsoft.com/office/drawing/2014/main" id="{21BBDA6E-A24D-65FE-77D3-BD580E9FD6E6}"/>
              </a:ext>
            </a:extLst>
          </p:cNvPr>
          <p:cNvSpPr>
            <a:spLocks noGrp="1"/>
          </p:cNvSpPr>
          <p:nvPr>
            <p:ph type="body" sz="quarter" idx="12"/>
          </p:nvPr>
        </p:nvSpPr>
        <p:spPr>
          <a:xfrm>
            <a:off x="926123" y="2262815"/>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3" name="Tekstin paikkamerkki 11">
            <a:extLst>
              <a:ext uri="{FF2B5EF4-FFF2-40B4-BE49-F238E27FC236}">
                <a16:creationId xmlns:a16="http://schemas.microsoft.com/office/drawing/2014/main" id="{AFB48995-E616-12E8-F652-51793987F320}"/>
              </a:ext>
            </a:extLst>
          </p:cNvPr>
          <p:cNvSpPr>
            <a:spLocks noGrp="1"/>
          </p:cNvSpPr>
          <p:nvPr>
            <p:ph type="body" sz="quarter" idx="13"/>
          </p:nvPr>
        </p:nvSpPr>
        <p:spPr>
          <a:xfrm>
            <a:off x="3045069"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4" name="Tekstin paikkamerkki 11">
            <a:extLst>
              <a:ext uri="{FF2B5EF4-FFF2-40B4-BE49-F238E27FC236}">
                <a16:creationId xmlns:a16="http://schemas.microsoft.com/office/drawing/2014/main" id="{F7FC5B1C-D04E-47CB-AC93-57495EA3B9B1}"/>
              </a:ext>
            </a:extLst>
          </p:cNvPr>
          <p:cNvSpPr>
            <a:spLocks noGrp="1"/>
          </p:cNvSpPr>
          <p:nvPr>
            <p:ph type="body" sz="quarter" idx="14"/>
          </p:nvPr>
        </p:nvSpPr>
        <p:spPr>
          <a:xfrm>
            <a:off x="5155222"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5" name="Tekstin paikkamerkki 11">
            <a:extLst>
              <a:ext uri="{FF2B5EF4-FFF2-40B4-BE49-F238E27FC236}">
                <a16:creationId xmlns:a16="http://schemas.microsoft.com/office/drawing/2014/main" id="{6D7AFADF-B093-C43E-4A8F-2312D69D6C76}"/>
              </a:ext>
            </a:extLst>
          </p:cNvPr>
          <p:cNvSpPr>
            <a:spLocks noGrp="1"/>
          </p:cNvSpPr>
          <p:nvPr>
            <p:ph type="body" sz="quarter" idx="15"/>
          </p:nvPr>
        </p:nvSpPr>
        <p:spPr>
          <a:xfrm>
            <a:off x="7265375"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6" name="Tekstin paikkamerkki 11">
            <a:extLst>
              <a:ext uri="{FF2B5EF4-FFF2-40B4-BE49-F238E27FC236}">
                <a16:creationId xmlns:a16="http://schemas.microsoft.com/office/drawing/2014/main" id="{1FF4A9F2-17B6-D185-34D4-D3717759EE73}"/>
              </a:ext>
            </a:extLst>
          </p:cNvPr>
          <p:cNvSpPr>
            <a:spLocks noGrp="1"/>
          </p:cNvSpPr>
          <p:nvPr>
            <p:ph type="body" sz="quarter" idx="16"/>
          </p:nvPr>
        </p:nvSpPr>
        <p:spPr>
          <a:xfrm>
            <a:off x="9375528"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3" name="Päivämäärän paikkamerkki 2">
            <a:extLst>
              <a:ext uri="{FF2B5EF4-FFF2-40B4-BE49-F238E27FC236}">
                <a16:creationId xmlns:a16="http://schemas.microsoft.com/office/drawing/2014/main" id="{F45DDA58-88D7-608E-1A43-09D76B45FCD3}"/>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E0D47F8B-DBD0-3E8F-46CA-EE6A775E8A33}"/>
              </a:ext>
            </a:extLst>
          </p:cNvPr>
          <p:cNvSpPr>
            <a:spLocks noGrp="1"/>
          </p:cNvSpPr>
          <p:nvPr>
            <p:ph type="ftr" sz="quarter" idx="11"/>
          </p:nvPr>
        </p:nvSpPr>
        <p:spPr/>
        <p:txBody>
          <a:bodyPr/>
          <a:lstStyle/>
          <a:p>
            <a:r>
              <a:rPr lang="fi-FI"/>
              <a:t>7</a:t>
            </a:r>
          </a:p>
        </p:txBody>
      </p:sp>
      <p:sp>
        <p:nvSpPr>
          <p:cNvPr id="18" name="Title 1">
            <a:extLst>
              <a:ext uri="{FF2B5EF4-FFF2-40B4-BE49-F238E27FC236}">
                <a16:creationId xmlns:a16="http://schemas.microsoft.com/office/drawing/2014/main" id="{437E7824-E1AD-056C-F5A7-FE90D2190DC1}"/>
              </a:ext>
            </a:extLst>
          </p:cNvPr>
          <p:cNvSpPr>
            <a:spLocks noGrp="1"/>
          </p:cNvSpPr>
          <p:nvPr>
            <p:ph type="title"/>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cxnSp>
        <p:nvCxnSpPr>
          <p:cNvPr id="10" name="Straight Arrow Connector 16">
            <a:extLst>
              <a:ext uri="{FF2B5EF4-FFF2-40B4-BE49-F238E27FC236}">
                <a16:creationId xmlns:a16="http://schemas.microsoft.com/office/drawing/2014/main" id="{CE627CFE-2ABB-C796-007B-D275FD7A483A}"/>
              </a:ext>
            </a:extLst>
          </p:cNvPr>
          <p:cNvCxnSpPr>
            <a:cxnSpLocks/>
          </p:cNvCxnSpPr>
          <p:nvPr/>
        </p:nvCxnSpPr>
        <p:spPr>
          <a:xfrm>
            <a:off x="1752600" y="5255158"/>
            <a:ext cx="8686800" cy="0"/>
          </a:xfrm>
          <a:prstGeom prst="straightConnector1">
            <a:avLst/>
          </a:prstGeom>
          <a:ln w="41275">
            <a:solidFill>
              <a:srgbClr val="152A96"/>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16">
            <a:extLst>
              <a:ext uri="{FF2B5EF4-FFF2-40B4-BE49-F238E27FC236}">
                <a16:creationId xmlns:a16="http://schemas.microsoft.com/office/drawing/2014/main" id="{FCFBC1C3-F9ED-967E-FBD0-C9247B9EAA72}"/>
              </a:ext>
            </a:extLst>
          </p:cNvPr>
          <p:cNvCxnSpPr>
            <a:cxnSpLocks/>
          </p:cNvCxnSpPr>
          <p:nvPr/>
        </p:nvCxnSpPr>
        <p:spPr>
          <a:xfrm>
            <a:off x="1752600" y="5255158"/>
            <a:ext cx="8686800" cy="0"/>
          </a:xfrm>
          <a:prstGeom prst="straightConnector1">
            <a:avLst/>
          </a:prstGeom>
          <a:ln w="41275">
            <a:solidFill>
              <a:srgbClr val="152A96"/>
            </a:solidFill>
            <a:tailEnd type="triangle" w="lg" len="lg"/>
          </a:ln>
        </p:spPr>
        <p:style>
          <a:lnRef idx="2">
            <a:schemeClr val="accent1"/>
          </a:lnRef>
          <a:fillRef idx="0">
            <a:schemeClr val="accent1"/>
          </a:fillRef>
          <a:effectRef idx="1">
            <a:schemeClr val="accent1"/>
          </a:effectRef>
          <a:fontRef idx="minor">
            <a:schemeClr val="tx1"/>
          </a:fontRef>
        </p:style>
      </p:cxnSp>
      <p:pic>
        <p:nvPicPr>
          <p:cNvPr id="2" name="Graphic 18">
            <a:extLst>
              <a:ext uri="{FF2B5EF4-FFF2-40B4-BE49-F238E27FC236}">
                <a16:creationId xmlns:a16="http://schemas.microsoft.com/office/drawing/2014/main" id="{C6A0789B-5EF3-6BDB-BCC8-FBCF7E94F2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702321831"/>
      </p:ext>
    </p:extLst>
  </p:cSld>
  <p:clrMapOvr>
    <a:masterClrMapping/>
  </p:clrMapOvr>
  <p:hf sldNum="0" hdr="0" ftr="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Jäsennys">
    <p:bg>
      <p:bgPr>
        <a:solidFill>
          <a:srgbClr val="A2E4B8">
            <a:alpha val="90000"/>
          </a:srgbClr>
        </a:solidFill>
        <a:effectLst/>
      </p:bgPr>
    </p:bg>
    <p:spTree>
      <p:nvGrpSpPr>
        <p:cNvPr id="1" name=""/>
        <p:cNvGrpSpPr/>
        <p:nvPr/>
      </p:nvGrpSpPr>
      <p:grpSpPr>
        <a:xfrm>
          <a:off x="0" y="0"/>
          <a:ext cx="0" cy="0"/>
          <a:chOff x="0" y="0"/>
          <a:chExt cx="0" cy="0"/>
        </a:xfrm>
      </p:grpSpPr>
      <p:sp>
        <p:nvSpPr>
          <p:cNvPr id="31" name="Rectangle 5">
            <a:extLst>
              <a:ext uri="{FF2B5EF4-FFF2-40B4-BE49-F238E27FC236}">
                <a16:creationId xmlns:a16="http://schemas.microsoft.com/office/drawing/2014/main" id="{4BDCDF37-53E2-19F3-7A59-6CBAF5C51A4F}"/>
              </a:ext>
            </a:extLst>
          </p:cNvPr>
          <p:cNvSpPr/>
          <p:nvPr/>
        </p:nvSpPr>
        <p:spPr>
          <a:xfrm>
            <a:off x="1582982" y="2486492"/>
            <a:ext cx="4527224"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32" name="Rectangle 7">
            <a:extLst>
              <a:ext uri="{FF2B5EF4-FFF2-40B4-BE49-F238E27FC236}">
                <a16:creationId xmlns:a16="http://schemas.microsoft.com/office/drawing/2014/main" id="{D6A4791B-04C6-827A-7E3E-62DAC6A96DC7}"/>
              </a:ext>
            </a:extLst>
          </p:cNvPr>
          <p:cNvSpPr/>
          <p:nvPr/>
        </p:nvSpPr>
        <p:spPr>
          <a:xfrm>
            <a:off x="6249904" y="2486492"/>
            <a:ext cx="4527225"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3" name="Päivämäärän paikkamerkki 2">
            <a:extLst>
              <a:ext uri="{FF2B5EF4-FFF2-40B4-BE49-F238E27FC236}">
                <a16:creationId xmlns:a16="http://schemas.microsoft.com/office/drawing/2014/main" id="{F45DDA58-88D7-608E-1A43-09D76B45FCD3}"/>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E0D47F8B-DBD0-3E8F-46CA-EE6A775E8A33}"/>
              </a:ext>
            </a:extLst>
          </p:cNvPr>
          <p:cNvSpPr>
            <a:spLocks noGrp="1"/>
          </p:cNvSpPr>
          <p:nvPr>
            <p:ph type="ftr" sz="quarter" idx="11"/>
          </p:nvPr>
        </p:nvSpPr>
        <p:spPr/>
        <p:txBody>
          <a:bodyPr/>
          <a:lstStyle/>
          <a:p>
            <a:r>
              <a:rPr lang="fi-FI"/>
              <a:t>7</a:t>
            </a:r>
          </a:p>
        </p:txBody>
      </p:sp>
      <p:sp>
        <p:nvSpPr>
          <p:cNvPr id="18" name="Title 1">
            <a:extLst>
              <a:ext uri="{FF2B5EF4-FFF2-40B4-BE49-F238E27FC236}">
                <a16:creationId xmlns:a16="http://schemas.microsoft.com/office/drawing/2014/main" id="{437E7824-E1AD-056C-F5A7-FE90D2190DC1}"/>
              </a:ext>
            </a:extLst>
          </p:cNvPr>
          <p:cNvSpPr>
            <a:spLocks noGrp="1"/>
          </p:cNvSpPr>
          <p:nvPr>
            <p:ph type="title" hasCustomPrompt="1"/>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dirty="0"/>
              <a:t>Muokkaa </a:t>
            </a:r>
            <a:r>
              <a:rPr lang="fi-FI" dirty="0" err="1"/>
              <a:t>ots</a:t>
            </a:r>
            <a:r>
              <a:rPr lang="fi-FI" dirty="0"/>
              <a:t>. </a:t>
            </a:r>
            <a:br>
              <a:rPr lang="fi-FI" dirty="0"/>
            </a:br>
            <a:r>
              <a:rPr lang="fi-FI" dirty="0" err="1"/>
              <a:t>perustyyl</a:t>
            </a:r>
            <a:r>
              <a:rPr lang="fi-FI" dirty="0"/>
              <a:t>. </a:t>
            </a:r>
            <a:r>
              <a:rPr lang="fi-FI" dirty="0" err="1"/>
              <a:t>napsautt</a:t>
            </a:r>
            <a:r>
              <a:rPr lang="fi-FI" dirty="0"/>
              <a:t>.</a:t>
            </a:r>
          </a:p>
        </p:txBody>
      </p:sp>
      <p:sp>
        <p:nvSpPr>
          <p:cNvPr id="24" name="Rectangle 5">
            <a:extLst>
              <a:ext uri="{FF2B5EF4-FFF2-40B4-BE49-F238E27FC236}">
                <a16:creationId xmlns:a16="http://schemas.microsoft.com/office/drawing/2014/main" id="{B053A9D8-A75F-1A7C-0410-A1E39E6798B3}"/>
              </a:ext>
            </a:extLst>
          </p:cNvPr>
          <p:cNvSpPr/>
          <p:nvPr/>
        </p:nvSpPr>
        <p:spPr>
          <a:xfrm>
            <a:off x="1597187" y="4401705"/>
            <a:ext cx="4527224"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26" name="Rectangle 7">
            <a:extLst>
              <a:ext uri="{FF2B5EF4-FFF2-40B4-BE49-F238E27FC236}">
                <a16:creationId xmlns:a16="http://schemas.microsoft.com/office/drawing/2014/main" id="{087FCAE4-8A4F-88E0-2710-6BFDE9FD9BE6}"/>
              </a:ext>
            </a:extLst>
          </p:cNvPr>
          <p:cNvSpPr/>
          <p:nvPr/>
        </p:nvSpPr>
        <p:spPr>
          <a:xfrm>
            <a:off x="6264109" y="4401705"/>
            <a:ext cx="4527225"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12" name="Tekstin paikkamerkki 11">
            <a:extLst>
              <a:ext uri="{FF2B5EF4-FFF2-40B4-BE49-F238E27FC236}">
                <a16:creationId xmlns:a16="http://schemas.microsoft.com/office/drawing/2014/main" id="{21BBDA6E-A24D-65FE-77D3-BD580E9FD6E6}"/>
              </a:ext>
            </a:extLst>
          </p:cNvPr>
          <p:cNvSpPr>
            <a:spLocks noGrp="1"/>
          </p:cNvSpPr>
          <p:nvPr>
            <p:ph type="body" sz="quarter" idx="12"/>
          </p:nvPr>
        </p:nvSpPr>
        <p:spPr>
          <a:xfrm>
            <a:off x="1597187" y="2486491"/>
            <a:ext cx="4498813" cy="1722431"/>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27" name="Tekstin paikkamerkki 11">
            <a:extLst>
              <a:ext uri="{FF2B5EF4-FFF2-40B4-BE49-F238E27FC236}">
                <a16:creationId xmlns:a16="http://schemas.microsoft.com/office/drawing/2014/main" id="{67D1E8F6-2785-9C50-939A-DC53FFB81453}"/>
              </a:ext>
            </a:extLst>
          </p:cNvPr>
          <p:cNvSpPr>
            <a:spLocks noGrp="1"/>
          </p:cNvSpPr>
          <p:nvPr>
            <p:ph type="body" sz="quarter" idx="13"/>
          </p:nvPr>
        </p:nvSpPr>
        <p:spPr>
          <a:xfrm>
            <a:off x="6292521" y="2486492"/>
            <a:ext cx="4498813" cy="170574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28" name="Tekstin paikkamerkki 11">
            <a:extLst>
              <a:ext uri="{FF2B5EF4-FFF2-40B4-BE49-F238E27FC236}">
                <a16:creationId xmlns:a16="http://schemas.microsoft.com/office/drawing/2014/main" id="{249C1B4C-692B-0FD1-6E1C-0F79B571EAFA}"/>
              </a:ext>
            </a:extLst>
          </p:cNvPr>
          <p:cNvSpPr>
            <a:spLocks noGrp="1"/>
          </p:cNvSpPr>
          <p:nvPr>
            <p:ph type="body" sz="quarter" idx="14"/>
          </p:nvPr>
        </p:nvSpPr>
        <p:spPr>
          <a:xfrm>
            <a:off x="1625598" y="4418394"/>
            <a:ext cx="4498813" cy="1713986"/>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33" name="Tekstin paikkamerkki 11">
            <a:extLst>
              <a:ext uri="{FF2B5EF4-FFF2-40B4-BE49-F238E27FC236}">
                <a16:creationId xmlns:a16="http://schemas.microsoft.com/office/drawing/2014/main" id="{5B83F549-D3D5-5511-7CAC-2856A07DAC61}"/>
              </a:ext>
            </a:extLst>
          </p:cNvPr>
          <p:cNvSpPr>
            <a:spLocks noGrp="1"/>
          </p:cNvSpPr>
          <p:nvPr>
            <p:ph type="body" sz="quarter" idx="15"/>
          </p:nvPr>
        </p:nvSpPr>
        <p:spPr>
          <a:xfrm>
            <a:off x="6292521" y="4401705"/>
            <a:ext cx="4498813" cy="170574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Tree>
    <p:extLst>
      <p:ext uri="{BB962C8B-B14F-4D97-AF65-F5344CB8AC3E}">
        <p14:creationId xmlns:p14="http://schemas.microsoft.com/office/powerpoint/2010/main" val="3811966930"/>
      </p:ext>
    </p:extLst>
  </p:cSld>
  <p:clrMapOvr>
    <a:masterClrMapping/>
  </p:clrMapOvr>
  <p:hf sldNum="0" hdr="0" ftr="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Kuvapaikka oikea">
    <p:bg>
      <p:bgPr>
        <a:solidFill>
          <a:srgbClr val="87DBE8">
            <a:alpha val="7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6531430" y="-18169"/>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604219"/>
            <a:ext cx="5383434" cy="1325563"/>
          </a:xfrm>
          <a:prstGeom prst="rect">
            <a:avLst/>
          </a:prstGeom>
        </p:spPr>
        <p:txBody>
          <a:bodyPr vert="horz" lIns="90000" tIns="45720" rIns="91440" bIns="45720" rtlCol="0" anchor="t" anchorCtr="0">
            <a:noAutofit/>
          </a:bodyPr>
          <a:lstStyle>
            <a:lvl1pPr>
              <a:defRPr sz="4400" b="1">
                <a:solidFill>
                  <a:srgbClr val="450099"/>
                </a:solidFill>
              </a:defRPr>
            </a:lvl1pPr>
          </a:lstStyle>
          <a:p>
            <a:r>
              <a:rPr lang="fi-FI"/>
              <a:t>Muokkaa ots. perustyyl. napsautt.</a:t>
            </a:r>
            <a:endParaRPr lang="en-FI" dirty="0"/>
          </a:p>
        </p:txBody>
      </p:sp>
      <p:sp>
        <p:nvSpPr>
          <p:cNvPr id="3" name="Sisällön paikkamerkki 10">
            <a:extLst>
              <a:ext uri="{FF2B5EF4-FFF2-40B4-BE49-F238E27FC236}">
                <a16:creationId xmlns:a16="http://schemas.microsoft.com/office/drawing/2014/main" id="{58A96BC6-4DC6-95C9-6978-3F7278C07CAF}"/>
              </a:ext>
            </a:extLst>
          </p:cNvPr>
          <p:cNvSpPr>
            <a:spLocks noGrp="1"/>
          </p:cNvSpPr>
          <p:nvPr>
            <p:ph sz="quarter" idx="17" hasCustomPrompt="1"/>
          </p:nvPr>
        </p:nvSpPr>
        <p:spPr>
          <a:xfrm>
            <a:off x="598488" y="2213264"/>
            <a:ext cx="5383434" cy="3963699"/>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548610579"/>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dia 8">
    <p:bg>
      <p:bgPr>
        <a:solidFill>
          <a:srgbClr val="152B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B8CDFF"/>
                </a:solidFill>
                <a:latin typeface="Poppins" pitchFamily="2" charset="77"/>
                <a:cs typeface="Poppins" pitchFamily="2" charset="77"/>
              </a:defRPr>
            </a:lvl1pPr>
          </a:lstStyle>
          <a:p>
            <a:r>
              <a:rPr lang="fi-FI"/>
              <a:t>Muokkaa ots. perustyyl. napsautt.</a:t>
            </a:r>
            <a:endParaRPr lang="en-FI" dirty="0"/>
          </a:p>
        </p:txBody>
      </p:sp>
      <p:pic>
        <p:nvPicPr>
          <p:cNvPr id="4" name="Kuva 3">
            <a:extLst>
              <a:ext uri="{FF2B5EF4-FFF2-40B4-BE49-F238E27FC236}">
                <a16:creationId xmlns:a16="http://schemas.microsoft.com/office/drawing/2014/main" id="{EF889E0B-2641-F162-7E81-39EE478CA43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6F883F3F-8F82-B76D-ED5E-70943FCDDF00}"/>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B8CDFF"/>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7" name="Kuva 6">
            <a:extLst>
              <a:ext uri="{FF2B5EF4-FFF2-40B4-BE49-F238E27FC236}">
                <a16:creationId xmlns:a16="http://schemas.microsoft.com/office/drawing/2014/main" id="{87477B05-7F87-E20F-479F-7B8010A2B22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0992F558-9AC2-97E2-0AF4-AD2D3FB937D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1848655307"/>
      </p:ext>
    </p:extLst>
  </p:cSld>
  <p:clrMapOvr>
    <a:masterClrMapping/>
  </p:clrMapOvr>
  <p:hf sldNum="0" hdr="0" ftr="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Kuvapaikka vasen">
    <p:bg>
      <p:bgPr>
        <a:solidFill>
          <a:schemeClr val="bg1">
            <a:alpha val="80000"/>
          </a:schemeClr>
        </a:solidFill>
        <a:effectLst/>
      </p:bgPr>
    </p:bg>
    <p:spTree>
      <p:nvGrpSpPr>
        <p:cNvPr id="1" name=""/>
        <p:cNvGrpSpPr/>
        <p:nvPr/>
      </p:nvGrpSpPr>
      <p:grpSpPr>
        <a:xfrm>
          <a:off x="0" y="0"/>
          <a:ext cx="0" cy="0"/>
          <a:chOff x="0" y="0"/>
          <a:chExt cx="0" cy="0"/>
        </a:xfrm>
      </p:grpSpPr>
      <p:sp>
        <p:nvSpPr>
          <p:cNvPr id="9" name="Puolivapaa piirto 8">
            <a:extLst>
              <a:ext uri="{FF2B5EF4-FFF2-40B4-BE49-F238E27FC236}">
                <a16:creationId xmlns:a16="http://schemas.microsoft.com/office/drawing/2014/main" id="{51A4D840-8051-29B6-51E9-785C9F8B0436}"/>
              </a:ext>
            </a:extLst>
          </p:cNvPr>
          <p:cNvSpPr/>
          <p:nvPr/>
        </p:nvSpPr>
        <p:spPr>
          <a:xfrm>
            <a:off x="-134911" y="2173574"/>
            <a:ext cx="6385809" cy="4871803"/>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809" h="4871803">
                <a:moveTo>
                  <a:pt x="6385809" y="4706911"/>
                </a:moveTo>
                <a:lnTo>
                  <a:pt x="4572000" y="0"/>
                </a:lnTo>
                <a:lnTo>
                  <a:pt x="14990" y="3552669"/>
                </a:lnTo>
                <a:lnTo>
                  <a:pt x="0" y="4871803"/>
                </a:lnTo>
                <a:lnTo>
                  <a:pt x="6385809" y="4706911"/>
                </a:lnTo>
                <a:close/>
              </a:path>
            </a:pathLst>
          </a:custGeom>
          <a:solidFill>
            <a:srgbClr val="87D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Puolivapaa piirto 5">
            <a:extLst>
              <a:ext uri="{FF2B5EF4-FFF2-40B4-BE49-F238E27FC236}">
                <a16:creationId xmlns:a16="http://schemas.microsoft.com/office/drawing/2014/main" id="{11FA348E-2846-7507-AD3E-DFFDC66EAB39}"/>
              </a:ext>
            </a:extLst>
          </p:cNvPr>
          <p:cNvSpPr/>
          <p:nvPr/>
        </p:nvSpPr>
        <p:spPr>
          <a:xfrm>
            <a:off x="-130284" y="-119920"/>
            <a:ext cx="6076241" cy="7112392"/>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0 w 7476565"/>
              <a:gd name="connsiteY1" fmla="*/ 2330823 h 6956612"/>
              <a:gd name="connsiteX2" fmla="*/ 1592457 w 7476565"/>
              <a:gd name="connsiteY2" fmla="*/ 14913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1592457 w 7476565"/>
              <a:gd name="connsiteY1" fmla="*/ 14913 h 6956612"/>
              <a:gd name="connsiteX2" fmla="*/ 7476565 w 7476565"/>
              <a:gd name="connsiteY2" fmla="*/ 0 h 6956612"/>
              <a:gd name="connsiteX3" fmla="*/ 4679576 w 7476565"/>
              <a:gd name="connsiteY3" fmla="*/ 6956612 h 6956612"/>
              <a:gd name="connsiteX4" fmla="*/ 1470212 w 7476565"/>
              <a:gd name="connsiteY4" fmla="*/ 6956612 h 6956612"/>
              <a:gd name="connsiteX5" fmla="*/ 0 w 7476565"/>
              <a:gd name="connsiteY5" fmla="*/ 5898776 h 6956612"/>
              <a:gd name="connsiteX0" fmla="*/ 0 w 6006353"/>
              <a:gd name="connsiteY0" fmla="*/ 6956612 h 6956612"/>
              <a:gd name="connsiteX1" fmla="*/ 122245 w 6006353"/>
              <a:gd name="connsiteY1" fmla="*/ 14913 h 6956612"/>
              <a:gd name="connsiteX2" fmla="*/ 6006353 w 6006353"/>
              <a:gd name="connsiteY2" fmla="*/ 0 h 6956612"/>
              <a:gd name="connsiteX3" fmla="*/ 3209364 w 6006353"/>
              <a:gd name="connsiteY3" fmla="*/ 6956612 h 6956612"/>
              <a:gd name="connsiteX4" fmla="*/ 0 w 6006353"/>
              <a:gd name="connsiteY4" fmla="*/ 6956612 h 695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6353" h="6956612">
                <a:moveTo>
                  <a:pt x="0" y="6956612"/>
                </a:moveTo>
                <a:lnTo>
                  <a:pt x="122245" y="14913"/>
                </a:lnTo>
                <a:lnTo>
                  <a:pt x="6006353" y="0"/>
                </a:lnTo>
                <a:lnTo>
                  <a:pt x="3209364" y="6956612"/>
                </a:lnTo>
                <a:lnTo>
                  <a:pt x="0" y="695661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179882" y="-1732217"/>
            <a:ext cx="6170809" cy="927380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6838237"/>
              <a:gd name="connsiteY0" fmla="*/ 4343348 h 8494355"/>
              <a:gd name="connsiteX1" fmla="*/ 4167900 w 6838237"/>
              <a:gd name="connsiteY1" fmla="*/ 193 h 8494355"/>
              <a:gd name="connsiteX2" fmla="*/ 6838237 w 6838237"/>
              <a:gd name="connsiteY2" fmla="*/ 3734795 h 8494355"/>
              <a:gd name="connsiteX3" fmla="*/ 5916019 w 6838237"/>
              <a:gd name="connsiteY3" fmla="*/ 8464011 h 8494355"/>
              <a:gd name="connsiteX4" fmla="*/ 4344070 w 6838237"/>
              <a:gd name="connsiteY4" fmla="*/ 8494355 h 8494355"/>
              <a:gd name="connsiteX5" fmla="*/ 798 w 6838237"/>
              <a:gd name="connsiteY5" fmla="*/ 6648136 h 8494355"/>
              <a:gd name="connsiteX6" fmla="*/ 18157 w 6838237"/>
              <a:gd name="connsiteY6" fmla="*/ 4343348 h 8494355"/>
              <a:gd name="connsiteX0" fmla="*/ 18157 w 6838237"/>
              <a:gd name="connsiteY0" fmla="*/ 5317670 h 9468677"/>
              <a:gd name="connsiteX1" fmla="*/ 3448372 w 6838237"/>
              <a:gd name="connsiteY1" fmla="*/ 154 h 9468677"/>
              <a:gd name="connsiteX2" fmla="*/ 6838237 w 6838237"/>
              <a:gd name="connsiteY2" fmla="*/ 4709117 h 9468677"/>
              <a:gd name="connsiteX3" fmla="*/ 5916019 w 6838237"/>
              <a:gd name="connsiteY3" fmla="*/ 9438333 h 9468677"/>
              <a:gd name="connsiteX4" fmla="*/ 4344070 w 6838237"/>
              <a:gd name="connsiteY4" fmla="*/ 9468677 h 9468677"/>
              <a:gd name="connsiteX5" fmla="*/ 798 w 6838237"/>
              <a:gd name="connsiteY5" fmla="*/ 7622458 h 9468677"/>
              <a:gd name="connsiteX6" fmla="*/ 18157 w 6838237"/>
              <a:gd name="connsiteY6" fmla="*/ 5317670 h 9468677"/>
              <a:gd name="connsiteX0" fmla="*/ 14 w 7629563"/>
              <a:gd name="connsiteY0" fmla="*/ 4912936 h 9468677"/>
              <a:gd name="connsiteX1" fmla="*/ 4239698 w 7629563"/>
              <a:gd name="connsiteY1" fmla="*/ 154 h 9468677"/>
              <a:gd name="connsiteX2" fmla="*/ 7629563 w 7629563"/>
              <a:gd name="connsiteY2" fmla="*/ 4709117 h 9468677"/>
              <a:gd name="connsiteX3" fmla="*/ 6707345 w 7629563"/>
              <a:gd name="connsiteY3" fmla="*/ 9438333 h 9468677"/>
              <a:gd name="connsiteX4" fmla="*/ 5135396 w 7629563"/>
              <a:gd name="connsiteY4" fmla="*/ 9468677 h 9468677"/>
              <a:gd name="connsiteX5" fmla="*/ 792124 w 7629563"/>
              <a:gd name="connsiteY5" fmla="*/ 7622458 h 9468677"/>
              <a:gd name="connsiteX6" fmla="*/ 14 w 7629563"/>
              <a:gd name="connsiteY6" fmla="*/ 4912936 h 9468677"/>
              <a:gd name="connsiteX0" fmla="*/ 14 w 7629563"/>
              <a:gd name="connsiteY0" fmla="*/ 4912936 h 9468677"/>
              <a:gd name="connsiteX1" fmla="*/ 4239698 w 7629563"/>
              <a:gd name="connsiteY1" fmla="*/ 154 h 9468677"/>
              <a:gd name="connsiteX2" fmla="*/ 7629563 w 7629563"/>
              <a:gd name="connsiteY2" fmla="*/ 4709117 h 9468677"/>
              <a:gd name="connsiteX3" fmla="*/ 6707345 w 7629563"/>
              <a:gd name="connsiteY3" fmla="*/ 9438333 h 9468677"/>
              <a:gd name="connsiteX4" fmla="*/ 5135396 w 7629563"/>
              <a:gd name="connsiteY4" fmla="*/ 9468677 h 9468677"/>
              <a:gd name="connsiteX5" fmla="*/ 777133 w 7629563"/>
              <a:gd name="connsiteY5" fmla="*/ 7322654 h 9468677"/>
              <a:gd name="connsiteX6" fmla="*/ 14 w 7629563"/>
              <a:gd name="connsiteY6" fmla="*/ 4912936 h 9468677"/>
              <a:gd name="connsiteX0" fmla="*/ 14 w 7629563"/>
              <a:gd name="connsiteY0" fmla="*/ 4912936 h 9438333"/>
              <a:gd name="connsiteX1" fmla="*/ 4239698 w 7629563"/>
              <a:gd name="connsiteY1" fmla="*/ 154 h 9438333"/>
              <a:gd name="connsiteX2" fmla="*/ 7629563 w 7629563"/>
              <a:gd name="connsiteY2" fmla="*/ 4709117 h 9438333"/>
              <a:gd name="connsiteX3" fmla="*/ 6707345 w 7629563"/>
              <a:gd name="connsiteY3" fmla="*/ 9438333 h 9438333"/>
              <a:gd name="connsiteX4" fmla="*/ 5105416 w 7629563"/>
              <a:gd name="connsiteY4" fmla="*/ 9273805 h 9438333"/>
              <a:gd name="connsiteX5" fmla="*/ 777133 w 7629563"/>
              <a:gd name="connsiteY5" fmla="*/ 7322654 h 9438333"/>
              <a:gd name="connsiteX6" fmla="*/ 14 w 7629563"/>
              <a:gd name="connsiteY6" fmla="*/ 4912936 h 9438333"/>
              <a:gd name="connsiteX0" fmla="*/ 14 w 7629563"/>
              <a:gd name="connsiteY0" fmla="*/ 4912936 h 9273805"/>
              <a:gd name="connsiteX1" fmla="*/ 4239698 w 7629563"/>
              <a:gd name="connsiteY1" fmla="*/ 154 h 9273805"/>
              <a:gd name="connsiteX2" fmla="*/ 7629563 w 7629563"/>
              <a:gd name="connsiteY2" fmla="*/ 4709117 h 9273805"/>
              <a:gd name="connsiteX3" fmla="*/ 5957837 w 7629563"/>
              <a:gd name="connsiteY3" fmla="*/ 9258451 h 9273805"/>
              <a:gd name="connsiteX4" fmla="*/ 5105416 w 7629563"/>
              <a:gd name="connsiteY4" fmla="*/ 9273805 h 9273805"/>
              <a:gd name="connsiteX5" fmla="*/ 777133 w 7629563"/>
              <a:gd name="connsiteY5" fmla="*/ 7322654 h 9273805"/>
              <a:gd name="connsiteX6" fmla="*/ 14 w 7629563"/>
              <a:gd name="connsiteY6" fmla="*/ 4912936 h 9273805"/>
              <a:gd name="connsiteX0" fmla="*/ 14 w 7629563"/>
              <a:gd name="connsiteY0" fmla="*/ 4912936 h 9273805"/>
              <a:gd name="connsiteX1" fmla="*/ 1678801 w 7629563"/>
              <a:gd name="connsiteY1" fmla="*/ 2916439 h 9273805"/>
              <a:gd name="connsiteX2" fmla="*/ 4239698 w 7629563"/>
              <a:gd name="connsiteY2" fmla="*/ 154 h 9273805"/>
              <a:gd name="connsiteX3" fmla="*/ 7629563 w 7629563"/>
              <a:gd name="connsiteY3" fmla="*/ 4709117 h 9273805"/>
              <a:gd name="connsiteX4" fmla="*/ 5957837 w 7629563"/>
              <a:gd name="connsiteY4" fmla="*/ 9258451 h 9273805"/>
              <a:gd name="connsiteX5" fmla="*/ 5105416 w 7629563"/>
              <a:gd name="connsiteY5" fmla="*/ 9273805 h 9273805"/>
              <a:gd name="connsiteX6" fmla="*/ 777133 w 7629563"/>
              <a:gd name="connsiteY6" fmla="*/ 7322654 h 9273805"/>
              <a:gd name="connsiteX7" fmla="*/ 14 w 7629563"/>
              <a:gd name="connsiteY7" fmla="*/ 4912936 h 9273805"/>
              <a:gd name="connsiteX0" fmla="*/ 183065 w 7035495"/>
              <a:gd name="connsiteY0" fmla="*/ 7322654 h 9273805"/>
              <a:gd name="connsiteX1" fmla="*/ 1084733 w 7035495"/>
              <a:gd name="connsiteY1" fmla="*/ 2916439 h 9273805"/>
              <a:gd name="connsiteX2" fmla="*/ 3645630 w 7035495"/>
              <a:gd name="connsiteY2" fmla="*/ 154 h 9273805"/>
              <a:gd name="connsiteX3" fmla="*/ 7035495 w 7035495"/>
              <a:gd name="connsiteY3" fmla="*/ 4709117 h 9273805"/>
              <a:gd name="connsiteX4" fmla="*/ 5363769 w 7035495"/>
              <a:gd name="connsiteY4" fmla="*/ 9258451 h 9273805"/>
              <a:gd name="connsiteX5" fmla="*/ 4511348 w 7035495"/>
              <a:gd name="connsiteY5" fmla="*/ 9273805 h 9273805"/>
              <a:gd name="connsiteX6" fmla="*/ 183065 w 7035495"/>
              <a:gd name="connsiteY6" fmla="*/ 7322654 h 9273805"/>
              <a:gd name="connsiteX0" fmla="*/ 183065 w 7035495"/>
              <a:gd name="connsiteY0" fmla="*/ 7322654 h 9273805"/>
              <a:gd name="connsiteX1" fmla="*/ 1084733 w 7035495"/>
              <a:gd name="connsiteY1" fmla="*/ 2916439 h 9273805"/>
              <a:gd name="connsiteX2" fmla="*/ 3645630 w 7035495"/>
              <a:gd name="connsiteY2" fmla="*/ 154 h 9273805"/>
              <a:gd name="connsiteX3" fmla="*/ 7035495 w 7035495"/>
              <a:gd name="connsiteY3" fmla="*/ 4709117 h 9273805"/>
              <a:gd name="connsiteX4" fmla="*/ 5363769 w 7035495"/>
              <a:gd name="connsiteY4" fmla="*/ 9258451 h 9273805"/>
              <a:gd name="connsiteX5" fmla="*/ 4511348 w 7035495"/>
              <a:gd name="connsiteY5" fmla="*/ 9273805 h 9273805"/>
              <a:gd name="connsiteX6" fmla="*/ 864686 w 7035495"/>
              <a:gd name="connsiteY6" fmla="*/ 7638342 h 9273805"/>
              <a:gd name="connsiteX7" fmla="*/ 183065 w 7035495"/>
              <a:gd name="connsiteY7" fmla="*/ 7322654 h 9273805"/>
              <a:gd name="connsiteX0" fmla="*/ 0 w 6170809"/>
              <a:gd name="connsiteY0" fmla="*/ 7638342 h 9273805"/>
              <a:gd name="connsiteX1" fmla="*/ 220047 w 6170809"/>
              <a:gd name="connsiteY1" fmla="*/ 2916439 h 9273805"/>
              <a:gd name="connsiteX2" fmla="*/ 2780944 w 6170809"/>
              <a:gd name="connsiteY2" fmla="*/ 154 h 9273805"/>
              <a:gd name="connsiteX3" fmla="*/ 6170809 w 6170809"/>
              <a:gd name="connsiteY3" fmla="*/ 4709117 h 9273805"/>
              <a:gd name="connsiteX4" fmla="*/ 4499083 w 6170809"/>
              <a:gd name="connsiteY4" fmla="*/ 9258451 h 9273805"/>
              <a:gd name="connsiteX5" fmla="*/ 3646662 w 6170809"/>
              <a:gd name="connsiteY5" fmla="*/ 9273805 h 9273805"/>
              <a:gd name="connsiteX6" fmla="*/ 0 w 6170809"/>
              <a:gd name="connsiteY6" fmla="*/ 7638342 h 927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0809" h="9273805">
                <a:moveTo>
                  <a:pt x="0" y="7638342"/>
                </a:moveTo>
                <a:lnTo>
                  <a:pt x="220047" y="2916439"/>
                </a:lnTo>
                <a:lnTo>
                  <a:pt x="2780944" y="154"/>
                </a:lnTo>
                <a:cubicBezTo>
                  <a:pt x="2780822" y="-31189"/>
                  <a:pt x="6147484" y="4728736"/>
                  <a:pt x="6170809" y="4709117"/>
                </a:cubicBezTo>
                <a:lnTo>
                  <a:pt x="4499083" y="9258451"/>
                </a:lnTo>
                <a:lnTo>
                  <a:pt x="3646662" y="9273805"/>
                </a:lnTo>
                <a:lnTo>
                  <a:pt x="0" y="7638342"/>
                </a:lnTo>
                <a:close/>
              </a:path>
            </a:pathLst>
          </a:custGeom>
        </p:spPr>
        <p:txBody>
          <a:bodyPr/>
          <a:lstStyle/>
          <a:p>
            <a:r>
              <a:rPr lang="fi-FI"/>
              <a:t>Lisää kuva napsauttamalla kuvaketta</a:t>
            </a:r>
            <a:endParaRPr lang="en-FI"/>
          </a:p>
        </p:txBody>
      </p:sp>
      <p:sp>
        <p:nvSpPr>
          <p:cNvPr id="3" name="Title Placeholder 1">
            <a:extLst>
              <a:ext uri="{FF2B5EF4-FFF2-40B4-BE49-F238E27FC236}">
                <a16:creationId xmlns:a16="http://schemas.microsoft.com/office/drawing/2014/main" id="{385147BB-DD09-A084-0B42-EC3C3E0283B3}"/>
              </a:ext>
            </a:extLst>
          </p:cNvPr>
          <p:cNvSpPr>
            <a:spLocks noGrp="1"/>
          </p:cNvSpPr>
          <p:nvPr>
            <p:ph type="title"/>
          </p:nvPr>
        </p:nvSpPr>
        <p:spPr>
          <a:xfrm>
            <a:off x="6564923" y="705226"/>
            <a:ext cx="5231357" cy="1325563"/>
          </a:xfrm>
          <a:prstGeom prst="rect">
            <a:avLst/>
          </a:prstGeom>
        </p:spPr>
        <p:txBody>
          <a:bodyPr vert="horz" lIns="91440" tIns="45720" rIns="91440" bIns="45720" rtlCol="0" anchor="ctr">
            <a:normAutofit/>
          </a:bodyPr>
          <a:lstStyle>
            <a:lvl1pPr>
              <a:defRPr sz="4400" b="1">
                <a:solidFill>
                  <a:srgbClr val="450099"/>
                </a:solidFill>
              </a:defRPr>
            </a:lvl1pPr>
          </a:lstStyle>
          <a:p>
            <a:r>
              <a:rPr lang="fi-FI"/>
              <a:t>Muokkaa ots. perustyyl. napsautt.</a:t>
            </a:r>
            <a:endParaRPr lang="en-FI" dirty="0"/>
          </a:p>
        </p:txBody>
      </p:sp>
      <p:sp>
        <p:nvSpPr>
          <p:cNvPr id="10" name="Sisällön paikkamerkki 10">
            <a:extLst>
              <a:ext uri="{FF2B5EF4-FFF2-40B4-BE49-F238E27FC236}">
                <a16:creationId xmlns:a16="http://schemas.microsoft.com/office/drawing/2014/main" id="{6612B5BE-4F0F-8F53-60C3-F22F10904D99}"/>
              </a:ext>
            </a:extLst>
          </p:cNvPr>
          <p:cNvSpPr>
            <a:spLocks noGrp="1"/>
          </p:cNvSpPr>
          <p:nvPr>
            <p:ph sz="quarter" idx="17" hasCustomPrompt="1"/>
          </p:nvPr>
        </p:nvSpPr>
        <p:spPr>
          <a:xfrm>
            <a:off x="6571884" y="2312090"/>
            <a:ext cx="5143722" cy="356916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628184455"/>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korostedia">
    <p:bg>
      <p:bgPr>
        <a:solidFill>
          <a:srgbClr val="A2E4B8">
            <a:alpha val="90000"/>
          </a:srgbClr>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07C4A44-EECE-3B9F-D595-575D4C6BC228}"/>
              </a:ext>
            </a:extLst>
          </p:cNvPr>
          <p:cNvSpPr>
            <a:spLocks noGrp="1"/>
          </p:cNvSpPr>
          <p:nvPr>
            <p:ph type="body" sz="quarter" idx="14"/>
          </p:nvPr>
        </p:nvSpPr>
        <p:spPr>
          <a:xfrm>
            <a:off x="843229" y="2404351"/>
            <a:ext cx="3007763" cy="729964"/>
          </a:xfrm>
          <a:prstGeom prst="rect">
            <a:avLst/>
          </a:prstGeom>
        </p:spPr>
        <p:txBody>
          <a:bodyPr>
            <a:noAutofit/>
          </a:bodyPr>
          <a:lstStyle>
            <a:lvl1pPr marL="0" indent="0" algn="ctr">
              <a:buFontTx/>
              <a:buNone/>
              <a:defRPr b="1">
                <a:solidFill>
                  <a:schemeClr val="tx1"/>
                </a:solidFill>
                <a:latin typeface="Poppins" pitchFamily="2" charset="77"/>
                <a:cs typeface="Poppins" pitchFamily="2" charset="77"/>
              </a:defRPr>
            </a:lvl1pPr>
          </a:lstStyle>
          <a:p>
            <a:pPr lvl="0"/>
            <a:r>
              <a:rPr lang="fi-FI"/>
              <a:t>Muokkaa tekstin perustyylejä napsauttamalla</a:t>
            </a:r>
          </a:p>
        </p:txBody>
      </p:sp>
      <p:sp>
        <p:nvSpPr>
          <p:cNvPr id="5" name="Text Placeholder 3">
            <a:extLst>
              <a:ext uri="{FF2B5EF4-FFF2-40B4-BE49-F238E27FC236}">
                <a16:creationId xmlns:a16="http://schemas.microsoft.com/office/drawing/2014/main" id="{6DE060A0-D47C-B8A5-6FB0-E9FA0BB86DCD}"/>
              </a:ext>
            </a:extLst>
          </p:cNvPr>
          <p:cNvSpPr>
            <a:spLocks noGrp="1"/>
          </p:cNvSpPr>
          <p:nvPr>
            <p:ph type="body" sz="quarter" idx="15" hasCustomPrompt="1"/>
          </p:nvPr>
        </p:nvSpPr>
        <p:spPr>
          <a:xfrm>
            <a:off x="843229" y="3272780"/>
            <a:ext cx="3007763" cy="1050412"/>
          </a:xfrm>
          <a:prstGeom prst="rect">
            <a:avLst/>
          </a:prstGeom>
        </p:spPr>
        <p:txBody>
          <a:bodyPr anchor="ctr">
            <a:noAutofit/>
          </a:bodyPr>
          <a:lstStyle>
            <a:lvl1pPr marL="0" indent="0" algn="ctr">
              <a:lnSpc>
                <a:spcPct val="100000"/>
              </a:lnSpc>
              <a:buFontTx/>
              <a:buNone/>
              <a:defRPr sz="5400" b="1">
                <a:solidFill>
                  <a:srgbClr val="152A96"/>
                </a:solidFill>
                <a:latin typeface="Poppins" pitchFamily="2" charset="77"/>
                <a:cs typeface="Poppins" pitchFamily="2" charset="77"/>
              </a:defRPr>
            </a:lvl1pPr>
          </a:lstStyle>
          <a:p>
            <a:pPr lvl="0"/>
            <a:r>
              <a:rPr lang="fi-FI" dirty="0"/>
              <a:t>100 %</a:t>
            </a:r>
          </a:p>
        </p:txBody>
      </p:sp>
      <p:sp>
        <p:nvSpPr>
          <p:cNvPr id="6" name="Text Placeholder 3">
            <a:extLst>
              <a:ext uri="{FF2B5EF4-FFF2-40B4-BE49-F238E27FC236}">
                <a16:creationId xmlns:a16="http://schemas.microsoft.com/office/drawing/2014/main" id="{189CFB6C-5CE6-6A30-4088-1E54DB890071}"/>
              </a:ext>
            </a:extLst>
          </p:cNvPr>
          <p:cNvSpPr>
            <a:spLocks noGrp="1"/>
          </p:cNvSpPr>
          <p:nvPr>
            <p:ph type="body" sz="quarter" idx="16"/>
          </p:nvPr>
        </p:nvSpPr>
        <p:spPr>
          <a:xfrm>
            <a:off x="843229" y="4421127"/>
            <a:ext cx="3007763" cy="1293592"/>
          </a:xfrm>
          <a:prstGeom prst="rect">
            <a:avLst/>
          </a:prstGeom>
        </p:spPr>
        <p:txBody>
          <a:bodyPr>
            <a:noAutofit/>
          </a:bodyPr>
          <a:lstStyle>
            <a:lvl1pPr marL="0" indent="0" algn="ctr">
              <a:buFontTx/>
              <a:buNone/>
              <a:defRPr sz="1800">
                <a:latin typeface="Poppins" pitchFamily="2" charset="77"/>
                <a:cs typeface="Poppins" pitchFamily="2" charset="77"/>
              </a:defRPr>
            </a:lvl1pPr>
          </a:lstStyle>
          <a:p>
            <a:pPr lvl="0"/>
            <a:r>
              <a:rPr lang="fi-FI"/>
              <a:t>Muokkaa tekstin perustyylejä napsauttamalla</a:t>
            </a:r>
          </a:p>
        </p:txBody>
      </p:sp>
      <p:sp>
        <p:nvSpPr>
          <p:cNvPr id="18" name="Title 1">
            <a:extLst>
              <a:ext uri="{FF2B5EF4-FFF2-40B4-BE49-F238E27FC236}">
                <a16:creationId xmlns:a16="http://schemas.microsoft.com/office/drawing/2014/main" id="{64F540B8-5DC0-DB1A-7F06-FF28BC053D30}"/>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21" name="Kuvan paikkamerkki 20">
            <a:extLst>
              <a:ext uri="{FF2B5EF4-FFF2-40B4-BE49-F238E27FC236}">
                <a16:creationId xmlns:a16="http://schemas.microsoft.com/office/drawing/2014/main" id="{D72CE71F-DF4B-96CC-4761-9BB2FB5B1CB4}"/>
              </a:ext>
            </a:extLst>
          </p:cNvPr>
          <p:cNvSpPr>
            <a:spLocks noGrp="1"/>
          </p:cNvSpPr>
          <p:nvPr>
            <p:ph type="pic" sz="quarter" idx="17"/>
          </p:nvPr>
        </p:nvSpPr>
        <p:spPr>
          <a:xfrm>
            <a:off x="4227513" y="2405063"/>
            <a:ext cx="7126287" cy="3282950"/>
          </a:xfrm>
        </p:spPr>
        <p:txBody>
          <a:bodyPr/>
          <a:lstStyle>
            <a:lvl1pPr marL="0" indent="0">
              <a:buFontTx/>
              <a:buNone/>
              <a:defRPr/>
            </a:lvl1pPr>
          </a:lstStyle>
          <a:p>
            <a:r>
              <a:rPr lang="fi-FI"/>
              <a:t>Lisää kuva napsauttamalla kuvaketta</a:t>
            </a:r>
          </a:p>
        </p:txBody>
      </p:sp>
      <p:pic>
        <p:nvPicPr>
          <p:cNvPr id="2" name="Graphic 18">
            <a:extLst>
              <a:ext uri="{FF2B5EF4-FFF2-40B4-BE49-F238E27FC236}">
                <a16:creationId xmlns:a16="http://schemas.microsoft.com/office/drawing/2014/main" id="{1442ADB6-4E66-D0BE-3EDA-E51EC2D2DA3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631725876"/>
      </p:ext>
    </p:extLst>
  </p:cSld>
  <p:clrMapOvr>
    <a:masterClrMapping/>
  </p:clrMapOvr>
  <p:hf sldNum="0" hdr="0" ftr="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Mukautettu asettelu 1">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8A1733C-BE0C-BE2F-BE1F-0443C1FCA0E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BB71F7C-B971-38E5-9CE2-949982FDBF83}"/>
              </a:ext>
            </a:extLst>
          </p:cNvPr>
          <p:cNvSpPr>
            <a:spLocks noGrp="1"/>
          </p:cNvSpPr>
          <p:nvPr>
            <p:ph type="title" hasCustomPrompt="1"/>
          </p:nvPr>
        </p:nvSpPr>
        <p:spPr>
          <a:xfrm>
            <a:off x="1775012" y="1631576"/>
            <a:ext cx="7942729" cy="4087906"/>
          </a:xfrm>
        </p:spPr>
        <p:txBody>
          <a:bodyPr>
            <a:noAutofit/>
          </a:bodyPr>
          <a:lstStyle>
            <a:lvl1pPr algn="ctr">
              <a:defRPr sz="6000" b="1" i="0">
                <a:solidFill>
                  <a:srgbClr val="FFCC99"/>
                </a:solidFill>
                <a:latin typeface="+mj-lt"/>
                <a:cs typeface="Poppins" pitchFamily="2" charset="77"/>
              </a:defRPr>
            </a:lvl1pPr>
          </a:lstStyle>
          <a:p>
            <a:r>
              <a:rPr lang="en-GB" dirty="0"/>
              <a:t>Click to edit </a:t>
            </a:r>
            <a:br>
              <a:rPr lang="en-GB" dirty="0"/>
            </a:br>
            <a:r>
              <a:rPr lang="en-GB" dirty="0"/>
              <a:t>master title style</a:t>
            </a:r>
            <a:endParaRPr lang="en-FI" dirty="0"/>
          </a:p>
        </p:txBody>
      </p:sp>
      <p:pic>
        <p:nvPicPr>
          <p:cNvPr id="3" name="Graphic 7">
            <a:extLst>
              <a:ext uri="{FF2B5EF4-FFF2-40B4-BE49-F238E27FC236}">
                <a16:creationId xmlns:a16="http://schemas.microsoft.com/office/drawing/2014/main" id="{1ABB6FA3-BF43-4CF6-90E6-5118148B15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pic>
        <p:nvPicPr>
          <p:cNvPr id="4" name="Graphic 7">
            <a:extLst>
              <a:ext uri="{FF2B5EF4-FFF2-40B4-BE49-F238E27FC236}">
                <a16:creationId xmlns:a16="http://schemas.microsoft.com/office/drawing/2014/main" id="{2B548A99-05CE-621B-01CC-F1CE4C1C7F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spTree>
    <p:extLst>
      <p:ext uri="{BB962C8B-B14F-4D97-AF65-F5344CB8AC3E}">
        <p14:creationId xmlns:p14="http://schemas.microsoft.com/office/powerpoint/2010/main" val="2433063120"/>
      </p:ext>
    </p:extLst>
  </p:cSld>
  <p:clrMapOvr>
    <a:masterClrMapping/>
  </p:clrMapOvr>
  <p:hf sldNum="0" hdr="0" ftr="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Mukautettu asettelu 2">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8A1733C-BE0C-BE2F-BE1F-0443C1FCA0E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BB71F7C-B971-38E5-9CE2-949982FDBF83}"/>
              </a:ext>
            </a:extLst>
          </p:cNvPr>
          <p:cNvSpPr>
            <a:spLocks noGrp="1"/>
          </p:cNvSpPr>
          <p:nvPr>
            <p:ph type="title" hasCustomPrompt="1"/>
          </p:nvPr>
        </p:nvSpPr>
        <p:spPr>
          <a:xfrm>
            <a:off x="1775012" y="1631576"/>
            <a:ext cx="7942729" cy="4087906"/>
          </a:xfrm>
        </p:spPr>
        <p:txBody>
          <a:bodyPr>
            <a:noAutofit/>
          </a:bodyPr>
          <a:lstStyle>
            <a:lvl1pPr algn="ctr">
              <a:defRPr sz="6000" b="1" i="0">
                <a:solidFill>
                  <a:srgbClr val="FFCC99"/>
                </a:solidFill>
                <a:latin typeface="+mj-lt"/>
                <a:cs typeface="Poppins" pitchFamily="2" charset="77"/>
              </a:defRPr>
            </a:lvl1pPr>
          </a:lstStyle>
          <a:p>
            <a:r>
              <a:rPr lang="en-GB" dirty="0"/>
              <a:t>Click to edit </a:t>
            </a:r>
            <a:br>
              <a:rPr lang="en-GB" dirty="0"/>
            </a:br>
            <a:r>
              <a:rPr lang="en-GB" dirty="0"/>
              <a:t>master title style</a:t>
            </a:r>
            <a:endParaRPr lang="en-FI" dirty="0"/>
          </a:p>
        </p:txBody>
      </p:sp>
      <p:pic>
        <p:nvPicPr>
          <p:cNvPr id="3" name="Graphic 7">
            <a:extLst>
              <a:ext uri="{FF2B5EF4-FFF2-40B4-BE49-F238E27FC236}">
                <a16:creationId xmlns:a16="http://schemas.microsoft.com/office/drawing/2014/main" id="{1ABB6FA3-BF43-4CF6-90E6-5118148B15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pic>
        <p:nvPicPr>
          <p:cNvPr id="4" name="Graphic 7">
            <a:extLst>
              <a:ext uri="{FF2B5EF4-FFF2-40B4-BE49-F238E27FC236}">
                <a16:creationId xmlns:a16="http://schemas.microsoft.com/office/drawing/2014/main" id="{2B548A99-05CE-621B-01CC-F1CE4C1C7F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sp>
        <p:nvSpPr>
          <p:cNvPr id="5" name="Suorakulmio 4">
            <a:extLst>
              <a:ext uri="{FF2B5EF4-FFF2-40B4-BE49-F238E27FC236}">
                <a16:creationId xmlns:a16="http://schemas.microsoft.com/office/drawing/2014/main" id="{B79E6266-FC5F-0F56-DBCB-668B3A48B14F}"/>
              </a:ext>
            </a:extLst>
          </p:cNvPr>
          <p:cNvSpPr/>
          <p:nvPr/>
        </p:nvSpPr>
        <p:spPr>
          <a:xfrm>
            <a:off x="9660467" y="5719482"/>
            <a:ext cx="2355070" cy="970076"/>
          </a:xfrm>
          <a:prstGeom prst="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74E8FC11-F24A-BF50-85E6-39F9DD595F2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89039" y="6006892"/>
            <a:ext cx="2063142" cy="464207"/>
          </a:xfrm>
          <a:prstGeom prst="rect">
            <a:avLst/>
          </a:prstGeom>
        </p:spPr>
      </p:pic>
    </p:spTree>
    <p:extLst>
      <p:ext uri="{BB962C8B-B14F-4D97-AF65-F5344CB8AC3E}">
        <p14:creationId xmlns:p14="http://schemas.microsoft.com/office/powerpoint/2010/main" val="1892025696"/>
      </p:ext>
    </p:extLst>
  </p:cSld>
  <p:clrMapOvr>
    <a:masterClrMapping/>
  </p:clrMapOvr>
  <p:hf sldNum="0" hdr="0" ftr="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Mukautettu asettelu Vantaa">
    <p:bg>
      <p:bgPr>
        <a:solidFill>
          <a:srgbClr val="152A96"/>
        </a:solidFill>
        <a:effectLst/>
      </p:bgPr>
    </p:bg>
    <p:spTree>
      <p:nvGrpSpPr>
        <p:cNvPr id="1" name=""/>
        <p:cNvGrpSpPr/>
        <p:nvPr/>
      </p:nvGrpSpPr>
      <p:grpSpPr>
        <a:xfrm>
          <a:off x="0" y="0"/>
          <a:ext cx="0" cy="0"/>
          <a:chOff x="0" y="0"/>
          <a:chExt cx="0" cy="0"/>
        </a:xfrm>
      </p:grpSpPr>
      <p:pic>
        <p:nvPicPr>
          <p:cNvPr id="29" name="Graphic 4">
            <a:extLst>
              <a:ext uri="{FF2B5EF4-FFF2-40B4-BE49-F238E27FC236}">
                <a16:creationId xmlns:a16="http://schemas.microsoft.com/office/drawing/2014/main" id="{6D498FD3-EC31-36BA-2C8F-A8D873D9D4B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51475" y="685572"/>
            <a:ext cx="1001618" cy="4465548"/>
          </a:xfrm>
          <a:prstGeom prst="rect">
            <a:avLst/>
          </a:prstGeom>
        </p:spPr>
      </p:pic>
      <p:pic>
        <p:nvPicPr>
          <p:cNvPr id="2" name="Kuva 1">
            <a:extLst>
              <a:ext uri="{FF2B5EF4-FFF2-40B4-BE49-F238E27FC236}">
                <a16:creationId xmlns:a16="http://schemas.microsoft.com/office/drawing/2014/main" id="{98B19447-0918-C25A-8419-198710E2C4D4}"/>
              </a:ext>
            </a:extLst>
          </p:cNvPr>
          <p:cNvPicPr/>
          <p:nvPr/>
        </p:nvPicPr>
        <p:blipFill>
          <a:blip>
            <a:extLst>
              <a:ext uri="{96DAC541-7B7A-43D3-8B79-37D633B846F1}">
                <asvg:svgBlip xmlns:asvg="http://schemas.microsoft.com/office/drawing/2016/SVG/main" r:embed="rId3"/>
              </a:ext>
            </a:extLst>
          </a:blip>
          <a:srcRect l="39215" t="36030" r="-10556"/>
          <a:stretch>
            <a:fillRect/>
          </a:stretch>
        </p:blipFill>
        <p:spPr>
          <a:xfrm>
            <a:off x="0" y="-11875"/>
            <a:ext cx="12192000" cy="7126253"/>
          </a:xfrm>
          <a:prstGeom prst="rect">
            <a:avLst/>
          </a:prstGeom>
        </p:spPr>
      </p:pic>
      <p:sp>
        <p:nvSpPr>
          <p:cNvPr id="4" name="Otsikko 1">
            <a:extLst>
              <a:ext uri="{FF2B5EF4-FFF2-40B4-BE49-F238E27FC236}">
                <a16:creationId xmlns:a16="http://schemas.microsoft.com/office/drawing/2014/main" id="{3FBE4A5F-A21E-B675-019A-29F5515863A4}"/>
              </a:ext>
            </a:extLst>
          </p:cNvPr>
          <p:cNvSpPr txBox="1">
            <a:spLocks/>
          </p:cNvSpPr>
          <p:nvPr/>
        </p:nvSpPr>
        <p:spPr>
          <a:xfrm>
            <a:off x="1981200" y="4581026"/>
            <a:ext cx="9801826" cy="2194452"/>
          </a:xfrm>
          <a:prstGeom prst="rect">
            <a:avLst/>
          </a:prstGeom>
        </p:spPr>
        <p:txBody>
          <a:bodyPr>
            <a:no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pPr algn="ctr"/>
            <a:endParaRPr lang="fi-FI" sz="1200" b="1" dirty="0">
              <a:solidFill>
                <a:srgbClr val="A2E4B8"/>
              </a:solidFill>
              <a:latin typeface="Poppins" pitchFamily="2" charset="77"/>
              <a:cs typeface="Poppins" pitchFamily="2" charset="77"/>
            </a:endParaRPr>
          </a:p>
        </p:txBody>
      </p:sp>
      <p:sp>
        <p:nvSpPr>
          <p:cNvPr id="5" name="Tekstiruutu 4">
            <a:extLst>
              <a:ext uri="{FF2B5EF4-FFF2-40B4-BE49-F238E27FC236}">
                <a16:creationId xmlns:a16="http://schemas.microsoft.com/office/drawing/2014/main" id="{354CF7E8-3F59-4810-C0F2-2BD8EAA4BE7A}"/>
              </a:ext>
            </a:extLst>
          </p:cNvPr>
          <p:cNvSpPr txBox="1"/>
          <p:nvPr/>
        </p:nvSpPr>
        <p:spPr>
          <a:xfrm>
            <a:off x="4438049" y="4671569"/>
            <a:ext cx="9187135" cy="1785104"/>
          </a:xfrm>
          <a:prstGeom prst="rect">
            <a:avLst/>
          </a:prstGeom>
          <a:noFill/>
        </p:spPr>
        <p:txBody>
          <a:bodyPr wrap="square">
            <a:spAutoFit/>
          </a:bodyPr>
          <a:lstStyle/>
          <a:p>
            <a:pPr marL="171450" indent="-171450" algn="l">
              <a:spcBef>
                <a:spcPts val="600"/>
              </a:spcBef>
              <a:spcAft>
                <a:spcPts val="0"/>
              </a:spcAft>
              <a:buFont typeface="Wingdings" pitchFamily="2" charset="2"/>
              <a:buChar char="ü"/>
            </a:pPr>
            <a:r>
              <a:rPr lang="fi-FI" sz="1800" b="1" dirty="0">
                <a:solidFill>
                  <a:schemeClr val="bg1"/>
                </a:solidFill>
                <a:latin typeface="Poppins" pitchFamily="2" charset="77"/>
                <a:cs typeface="Poppins" pitchFamily="2" charset="77"/>
              </a:rPr>
              <a:t> </a:t>
            </a:r>
            <a:r>
              <a:rPr lang="fi-FI" sz="1800" b="0" dirty="0">
                <a:solidFill>
                  <a:schemeClr val="bg1"/>
                </a:solidFill>
                <a:latin typeface="Poppins" pitchFamily="2" charset="77"/>
                <a:cs typeface="Poppins" pitchFamily="2" charset="77"/>
              </a:rPr>
              <a:t>Suomen paras sijainti</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Kasvun kaupunki</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Nuori ikärakenne</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Paljon kansainvälisiä osaajia</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Osaavaa työvoimaa kaikkiin tarpeisiin</a:t>
            </a:r>
          </a:p>
        </p:txBody>
      </p:sp>
      <p:sp>
        <p:nvSpPr>
          <p:cNvPr id="7" name="Tekstiruutu 6">
            <a:extLst>
              <a:ext uri="{FF2B5EF4-FFF2-40B4-BE49-F238E27FC236}">
                <a16:creationId xmlns:a16="http://schemas.microsoft.com/office/drawing/2014/main" id="{47481FEC-F715-CE84-463D-4D3140DBECA0}"/>
              </a:ext>
            </a:extLst>
          </p:cNvPr>
          <p:cNvSpPr txBox="1"/>
          <p:nvPr/>
        </p:nvSpPr>
        <p:spPr>
          <a:xfrm>
            <a:off x="2751782" y="329761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Helsinki</a:t>
            </a:r>
          </a:p>
        </p:txBody>
      </p:sp>
      <p:sp>
        <p:nvSpPr>
          <p:cNvPr id="8" name="Tekstiruutu 7">
            <a:extLst>
              <a:ext uri="{FF2B5EF4-FFF2-40B4-BE49-F238E27FC236}">
                <a16:creationId xmlns:a16="http://schemas.microsoft.com/office/drawing/2014/main" id="{2A79C4A2-65BB-1B7A-7FB3-ADB05D9389D6}"/>
              </a:ext>
            </a:extLst>
          </p:cNvPr>
          <p:cNvSpPr txBox="1"/>
          <p:nvPr/>
        </p:nvSpPr>
        <p:spPr>
          <a:xfrm>
            <a:off x="1405199" y="303600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Espoo</a:t>
            </a:r>
          </a:p>
        </p:txBody>
      </p:sp>
      <p:sp>
        <p:nvSpPr>
          <p:cNvPr id="9" name="Tekstiruutu 8">
            <a:extLst>
              <a:ext uri="{FF2B5EF4-FFF2-40B4-BE49-F238E27FC236}">
                <a16:creationId xmlns:a16="http://schemas.microsoft.com/office/drawing/2014/main" id="{522554A0-D8AE-5723-07C4-D0CEAC7BEE28}"/>
              </a:ext>
            </a:extLst>
          </p:cNvPr>
          <p:cNvSpPr txBox="1"/>
          <p:nvPr/>
        </p:nvSpPr>
        <p:spPr>
          <a:xfrm>
            <a:off x="3373235" y="1883740"/>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Kerava</a:t>
            </a:r>
          </a:p>
        </p:txBody>
      </p:sp>
      <p:sp>
        <p:nvSpPr>
          <p:cNvPr id="10" name="Tekstiruutu 9">
            <a:extLst>
              <a:ext uri="{FF2B5EF4-FFF2-40B4-BE49-F238E27FC236}">
                <a16:creationId xmlns:a16="http://schemas.microsoft.com/office/drawing/2014/main" id="{7143A087-DB97-318B-E017-5DF938B4142E}"/>
              </a:ext>
            </a:extLst>
          </p:cNvPr>
          <p:cNvSpPr txBox="1"/>
          <p:nvPr/>
        </p:nvSpPr>
        <p:spPr>
          <a:xfrm>
            <a:off x="4022586" y="242814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Sipoo</a:t>
            </a:r>
          </a:p>
        </p:txBody>
      </p:sp>
      <p:sp>
        <p:nvSpPr>
          <p:cNvPr id="11" name="Tekstiruutu 10">
            <a:extLst>
              <a:ext uri="{FF2B5EF4-FFF2-40B4-BE49-F238E27FC236}">
                <a16:creationId xmlns:a16="http://schemas.microsoft.com/office/drawing/2014/main" id="{60F50076-5F41-A0D1-0766-7E80D53AF1C6}"/>
              </a:ext>
            </a:extLst>
          </p:cNvPr>
          <p:cNvSpPr txBox="1"/>
          <p:nvPr/>
        </p:nvSpPr>
        <p:spPr>
          <a:xfrm>
            <a:off x="1708428" y="353588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Kauniainen</a:t>
            </a:r>
          </a:p>
        </p:txBody>
      </p:sp>
      <p:sp>
        <p:nvSpPr>
          <p:cNvPr id="12" name="Tekstiruutu 11">
            <a:extLst>
              <a:ext uri="{FF2B5EF4-FFF2-40B4-BE49-F238E27FC236}">
                <a16:creationId xmlns:a16="http://schemas.microsoft.com/office/drawing/2014/main" id="{E96F04FF-BCC1-FF76-5648-A02248FB8738}"/>
              </a:ext>
            </a:extLst>
          </p:cNvPr>
          <p:cNvSpPr txBox="1"/>
          <p:nvPr/>
        </p:nvSpPr>
        <p:spPr>
          <a:xfrm>
            <a:off x="2751782" y="2081897"/>
            <a:ext cx="844346"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Tuusula</a:t>
            </a:r>
          </a:p>
        </p:txBody>
      </p:sp>
      <p:sp>
        <p:nvSpPr>
          <p:cNvPr id="14" name="Tekstiruutu 13">
            <a:extLst>
              <a:ext uri="{FF2B5EF4-FFF2-40B4-BE49-F238E27FC236}">
                <a16:creationId xmlns:a16="http://schemas.microsoft.com/office/drawing/2014/main" id="{9B69578A-526E-F6B9-874A-8601F9A0C026}"/>
              </a:ext>
            </a:extLst>
          </p:cNvPr>
          <p:cNvSpPr txBox="1"/>
          <p:nvPr/>
        </p:nvSpPr>
        <p:spPr>
          <a:xfrm>
            <a:off x="3234627" y="1260428"/>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Järvenpää</a:t>
            </a:r>
          </a:p>
        </p:txBody>
      </p:sp>
      <p:sp>
        <p:nvSpPr>
          <p:cNvPr id="15" name="Tekstiruutu 14">
            <a:extLst>
              <a:ext uri="{FF2B5EF4-FFF2-40B4-BE49-F238E27FC236}">
                <a16:creationId xmlns:a16="http://schemas.microsoft.com/office/drawing/2014/main" id="{589E08F1-A13F-299C-CA15-43995587AE66}"/>
              </a:ext>
            </a:extLst>
          </p:cNvPr>
          <p:cNvSpPr txBox="1"/>
          <p:nvPr/>
        </p:nvSpPr>
        <p:spPr>
          <a:xfrm>
            <a:off x="4348841" y="107369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Pornainen</a:t>
            </a:r>
          </a:p>
        </p:txBody>
      </p:sp>
      <p:sp>
        <p:nvSpPr>
          <p:cNvPr id="16" name="Tekstiruutu 15">
            <a:extLst>
              <a:ext uri="{FF2B5EF4-FFF2-40B4-BE49-F238E27FC236}">
                <a16:creationId xmlns:a16="http://schemas.microsoft.com/office/drawing/2014/main" id="{FED0E6CA-B88E-9691-B3CC-F92D2AE80F25}"/>
              </a:ext>
            </a:extLst>
          </p:cNvPr>
          <p:cNvSpPr txBox="1"/>
          <p:nvPr/>
        </p:nvSpPr>
        <p:spPr>
          <a:xfrm>
            <a:off x="3879499" y="42290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Mäntsälä</a:t>
            </a:r>
          </a:p>
        </p:txBody>
      </p:sp>
      <p:sp>
        <p:nvSpPr>
          <p:cNvPr id="17" name="Tekstiruutu 16">
            <a:extLst>
              <a:ext uri="{FF2B5EF4-FFF2-40B4-BE49-F238E27FC236}">
                <a16:creationId xmlns:a16="http://schemas.microsoft.com/office/drawing/2014/main" id="{8C01ACDC-09B5-27A3-83C7-3ABC927E614D}"/>
              </a:ext>
            </a:extLst>
          </p:cNvPr>
          <p:cNvSpPr txBox="1"/>
          <p:nvPr/>
        </p:nvSpPr>
        <p:spPr>
          <a:xfrm>
            <a:off x="2359683" y="13798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Hyvinkää</a:t>
            </a:r>
          </a:p>
        </p:txBody>
      </p:sp>
      <p:sp>
        <p:nvSpPr>
          <p:cNvPr id="18" name="Tekstiruutu 17">
            <a:extLst>
              <a:ext uri="{FF2B5EF4-FFF2-40B4-BE49-F238E27FC236}">
                <a16:creationId xmlns:a16="http://schemas.microsoft.com/office/drawing/2014/main" id="{3BB0B17C-CBBB-2A58-7D47-610F00715A4F}"/>
              </a:ext>
            </a:extLst>
          </p:cNvPr>
          <p:cNvSpPr txBox="1"/>
          <p:nvPr/>
        </p:nvSpPr>
        <p:spPr>
          <a:xfrm>
            <a:off x="1783682" y="153293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Nurmijärvi</a:t>
            </a:r>
          </a:p>
        </p:txBody>
      </p:sp>
      <p:sp>
        <p:nvSpPr>
          <p:cNvPr id="19" name="Tekstiruutu 18">
            <a:extLst>
              <a:ext uri="{FF2B5EF4-FFF2-40B4-BE49-F238E27FC236}">
                <a16:creationId xmlns:a16="http://schemas.microsoft.com/office/drawing/2014/main" id="{DD61013F-E798-1BF9-A3BD-E5719B63A503}"/>
              </a:ext>
            </a:extLst>
          </p:cNvPr>
          <p:cNvSpPr txBox="1"/>
          <p:nvPr/>
        </p:nvSpPr>
        <p:spPr>
          <a:xfrm>
            <a:off x="452431" y="208984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Vihti</a:t>
            </a:r>
          </a:p>
        </p:txBody>
      </p:sp>
      <p:sp>
        <p:nvSpPr>
          <p:cNvPr id="20" name="Tekstiruutu 19">
            <a:extLst>
              <a:ext uri="{FF2B5EF4-FFF2-40B4-BE49-F238E27FC236}">
                <a16:creationId xmlns:a16="http://schemas.microsoft.com/office/drawing/2014/main" id="{A7E16824-1D2E-6CFD-5D96-FC92D259D1D4}"/>
              </a:ext>
            </a:extLst>
          </p:cNvPr>
          <p:cNvSpPr txBox="1"/>
          <p:nvPr/>
        </p:nvSpPr>
        <p:spPr>
          <a:xfrm>
            <a:off x="215153" y="4191567"/>
            <a:ext cx="1333464"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Kirkkonummi</a:t>
            </a:r>
          </a:p>
        </p:txBody>
      </p:sp>
      <p:sp>
        <p:nvSpPr>
          <p:cNvPr id="21" name="Tekstiruutu 20">
            <a:extLst>
              <a:ext uri="{FF2B5EF4-FFF2-40B4-BE49-F238E27FC236}">
                <a16:creationId xmlns:a16="http://schemas.microsoft.com/office/drawing/2014/main" id="{F82F5390-2796-2493-C8F9-176D7F496148}"/>
              </a:ext>
            </a:extLst>
          </p:cNvPr>
          <p:cNvSpPr txBox="1"/>
          <p:nvPr/>
        </p:nvSpPr>
        <p:spPr>
          <a:xfrm>
            <a:off x="2175781" y="2433224"/>
            <a:ext cx="1152002" cy="276999"/>
          </a:xfrm>
          <a:prstGeom prst="rect">
            <a:avLst/>
          </a:prstGeom>
          <a:noFill/>
        </p:spPr>
        <p:txBody>
          <a:bodyPr wrap="square" rtlCol="0">
            <a:spAutoFit/>
          </a:bodyPr>
          <a:lstStyle/>
          <a:p>
            <a:r>
              <a:rPr lang="fi-FI" sz="1200" b="1" dirty="0">
                <a:solidFill>
                  <a:schemeClr val="bg1"/>
                </a:solidFill>
                <a:latin typeface="Poppins" pitchFamily="2" charset="77"/>
                <a:cs typeface="Poppins" pitchFamily="2" charset="77"/>
              </a:rPr>
              <a:t>Vantaa</a:t>
            </a:r>
          </a:p>
        </p:txBody>
      </p:sp>
      <p:pic>
        <p:nvPicPr>
          <p:cNvPr id="22" name="Kuva 21" descr="Lentokone tasaisella täytöllä">
            <a:extLst>
              <a:ext uri="{FF2B5EF4-FFF2-40B4-BE49-F238E27FC236}">
                <a16:creationId xmlns:a16="http://schemas.microsoft.com/office/drawing/2014/main" id="{C90F10EB-24D2-AC68-43A3-1241230B419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967652">
            <a:off x="2932640" y="2693976"/>
            <a:ext cx="244743" cy="244743"/>
          </a:xfrm>
          <a:prstGeom prst="rect">
            <a:avLst/>
          </a:prstGeom>
        </p:spPr>
      </p:pic>
      <p:pic>
        <p:nvPicPr>
          <p:cNvPr id="23" name="Kuva 22" descr="Lentokone tasaisella täytöllä">
            <a:extLst>
              <a:ext uri="{FF2B5EF4-FFF2-40B4-BE49-F238E27FC236}">
                <a16:creationId xmlns:a16="http://schemas.microsoft.com/office/drawing/2014/main" id="{59DCA42B-835B-A65B-4A55-9F34FB355C7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741525">
            <a:off x="1137853" y="6231923"/>
            <a:ext cx="244743" cy="244743"/>
          </a:xfrm>
          <a:prstGeom prst="rect">
            <a:avLst/>
          </a:prstGeom>
        </p:spPr>
      </p:pic>
      <p:pic>
        <p:nvPicPr>
          <p:cNvPr id="24" name="Kuva 23" descr="Lentokone tasaisella täytöllä">
            <a:extLst>
              <a:ext uri="{FF2B5EF4-FFF2-40B4-BE49-F238E27FC236}">
                <a16:creationId xmlns:a16="http://schemas.microsoft.com/office/drawing/2014/main" id="{4FD95D38-DB18-4D0A-2D94-4EF376EDF2B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5564828">
            <a:off x="9945658" y="1182156"/>
            <a:ext cx="244743" cy="244743"/>
          </a:xfrm>
          <a:prstGeom prst="rect">
            <a:avLst/>
          </a:prstGeom>
        </p:spPr>
      </p:pic>
      <p:pic>
        <p:nvPicPr>
          <p:cNvPr id="25" name="Kuva 24" descr="Lentokone tasaisella täytöllä">
            <a:extLst>
              <a:ext uri="{FF2B5EF4-FFF2-40B4-BE49-F238E27FC236}">
                <a16:creationId xmlns:a16="http://schemas.microsoft.com/office/drawing/2014/main" id="{FB3FC009-12AB-3BE8-BDF1-B1E0766B6AE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357818">
            <a:off x="11349916" y="322644"/>
            <a:ext cx="244743" cy="244743"/>
          </a:xfrm>
          <a:prstGeom prst="rect">
            <a:avLst/>
          </a:prstGeom>
        </p:spPr>
      </p:pic>
      <p:pic>
        <p:nvPicPr>
          <p:cNvPr id="26" name="Kuva 25" descr="Lentokone tasaisella täytöllä">
            <a:extLst>
              <a:ext uri="{FF2B5EF4-FFF2-40B4-BE49-F238E27FC236}">
                <a16:creationId xmlns:a16="http://schemas.microsoft.com/office/drawing/2014/main" id="{FD125BBF-BDE7-A7F1-E261-B744F343E8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802921">
            <a:off x="9975073" y="4407351"/>
            <a:ext cx="244743" cy="244743"/>
          </a:xfrm>
          <a:prstGeom prst="rect">
            <a:avLst/>
          </a:prstGeom>
        </p:spPr>
      </p:pic>
      <p:pic>
        <p:nvPicPr>
          <p:cNvPr id="30" name="Kuva 29">
            <a:extLst>
              <a:ext uri="{FF2B5EF4-FFF2-40B4-BE49-F238E27FC236}">
                <a16:creationId xmlns:a16="http://schemas.microsoft.com/office/drawing/2014/main" id="{1F992CA6-FC98-0248-8445-8F5B77BA5E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9395700">
            <a:off x="8872749" y="4184010"/>
            <a:ext cx="3357451" cy="3357451"/>
          </a:xfrm>
          <a:prstGeom prst="rect">
            <a:avLst/>
          </a:prstGeom>
        </p:spPr>
      </p:pic>
      <p:pic>
        <p:nvPicPr>
          <p:cNvPr id="31" name="Kuva 30" descr="Lentokone tasaisella täytöllä">
            <a:extLst>
              <a:ext uri="{FF2B5EF4-FFF2-40B4-BE49-F238E27FC236}">
                <a16:creationId xmlns:a16="http://schemas.microsoft.com/office/drawing/2014/main" id="{C158F2F8-A259-69D5-B82E-DDE5902DCE5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449644">
            <a:off x="1759102" y="5740364"/>
            <a:ext cx="244743" cy="244743"/>
          </a:xfrm>
          <a:prstGeom prst="rect">
            <a:avLst/>
          </a:prstGeom>
        </p:spPr>
      </p:pic>
      <p:pic>
        <p:nvPicPr>
          <p:cNvPr id="32" name="Kuva 31" descr="Lentokone tasaisella täytöllä">
            <a:extLst>
              <a:ext uri="{FF2B5EF4-FFF2-40B4-BE49-F238E27FC236}">
                <a16:creationId xmlns:a16="http://schemas.microsoft.com/office/drawing/2014/main" id="{F48373FA-7295-756E-2879-7B06E3567DE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4071106">
            <a:off x="2361199" y="5513303"/>
            <a:ext cx="244743" cy="244743"/>
          </a:xfrm>
          <a:prstGeom prst="rect">
            <a:avLst/>
          </a:prstGeom>
        </p:spPr>
      </p:pic>
      <p:pic>
        <p:nvPicPr>
          <p:cNvPr id="33" name="Kuva 32" descr="Lentokone tasaisella täytöllä">
            <a:extLst>
              <a:ext uri="{FF2B5EF4-FFF2-40B4-BE49-F238E27FC236}">
                <a16:creationId xmlns:a16="http://schemas.microsoft.com/office/drawing/2014/main" id="{2425BDFA-9AE4-30F7-AF2F-12D0E1E0994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155917">
            <a:off x="3068603" y="5188225"/>
            <a:ext cx="244743" cy="244743"/>
          </a:xfrm>
          <a:prstGeom prst="rect">
            <a:avLst/>
          </a:prstGeom>
        </p:spPr>
      </p:pic>
      <p:pic>
        <p:nvPicPr>
          <p:cNvPr id="34" name="Kuva 33" descr="Lentokone tasaisella täytöllä">
            <a:extLst>
              <a:ext uri="{FF2B5EF4-FFF2-40B4-BE49-F238E27FC236}">
                <a16:creationId xmlns:a16="http://schemas.microsoft.com/office/drawing/2014/main" id="{7EF7EAE6-6DBC-ADEB-2ADD-A6DE0C99900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573387">
            <a:off x="3449405" y="4760013"/>
            <a:ext cx="244743" cy="244743"/>
          </a:xfrm>
          <a:prstGeom prst="rect">
            <a:avLst/>
          </a:prstGeom>
        </p:spPr>
      </p:pic>
      <p:pic>
        <p:nvPicPr>
          <p:cNvPr id="3" name="Graphic 4">
            <a:extLst>
              <a:ext uri="{FF2B5EF4-FFF2-40B4-BE49-F238E27FC236}">
                <a16:creationId xmlns:a16="http://schemas.microsoft.com/office/drawing/2014/main" id="{F780D051-3F07-D891-0017-08CFEA38736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51475" y="685572"/>
            <a:ext cx="1001618" cy="4465548"/>
          </a:xfrm>
          <a:prstGeom prst="rect">
            <a:avLst/>
          </a:prstGeom>
        </p:spPr>
      </p:pic>
      <p:pic>
        <p:nvPicPr>
          <p:cNvPr id="6" name="Kuva 5">
            <a:extLst>
              <a:ext uri="{FF2B5EF4-FFF2-40B4-BE49-F238E27FC236}">
                <a16:creationId xmlns:a16="http://schemas.microsoft.com/office/drawing/2014/main" id="{4383492E-ED18-2CB8-29C6-52E272C6DD11}"/>
              </a:ext>
            </a:extLst>
          </p:cNvPr>
          <p:cNvPicPr/>
          <p:nvPr/>
        </p:nvPicPr>
        <p:blipFill>
          <a:blip>
            <a:extLst>
              <a:ext uri="{96DAC541-7B7A-43D3-8B79-37D633B846F1}">
                <asvg:svgBlip xmlns:asvg="http://schemas.microsoft.com/office/drawing/2016/SVG/main" r:embed="rId3"/>
              </a:ext>
            </a:extLst>
          </a:blip>
          <a:srcRect l="39215" t="36030" r="-10556"/>
          <a:stretch>
            <a:fillRect/>
          </a:stretch>
        </p:blipFill>
        <p:spPr>
          <a:xfrm>
            <a:off x="0" y="-11875"/>
            <a:ext cx="12192000" cy="7126253"/>
          </a:xfrm>
          <a:prstGeom prst="rect">
            <a:avLst/>
          </a:prstGeom>
        </p:spPr>
      </p:pic>
      <p:sp>
        <p:nvSpPr>
          <p:cNvPr id="13" name="Otsikko 1">
            <a:extLst>
              <a:ext uri="{FF2B5EF4-FFF2-40B4-BE49-F238E27FC236}">
                <a16:creationId xmlns:a16="http://schemas.microsoft.com/office/drawing/2014/main" id="{EC40D39A-C62C-BB66-46CF-2B296E6E6DF8}"/>
              </a:ext>
            </a:extLst>
          </p:cNvPr>
          <p:cNvSpPr txBox="1">
            <a:spLocks/>
          </p:cNvSpPr>
          <p:nvPr/>
        </p:nvSpPr>
        <p:spPr>
          <a:xfrm>
            <a:off x="1981200" y="4581026"/>
            <a:ext cx="9801826" cy="2194452"/>
          </a:xfrm>
          <a:prstGeom prst="rect">
            <a:avLst/>
          </a:prstGeom>
        </p:spPr>
        <p:txBody>
          <a:bodyPr>
            <a:no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pPr algn="ctr"/>
            <a:endParaRPr lang="fi-FI" sz="1200" b="1" dirty="0">
              <a:solidFill>
                <a:srgbClr val="A2E4B8"/>
              </a:solidFill>
              <a:latin typeface="Poppins" pitchFamily="2" charset="77"/>
              <a:cs typeface="Poppins" pitchFamily="2" charset="77"/>
            </a:endParaRPr>
          </a:p>
        </p:txBody>
      </p:sp>
      <p:sp>
        <p:nvSpPr>
          <p:cNvPr id="28" name="Tekstiruutu 27">
            <a:extLst>
              <a:ext uri="{FF2B5EF4-FFF2-40B4-BE49-F238E27FC236}">
                <a16:creationId xmlns:a16="http://schemas.microsoft.com/office/drawing/2014/main" id="{6FAA6EFE-22FB-4799-F9EB-BA03132C8F64}"/>
              </a:ext>
            </a:extLst>
          </p:cNvPr>
          <p:cNvSpPr txBox="1"/>
          <p:nvPr/>
        </p:nvSpPr>
        <p:spPr>
          <a:xfrm>
            <a:off x="2751782" y="329761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Helsinki</a:t>
            </a:r>
          </a:p>
        </p:txBody>
      </p:sp>
      <p:sp>
        <p:nvSpPr>
          <p:cNvPr id="35" name="Tekstiruutu 34">
            <a:extLst>
              <a:ext uri="{FF2B5EF4-FFF2-40B4-BE49-F238E27FC236}">
                <a16:creationId xmlns:a16="http://schemas.microsoft.com/office/drawing/2014/main" id="{BF182D0C-905A-F308-16AC-EA5FA3BD699A}"/>
              </a:ext>
            </a:extLst>
          </p:cNvPr>
          <p:cNvSpPr txBox="1"/>
          <p:nvPr/>
        </p:nvSpPr>
        <p:spPr>
          <a:xfrm>
            <a:off x="1405199" y="303600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Espoo</a:t>
            </a:r>
          </a:p>
        </p:txBody>
      </p:sp>
      <p:sp>
        <p:nvSpPr>
          <p:cNvPr id="36" name="Tekstiruutu 35">
            <a:extLst>
              <a:ext uri="{FF2B5EF4-FFF2-40B4-BE49-F238E27FC236}">
                <a16:creationId xmlns:a16="http://schemas.microsoft.com/office/drawing/2014/main" id="{2848E105-B0D9-EE72-8BAB-BF040ECC74D0}"/>
              </a:ext>
            </a:extLst>
          </p:cNvPr>
          <p:cNvSpPr txBox="1"/>
          <p:nvPr/>
        </p:nvSpPr>
        <p:spPr>
          <a:xfrm>
            <a:off x="3373235" y="1883740"/>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Kerava</a:t>
            </a:r>
          </a:p>
        </p:txBody>
      </p:sp>
      <p:sp>
        <p:nvSpPr>
          <p:cNvPr id="37" name="Tekstiruutu 36">
            <a:extLst>
              <a:ext uri="{FF2B5EF4-FFF2-40B4-BE49-F238E27FC236}">
                <a16:creationId xmlns:a16="http://schemas.microsoft.com/office/drawing/2014/main" id="{54D91769-CC7D-0AA2-1141-B58F94330297}"/>
              </a:ext>
            </a:extLst>
          </p:cNvPr>
          <p:cNvSpPr txBox="1"/>
          <p:nvPr/>
        </p:nvSpPr>
        <p:spPr>
          <a:xfrm>
            <a:off x="4022586" y="242814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Sipoo</a:t>
            </a:r>
          </a:p>
        </p:txBody>
      </p:sp>
      <p:sp>
        <p:nvSpPr>
          <p:cNvPr id="38" name="Tekstiruutu 37">
            <a:extLst>
              <a:ext uri="{FF2B5EF4-FFF2-40B4-BE49-F238E27FC236}">
                <a16:creationId xmlns:a16="http://schemas.microsoft.com/office/drawing/2014/main" id="{B1535A02-E61B-D5F0-E4B4-756803724B27}"/>
              </a:ext>
            </a:extLst>
          </p:cNvPr>
          <p:cNvSpPr txBox="1"/>
          <p:nvPr/>
        </p:nvSpPr>
        <p:spPr>
          <a:xfrm>
            <a:off x="1708428" y="353588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Kauniainen</a:t>
            </a:r>
          </a:p>
        </p:txBody>
      </p:sp>
      <p:sp>
        <p:nvSpPr>
          <p:cNvPr id="39" name="Tekstiruutu 38">
            <a:extLst>
              <a:ext uri="{FF2B5EF4-FFF2-40B4-BE49-F238E27FC236}">
                <a16:creationId xmlns:a16="http://schemas.microsoft.com/office/drawing/2014/main" id="{FC34CEBF-87AE-A20D-8AE9-E486B96856E2}"/>
              </a:ext>
            </a:extLst>
          </p:cNvPr>
          <p:cNvSpPr txBox="1"/>
          <p:nvPr/>
        </p:nvSpPr>
        <p:spPr>
          <a:xfrm>
            <a:off x="2751782" y="2081897"/>
            <a:ext cx="844346"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Tuusula</a:t>
            </a:r>
          </a:p>
        </p:txBody>
      </p:sp>
      <p:sp>
        <p:nvSpPr>
          <p:cNvPr id="40" name="Tekstiruutu 39">
            <a:extLst>
              <a:ext uri="{FF2B5EF4-FFF2-40B4-BE49-F238E27FC236}">
                <a16:creationId xmlns:a16="http://schemas.microsoft.com/office/drawing/2014/main" id="{05BB4EFE-19F9-E121-2E17-39ABCD7FB40A}"/>
              </a:ext>
            </a:extLst>
          </p:cNvPr>
          <p:cNvSpPr txBox="1"/>
          <p:nvPr/>
        </p:nvSpPr>
        <p:spPr>
          <a:xfrm>
            <a:off x="3234627" y="1260428"/>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Järvenpää</a:t>
            </a:r>
          </a:p>
        </p:txBody>
      </p:sp>
      <p:sp>
        <p:nvSpPr>
          <p:cNvPr id="41" name="Tekstiruutu 40">
            <a:extLst>
              <a:ext uri="{FF2B5EF4-FFF2-40B4-BE49-F238E27FC236}">
                <a16:creationId xmlns:a16="http://schemas.microsoft.com/office/drawing/2014/main" id="{556B1785-7776-2901-53CE-23A9F7FBE5ED}"/>
              </a:ext>
            </a:extLst>
          </p:cNvPr>
          <p:cNvSpPr txBox="1"/>
          <p:nvPr/>
        </p:nvSpPr>
        <p:spPr>
          <a:xfrm>
            <a:off x="4348841" y="107369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Pornainen</a:t>
            </a:r>
          </a:p>
        </p:txBody>
      </p:sp>
      <p:sp>
        <p:nvSpPr>
          <p:cNvPr id="42" name="Tekstiruutu 41">
            <a:extLst>
              <a:ext uri="{FF2B5EF4-FFF2-40B4-BE49-F238E27FC236}">
                <a16:creationId xmlns:a16="http://schemas.microsoft.com/office/drawing/2014/main" id="{16FDE425-9865-92B8-A75C-61FCB8EE2D10}"/>
              </a:ext>
            </a:extLst>
          </p:cNvPr>
          <p:cNvSpPr txBox="1"/>
          <p:nvPr/>
        </p:nvSpPr>
        <p:spPr>
          <a:xfrm>
            <a:off x="3879499" y="42290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Mäntsälä</a:t>
            </a:r>
          </a:p>
        </p:txBody>
      </p:sp>
      <p:sp>
        <p:nvSpPr>
          <p:cNvPr id="43" name="Tekstiruutu 42">
            <a:extLst>
              <a:ext uri="{FF2B5EF4-FFF2-40B4-BE49-F238E27FC236}">
                <a16:creationId xmlns:a16="http://schemas.microsoft.com/office/drawing/2014/main" id="{FF0E1A50-629F-9A2D-A4D5-F289C6FE81C5}"/>
              </a:ext>
            </a:extLst>
          </p:cNvPr>
          <p:cNvSpPr txBox="1"/>
          <p:nvPr/>
        </p:nvSpPr>
        <p:spPr>
          <a:xfrm>
            <a:off x="2359683" y="13798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Hyvinkää</a:t>
            </a:r>
          </a:p>
        </p:txBody>
      </p:sp>
      <p:sp>
        <p:nvSpPr>
          <p:cNvPr id="44" name="Tekstiruutu 43">
            <a:extLst>
              <a:ext uri="{FF2B5EF4-FFF2-40B4-BE49-F238E27FC236}">
                <a16:creationId xmlns:a16="http://schemas.microsoft.com/office/drawing/2014/main" id="{777D6622-C37D-22A7-9F99-C6C585498A0D}"/>
              </a:ext>
            </a:extLst>
          </p:cNvPr>
          <p:cNvSpPr txBox="1"/>
          <p:nvPr/>
        </p:nvSpPr>
        <p:spPr>
          <a:xfrm>
            <a:off x="1783682" y="153293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Nurmijärvi</a:t>
            </a:r>
          </a:p>
        </p:txBody>
      </p:sp>
      <p:sp>
        <p:nvSpPr>
          <p:cNvPr id="45" name="Tekstiruutu 44">
            <a:extLst>
              <a:ext uri="{FF2B5EF4-FFF2-40B4-BE49-F238E27FC236}">
                <a16:creationId xmlns:a16="http://schemas.microsoft.com/office/drawing/2014/main" id="{3D15763F-8C17-393D-2D5B-C4BE97F89CAD}"/>
              </a:ext>
            </a:extLst>
          </p:cNvPr>
          <p:cNvSpPr txBox="1"/>
          <p:nvPr/>
        </p:nvSpPr>
        <p:spPr>
          <a:xfrm>
            <a:off x="452431" y="208984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Vihti</a:t>
            </a:r>
          </a:p>
        </p:txBody>
      </p:sp>
      <p:sp>
        <p:nvSpPr>
          <p:cNvPr id="46" name="Tekstiruutu 45">
            <a:extLst>
              <a:ext uri="{FF2B5EF4-FFF2-40B4-BE49-F238E27FC236}">
                <a16:creationId xmlns:a16="http://schemas.microsoft.com/office/drawing/2014/main" id="{CF7A5245-8BF6-0E0F-88DF-6F7320D99A5B}"/>
              </a:ext>
            </a:extLst>
          </p:cNvPr>
          <p:cNvSpPr txBox="1"/>
          <p:nvPr/>
        </p:nvSpPr>
        <p:spPr>
          <a:xfrm>
            <a:off x="215153" y="4191567"/>
            <a:ext cx="1333464"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Kirkkonummi</a:t>
            </a:r>
          </a:p>
        </p:txBody>
      </p:sp>
      <p:sp>
        <p:nvSpPr>
          <p:cNvPr id="47" name="Tekstiruutu 46">
            <a:extLst>
              <a:ext uri="{FF2B5EF4-FFF2-40B4-BE49-F238E27FC236}">
                <a16:creationId xmlns:a16="http://schemas.microsoft.com/office/drawing/2014/main" id="{A0FBF38E-39A4-82F7-99BA-8EC468B3B1D1}"/>
              </a:ext>
            </a:extLst>
          </p:cNvPr>
          <p:cNvSpPr txBox="1"/>
          <p:nvPr/>
        </p:nvSpPr>
        <p:spPr>
          <a:xfrm>
            <a:off x="2175781" y="2433224"/>
            <a:ext cx="1152002" cy="276999"/>
          </a:xfrm>
          <a:prstGeom prst="rect">
            <a:avLst/>
          </a:prstGeom>
          <a:noFill/>
        </p:spPr>
        <p:txBody>
          <a:bodyPr wrap="square" rtlCol="0">
            <a:spAutoFit/>
          </a:bodyPr>
          <a:lstStyle/>
          <a:p>
            <a:r>
              <a:rPr lang="fi-FI" sz="1200" b="1" dirty="0">
                <a:solidFill>
                  <a:schemeClr val="bg1"/>
                </a:solidFill>
                <a:latin typeface="Poppins" pitchFamily="2" charset="77"/>
                <a:cs typeface="Poppins" pitchFamily="2" charset="77"/>
              </a:rPr>
              <a:t>Vantaa</a:t>
            </a:r>
          </a:p>
        </p:txBody>
      </p:sp>
      <p:pic>
        <p:nvPicPr>
          <p:cNvPr id="48" name="Kuva 47" descr="Lentokone tasaisella täytöllä">
            <a:extLst>
              <a:ext uri="{FF2B5EF4-FFF2-40B4-BE49-F238E27FC236}">
                <a16:creationId xmlns:a16="http://schemas.microsoft.com/office/drawing/2014/main" id="{9BCDED05-6C6D-8717-2260-3171EB85912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967652">
            <a:off x="2932640" y="2693976"/>
            <a:ext cx="244743" cy="244743"/>
          </a:xfrm>
          <a:prstGeom prst="rect">
            <a:avLst/>
          </a:prstGeom>
        </p:spPr>
      </p:pic>
      <p:pic>
        <p:nvPicPr>
          <p:cNvPr id="49" name="Kuva 48" descr="Lentokone tasaisella täytöllä">
            <a:extLst>
              <a:ext uri="{FF2B5EF4-FFF2-40B4-BE49-F238E27FC236}">
                <a16:creationId xmlns:a16="http://schemas.microsoft.com/office/drawing/2014/main" id="{6D1A3B45-8705-194A-2C73-310EAD3AB7C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741525">
            <a:off x="1137853" y="6231923"/>
            <a:ext cx="244743" cy="244743"/>
          </a:xfrm>
          <a:prstGeom prst="rect">
            <a:avLst/>
          </a:prstGeom>
        </p:spPr>
      </p:pic>
      <p:pic>
        <p:nvPicPr>
          <p:cNvPr id="50" name="Kuva 49" descr="Lentokone tasaisella täytöllä">
            <a:extLst>
              <a:ext uri="{FF2B5EF4-FFF2-40B4-BE49-F238E27FC236}">
                <a16:creationId xmlns:a16="http://schemas.microsoft.com/office/drawing/2014/main" id="{9FF2E08F-63CB-0775-F84B-36CBF9CAD8A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5564828">
            <a:off x="9945658" y="1182156"/>
            <a:ext cx="244743" cy="244743"/>
          </a:xfrm>
          <a:prstGeom prst="rect">
            <a:avLst/>
          </a:prstGeom>
        </p:spPr>
      </p:pic>
      <p:pic>
        <p:nvPicPr>
          <p:cNvPr id="51" name="Kuva 50" descr="Lentokone tasaisella täytöllä">
            <a:extLst>
              <a:ext uri="{FF2B5EF4-FFF2-40B4-BE49-F238E27FC236}">
                <a16:creationId xmlns:a16="http://schemas.microsoft.com/office/drawing/2014/main" id="{71DC5C61-48B1-15BA-F04C-7B49B40D323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357818">
            <a:off x="11349916" y="322644"/>
            <a:ext cx="244743" cy="244743"/>
          </a:xfrm>
          <a:prstGeom prst="rect">
            <a:avLst/>
          </a:prstGeom>
        </p:spPr>
      </p:pic>
      <p:pic>
        <p:nvPicPr>
          <p:cNvPr id="52" name="Kuva 51" descr="Lentokone tasaisella täytöllä">
            <a:extLst>
              <a:ext uri="{FF2B5EF4-FFF2-40B4-BE49-F238E27FC236}">
                <a16:creationId xmlns:a16="http://schemas.microsoft.com/office/drawing/2014/main" id="{382F3736-4537-F227-5428-D19CDE420E9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802921">
            <a:off x="9975073" y="4407351"/>
            <a:ext cx="244743" cy="244743"/>
          </a:xfrm>
          <a:prstGeom prst="rect">
            <a:avLst/>
          </a:prstGeom>
        </p:spPr>
      </p:pic>
      <p:pic>
        <p:nvPicPr>
          <p:cNvPr id="53" name="Kuva 52">
            <a:extLst>
              <a:ext uri="{FF2B5EF4-FFF2-40B4-BE49-F238E27FC236}">
                <a16:creationId xmlns:a16="http://schemas.microsoft.com/office/drawing/2014/main" id="{B0021B1A-0F4A-38B3-89FF-FAA6DF11963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9395700">
            <a:off x="8872749" y="4184010"/>
            <a:ext cx="3357451" cy="3357451"/>
          </a:xfrm>
          <a:prstGeom prst="rect">
            <a:avLst/>
          </a:prstGeom>
        </p:spPr>
      </p:pic>
      <p:pic>
        <p:nvPicPr>
          <p:cNvPr id="54" name="Kuva 53" descr="Lentokone tasaisella täytöllä">
            <a:extLst>
              <a:ext uri="{FF2B5EF4-FFF2-40B4-BE49-F238E27FC236}">
                <a16:creationId xmlns:a16="http://schemas.microsoft.com/office/drawing/2014/main" id="{44EFA3B4-049C-10CB-4C28-8FFA30B8A5F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449644">
            <a:off x="1759102" y="5740364"/>
            <a:ext cx="244743" cy="244743"/>
          </a:xfrm>
          <a:prstGeom prst="rect">
            <a:avLst/>
          </a:prstGeom>
        </p:spPr>
      </p:pic>
      <p:pic>
        <p:nvPicPr>
          <p:cNvPr id="55" name="Kuva 54" descr="Lentokone tasaisella täytöllä">
            <a:extLst>
              <a:ext uri="{FF2B5EF4-FFF2-40B4-BE49-F238E27FC236}">
                <a16:creationId xmlns:a16="http://schemas.microsoft.com/office/drawing/2014/main" id="{3FF2DA3E-514A-8C32-70FF-A5C1E334CF5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4071106">
            <a:off x="2361199" y="5513303"/>
            <a:ext cx="244743" cy="244743"/>
          </a:xfrm>
          <a:prstGeom prst="rect">
            <a:avLst/>
          </a:prstGeom>
        </p:spPr>
      </p:pic>
      <p:pic>
        <p:nvPicPr>
          <p:cNvPr id="56" name="Kuva 55" descr="Lentokone tasaisella täytöllä">
            <a:extLst>
              <a:ext uri="{FF2B5EF4-FFF2-40B4-BE49-F238E27FC236}">
                <a16:creationId xmlns:a16="http://schemas.microsoft.com/office/drawing/2014/main" id="{D09E7CDE-F4D8-BB2E-5662-50F425A5FEC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155917">
            <a:off x="3068603" y="5188225"/>
            <a:ext cx="244743" cy="244743"/>
          </a:xfrm>
          <a:prstGeom prst="rect">
            <a:avLst/>
          </a:prstGeom>
        </p:spPr>
      </p:pic>
      <p:pic>
        <p:nvPicPr>
          <p:cNvPr id="57" name="Kuva 56" descr="Lentokone tasaisella täytöllä">
            <a:extLst>
              <a:ext uri="{FF2B5EF4-FFF2-40B4-BE49-F238E27FC236}">
                <a16:creationId xmlns:a16="http://schemas.microsoft.com/office/drawing/2014/main" id="{6D0F65A0-2F0C-4A7B-A074-62DA912B70E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573387">
            <a:off x="3449405" y="4760013"/>
            <a:ext cx="244743" cy="244743"/>
          </a:xfrm>
          <a:prstGeom prst="rect">
            <a:avLst/>
          </a:prstGeom>
        </p:spPr>
      </p:pic>
    </p:spTree>
    <p:extLst>
      <p:ext uri="{BB962C8B-B14F-4D97-AF65-F5344CB8AC3E}">
        <p14:creationId xmlns:p14="http://schemas.microsoft.com/office/powerpoint/2010/main" val="2657734674"/>
      </p:ext>
    </p:extLst>
  </p:cSld>
  <p:clrMapOvr>
    <a:masterClrMapping/>
  </p:clrMapOvr>
  <p:hf sldNum="0" hdr="0" ftr="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Kiitosdia 1">
    <p:spTree>
      <p:nvGrpSpPr>
        <p:cNvPr id="1" name=""/>
        <p:cNvGrpSpPr/>
        <p:nvPr/>
      </p:nvGrpSpPr>
      <p:grpSpPr>
        <a:xfrm>
          <a:off x="0" y="0"/>
          <a:ext cx="0" cy="0"/>
          <a:chOff x="0" y="0"/>
          <a:chExt cx="0" cy="0"/>
        </a:xfrm>
      </p:grpSpPr>
      <p:pic>
        <p:nvPicPr>
          <p:cNvPr id="9" name="Picture 8" descr="A person jumping in the air&#10;&#10;AI-generated content may be incorrect.">
            <a:extLst>
              <a:ext uri="{FF2B5EF4-FFF2-40B4-BE49-F238E27FC236}">
                <a16:creationId xmlns:a16="http://schemas.microsoft.com/office/drawing/2014/main" id="{8FC9237A-1F62-A6C5-CC33-CF85EE308004}"/>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3" name="Puolivapaa piirto 6">
            <a:extLst>
              <a:ext uri="{FF2B5EF4-FFF2-40B4-BE49-F238E27FC236}">
                <a16:creationId xmlns:a16="http://schemas.microsoft.com/office/drawing/2014/main" id="{FC32228E-39DB-9EF6-6224-BC45BF2A4E8E}"/>
              </a:ext>
            </a:extLst>
          </p:cNvPr>
          <p:cNvSpPr/>
          <p:nvPr/>
        </p:nvSpPr>
        <p:spPr>
          <a:xfrm>
            <a:off x="462353" y="1371600"/>
            <a:ext cx="4657693" cy="4631187"/>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69571F3F-FB98-BB45-A1FE-85AEB4DA447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3580" y="855213"/>
            <a:ext cx="5134064" cy="5147574"/>
          </a:xfrm>
          <a:prstGeom prst="rect">
            <a:avLst/>
          </a:prstGeom>
        </p:spPr>
      </p:pic>
      <p:sp>
        <p:nvSpPr>
          <p:cNvPr id="11" name="Title 1">
            <a:extLst>
              <a:ext uri="{FF2B5EF4-FFF2-40B4-BE49-F238E27FC236}">
                <a16:creationId xmlns:a16="http://schemas.microsoft.com/office/drawing/2014/main" id="{CB8F2261-D478-47A9-9CD9-BB1D22967DD6}"/>
              </a:ext>
            </a:extLst>
          </p:cNvPr>
          <p:cNvSpPr>
            <a:spLocks noGrp="1"/>
          </p:cNvSpPr>
          <p:nvPr>
            <p:ph type="title" hasCustomPrompt="1"/>
          </p:nvPr>
        </p:nvSpPr>
        <p:spPr>
          <a:xfrm>
            <a:off x="1786029" y="1972637"/>
            <a:ext cx="3173597" cy="2579563"/>
          </a:xfrm>
        </p:spPr>
        <p:txBody>
          <a:bodyPr anchor="ctr"/>
          <a:lstStyle>
            <a:lvl1pPr algn="ctr">
              <a:defRPr sz="3600" b="1" i="0">
                <a:solidFill>
                  <a:srgbClr val="450099"/>
                </a:solidFill>
                <a:latin typeface="Poppins" pitchFamily="2" charset="77"/>
                <a:cs typeface="Poppins" pitchFamily="2" charset="77"/>
              </a:defRPr>
            </a:lvl1pPr>
          </a:lstStyle>
          <a:p>
            <a:r>
              <a:rPr lang="en-GB" dirty="0" err="1"/>
              <a:t>Tähän</a:t>
            </a:r>
            <a:r>
              <a:rPr lang="en-GB" dirty="0"/>
              <a:t> </a:t>
            </a:r>
            <a:r>
              <a:rPr lang="en-GB" dirty="0" err="1"/>
              <a:t>kiitokset</a:t>
            </a:r>
            <a:endParaRPr lang="fi-FI" dirty="0"/>
          </a:p>
        </p:txBody>
      </p:sp>
      <p:sp>
        <p:nvSpPr>
          <p:cNvPr id="12" name="Graphic 4">
            <a:extLst>
              <a:ext uri="{FF2B5EF4-FFF2-40B4-BE49-F238E27FC236}">
                <a16:creationId xmlns:a16="http://schemas.microsoft.com/office/drawing/2014/main" id="{FA1186E5-7FDF-342F-F338-249D3D7C26E1}"/>
              </a:ext>
            </a:extLst>
          </p:cNvPr>
          <p:cNvSpPr/>
          <p:nvPr/>
        </p:nvSpPr>
        <p:spPr>
          <a:xfrm>
            <a:off x="7682948" y="4191562"/>
            <a:ext cx="4520099" cy="2814792"/>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FFCC99"/>
            </a:solidFill>
            <a:prstDash val="solid"/>
            <a:round/>
          </a:ln>
        </p:spPr>
        <p:txBody>
          <a:bodyPr rtlCol="0" anchor="ctr"/>
          <a:lstStyle/>
          <a:p>
            <a:endParaRPr lang="fi-FI">
              <a:solidFill>
                <a:srgbClr val="FFCC99"/>
              </a:solidFill>
            </a:endParaRPr>
          </a:p>
        </p:txBody>
      </p:sp>
      <p:pic>
        <p:nvPicPr>
          <p:cNvPr id="3" name="Graphic 18">
            <a:extLst>
              <a:ext uri="{FF2B5EF4-FFF2-40B4-BE49-F238E27FC236}">
                <a16:creationId xmlns:a16="http://schemas.microsoft.com/office/drawing/2014/main" id="{57A231BC-6007-BD52-999A-BEFAAFD490E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50585" y="6008703"/>
            <a:ext cx="1860893" cy="409489"/>
          </a:xfrm>
          <a:prstGeom prst="rect">
            <a:avLst/>
          </a:prstGeom>
        </p:spPr>
      </p:pic>
    </p:spTree>
    <p:extLst>
      <p:ext uri="{BB962C8B-B14F-4D97-AF65-F5344CB8AC3E}">
        <p14:creationId xmlns:p14="http://schemas.microsoft.com/office/powerpoint/2010/main" val="2461262600"/>
      </p:ext>
    </p:extLst>
  </p:cSld>
  <p:clrMapOvr>
    <a:masterClrMapping/>
  </p:clrMapOvr>
  <p:hf sldNum="0" hdr="0" ftr="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Kiitosdia 2">
    <p:bg>
      <p:bgPr>
        <a:solidFill>
          <a:srgbClr val="B8CDFF"/>
        </a:solidFill>
        <a:effectLst/>
      </p:bgPr>
    </p:bg>
    <p:spTree>
      <p:nvGrpSpPr>
        <p:cNvPr id="1" name=""/>
        <p:cNvGrpSpPr/>
        <p:nvPr/>
      </p:nvGrpSpPr>
      <p:grpSpPr>
        <a:xfrm>
          <a:off x="0" y="0"/>
          <a:ext cx="0" cy="0"/>
          <a:chOff x="0" y="0"/>
          <a:chExt cx="0" cy="0"/>
        </a:xfrm>
      </p:grpSpPr>
      <p:pic>
        <p:nvPicPr>
          <p:cNvPr id="2" name="Graphic 3">
            <a:extLst>
              <a:ext uri="{FF2B5EF4-FFF2-40B4-BE49-F238E27FC236}">
                <a16:creationId xmlns:a16="http://schemas.microsoft.com/office/drawing/2014/main" id="{74D14706-2821-212C-794C-AA824D8487C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7128" y="173043"/>
            <a:ext cx="6349749" cy="6366458"/>
          </a:xfrm>
          <a:prstGeom prst="rect">
            <a:avLst/>
          </a:prstGeom>
        </p:spPr>
      </p:pic>
      <p:sp>
        <p:nvSpPr>
          <p:cNvPr id="3" name="Graphic 4">
            <a:extLst>
              <a:ext uri="{FF2B5EF4-FFF2-40B4-BE49-F238E27FC236}">
                <a16:creationId xmlns:a16="http://schemas.microsoft.com/office/drawing/2014/main" id="{418ECB2B-9AF9-45C5-A60D-18E352A0CE1A}"/>
              </a:ext>
            </a:extLst>
          </p:cNvPr>
          <p:cNvSpPr/>
          <p:nvPr/>
        </p:nvSpPr>
        <p:spPr>
          <a:xfrm>
            <a:off x="4284892" y="2075499"/>
            <a:ext cx="7918155" cy="4930855"/>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152A96"/>
            </a:solidFill>
            <a:prstDash val="solid"/>
            <a:round/>
          </a:ln>
        </p:spPr>
        <p:txBody>
          <a:bodyPr rtlCol="0" anchor="ctr"/>
          <a:lstStyle/>
          <a:p>
            <a:endParaRPr lang="fi-FI"/>
          </a:p>
        </p:txBody>
      </p:sp>
      <p:sp>
        <p:nvSpPr>
          <p:cNvPr id="4" name="Title 1">
            <a:extLst>
              <a:ext uri="{FF2B5EF4-FFF2-40B4-BE49-F238E27FC236}">
                <a16:creationId xmlns:a16="http://schemas.microsoft.com/office/drawing/2014/main" id="{4E8B9D0C-A34C-7C1C-DA2E-C585FB5CB70A}"/>
              </a:ext>
            </a:extLst>
          </p:cNvPr>
          <p:cNvSpPr>
            <a:spLocks noGrp="1"/>
          </p:cNvSpPr>
          <p:nvPr>
            <p:ph type="title" hasCustomPrompt="1"/>
          </p:nvPr>
        </p:nvSpPr>
        <p:spPr>
          <a:xfrm>
            <a:off x="1736333" y="1972637"/>
            <a:ext cx="3821987" cy="2579563"/>
          </a:xfrm>
        </p:spPr>
        <p:txBody>
          <a:bodyPr anchor="ctr"/>
          <a:lstStyle>
            <a:lvl1pPr algn="ctr">
              <a:defRPr sz="4400" b="1" i="0">
                <a:solidFill>
                  <a:schemeClr val="accent2"/>
                </a:solidFill>
                <a:latin typeface="+mj-lt"/>
                <a:cs typeface="Arial" panose="020B0604020202020204" pitchFamily="34" charset="0"/>
              </a:defRPr>
            </a:lvl1pPr>
          </a:lstStyle>
          <a:p>
            <a:r>
              <a:rPr lang="fi-FI" dirty="0"/>
              <a:t>Tähän kiitokset</a:t>
            </a:r>
          </a:p>
        </p:txBody>
      </p:sp>
      <p:grpSp>
        <p:nvGrpSpPr>
          <p:cNvPr id="12" name="Group 13">
            <a:extLst>
              <a:ext uri="{FF2B5EF4-FFF2-40B4-BE49-F238E27FC236}">
                <a16:creationId xmlns:a16="http://schemas.microsoft.com/office/drawing/2014/main" id="{6B41AA97-D215-B84E-9F60-F7F2A2799DBA}"/>
              </a:ext>
            </a:extLst>
          </p:cNvPr>
          <p:cNvGrpSpPr/>
          <p:nvPr/>
        </p:nvGrpSpPr>
        <p:grpSpPr>
          <a:xfrm>
            <a:off x="8178714" y="5649686"/>
            <a:ext cx="3436640" cy="770099"/>
            <a:chOff x="8562884" y="5691574"/>
            <a:chExt cx="3233069" cy="724482"/>
          </a:xfrm>
          <a:solidFill>
            <a:srgbClr val="152A96"/>
          </a:solidFill>
        </p:grpSpPr>
        <p:sp>
          <p:nvSpPr>
            <p:cNvPr id="13" name="Freeform 14">
              <a:extLst>
                <a:ext uri="{FF2B5EF4-FFF2-40B4-BE49-F238E27FC236}">
                  <a16:creationId xmlns:a16="http://schemas.microsoft.com/office/drawing/2014/main" id="{0D9AA6DE-31CB-D455-E309-E740DA6BF963}"/>
                </a:ext>
              </a:extLst>
            </p:cNvPr>
            <p:cNvSpPr/>
            <p:nvPr/>
          </p:nvSpPr>
          <p:spPr>
            <a:xfrm>
              <a:off x="8562884" y="5691574"/>
              <a:ext cx="669626" cy="712298"/>
            </a:xfrm>
            <a:custGeom>
              <a:avLst/>
              <a:gdLst>
                <a:gd name="connsiteX0" fmla="*/ 409800 w 669626"/>
                <a:gd name="connsiteY0" fmla="*/ 712271 h 712298"/>
                <a:gd name="connsiteX1" fmla="*/ 256773 w 669626"/>
                <a:gd name="connsiteY1" fmla="*/ 712271 h 712298"/>
                <a:gd name="connsiteX2" fmla="*/ 0 w 669626"/>
                <a:gd name="connsiteY2" fmla="*/ 0 h 712298"/>
                <a:gd name="connsiteX3" fmla="*/ 177682 w 669626"/>
                <a:gd name="connsiteY3" fmla="*/ 0 h 712298"/>
                <a:gd name="connsiteX4" fmla="*/ 333791 w 669626"/>
                <a:gd name="connsiteY4" fmla="*/ 502669 h 712298"/>
                <a:gd name="connsiteX5" fmla="*/ 488863 w 669626"/>
                <a:gd name="connsiteY5" fmla="*/ 0 h 712298"/>
                <a:gd name="connsiteX6" fmla="*/ 669627 w 669626"/>
                <a:gd name="connsiteY6" fmla="*/ 0 h 712298"/>
                <a:gd name="connsiteX7" fmla="*/ 409772 w 669626"/>
                <a:gd name="connsiteY7" fmla="*/ 712298 h 71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626" h="712298">
                  <a:moveTo>
                    <a:pt x="409800" y="712271"/>
                  </a:moveTo>
                  <a:lnTo>
                    <a:pt x="256773" y="712271"/>
                  </a:lnTo>
                  <a:lnTo>
                    <a:pt x="0" y="0"/>
                  </a:lnTo>
                  <a:lnTo>
                    <a:pt x="177682" y="0"/>
                  </a:lnTo>
                  <a:lnTo>
                    <a:pt x="333791" y="502669"/>
                  </a:lnTo>
                  <a:lnTo>
                    <a:pt x="488863" y="0"/>
                  </a:lnTo>
                  <a:lnTo>
                    <a:pt x="669627" y="0"/>
                  </a:lnTo>
                  <a:lnTo>
                    <a:pt x="409772" y="712298"/>
                  </a:lnTo>
                  <a:close/>
                </a:path>
              </a:pathLst>
            </a:custGeom>
            <a:grpFill/>
            <a:ln w="2724" cap="flat">
              <a:noFill/>
              <a:prstDash val="solid"/>
              <a:miter/>
            </a:ln>
          </p:spPr>
          <p:txBody>
            <a:bodyPr rtlCol="0" anchor="ctr"/>
            <a:lstStyle/>
            <a:p>
              <a:endParaRPr lang="fi-FI"/>
            </a:p>
          </p:txBody>
        </p:sp>
        <p:sp>
          <p:nvSpPr>
            <p:cNvPr id="14" name="Freeform 15">
              <a:extLst>
                <a:ext uri="{FF2B5EF4-FFF2-40B4-BE49-F238E27FC236}">
                  <a16:creationId xmlns:a16="http://schemas.microsoft.com/office/drawing/2014/main" id="{3E376CA3-83F4-7E40-24A4-C50BB76EEDA4}"/>
                </a:ext>
              </a:extLst>
            </p:cNvPr>
            <p:cNvSpPr/>
            <p:nvPr/>
          </p:nvSpPr>
          <p:spPr>
            <a:xfrm>
              <a:off x="9146219" y="5901176"/>
              <a:ext cx="549490" cy="514880"/>
            </a:xfrm>
            <a:custGeom>
              <a:avLst/>
              <a:gdLst>
                <a:gd name="connsiteX0" fmla="*/ 549490 w 549490"/>
                <a:gd name="connsiteY0" fmla="*/ 12211 h 514880"/>
                <a:gd name="connsiteX1" fmla="*/ 549490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0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0" y="12211"/>
                  </a:moveTo>
                  <a:lnTo>
                    <a:pt x="549490"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0"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sp>
          <p:nvSpPr>
            <p:cNvPr id="15" name="Freeform 16">
              <a:extLst>
                <a:ext uri="{FF2B5EF4-FFF2-40B4-BE49-F238E27FC236}">
                  <a16:creationId xmlns:a16="http://schemas.microsoft.com/office/drawing/2014/main" id="{3B27AEFC-B52E-0FAB-83B4-FC5E8EB8A0E9}"/>
                </a:ext>
              </a:extLst>
            </p:cNvPr>
            <p:cNvSpPr/>
            <p:nvPr/>
          </p:nvSpPr>
          <p:spPr>
            <a:xfrm>
              <a:off x="9752164" y="5901176"/>
              <a:ext cx="497099" cy="502696"/>
            </a:xfrm>
            <a:custGeom>
              <a:avLst/>
              <a:gdLst>
                <a:gd name="connsiteX0" fmla="*/ 0 w 497099"/>
                <a:gd name="connsiteY0" fmla="*/ 12211 h 502696"/>
                <a:gd name="connsiteX1" fmla="*/ 157145 w 497099"/>
                <a:gd name="connsiteY1" fmla="*/ 12211 h 502696"/>
                <a:gd name="connsiteX2" fmla="*/ 157145 w 497099"/>
                <a:gd name="connsiteY2" fmla="*/ 83438 h 502696"/>
                <a:gd name="connsiteX3" fmla="*/ 319418 w 497099"/>
                <a:gd name="connsiteY3" fmla="*/ 0 h 502696"/>
                <a:gd name="connsiteX4" fmla="*/ 458072 w 497099"/>
                <a:gd name="connsiteY4" fmla="*/ 55970 h 502696"/>
                <a:gd name="connsiteX5" fmla="*/ 497100 w 497099"/>
                <a:gd name="connsiteY5" fmla="*/ 211669 h 502696"/>
                <a:gd name="connsiteX6" fmla="*/ 497100 w 497099"/>
                <a:gd name="connsiteY6" fmla="*/ 502696 h 502696"/>
                <a:gd name="connsiteX7" fmla="*/ 339954 w 497099"/>
                <a:gd name="connsiteY7" fmla="*/ 502696 h 502696"/>
                <a:gd name="connsiteX8" fmla="*/ 339954 w 497099"/>
                <a:gd name="connsiteY8" fmla="*/ 251348 h 502696"/>
                <a:gd name="connsiteX9" fmla="*/ 252654 w 497099"/>
                <a:gd name="connsiteY9" fmla="*/ 132283 h 502696"/>
                <a:gd name="connsiteX10" fmla="*/ 157145 w 497099"/>
                <a:gd name="connsiteY10" fmla="*/ 256434 h 502696"/>
                <a:gd name="connsiteX11" fmla="*/ 157145 w 497099"/>
                <a:gd name="connsiteY11" fmla="*/ 502669 h 502696"/>
                <a:gd name="connsiteX12" fmla="*/ 0 w 497099"/>
                <a:gd name="connsiteY12" fmla="*/ 502669 h 502696"/>
                <a:gd name="connsiteX13" fmla="*/ 0 w 497099"/>
                <a:gd name="connsiteY13" fmla="*/ 12211 h 50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099" h="502696">
                  <a:moveTo>
                    <a:pt x="0" y="12211"/>
                  </a:moveTo>
                  <a:lnTo>
                    <a:pt x="157145" y="12211"/>
                  </a:lnTo>
                  <a:lnTo>
                    <a:pt x="157145" y="83438"/>
                  </a:lnTo>
                  <a:cubicBezTo>
                    <a:pt x="184882" y="30514"/>
                    <a:pt x="242400" y="0"/>
                    <a:pt x="319418" y="0"/>
                  </a:cubicBezTo>
                  <a:cubicBezTo>
                    <a:pt x="383100" y="0"/>
                    <a:pt x="431372" y="21376"/>
                    <a:pt x="458072" y="55970"/>
                  </a:cubicBezTo>
                  <a:cubicBezTo>
                    <a:pt x="488890" y="93610"/>
                    <a:pt x="497100" y="141448"/>
                    <a:pt x="497100" y="211669"/>
                  </a:cubicBezTo>
                  <a:lnTo>
                    <a:pt x="497100" y="502696"/>
                  </a:lnTo>
                  <a:lnTo>
                    <a:pt x="339954" y="502696"/>
                  </a:lnTo>
                  <a:lnTo>
                    <a:pt x="339954" y="251348"/>
                  </a:lnTo>
                  <a:cubicBezTo>
                    <a:pt x="339954" y="181127"/>
                    <a:pt x="318382" y="132283"/>
                    <a:pt x="252654" y="132283"/>
                  </a:cubicBezTo>
                  <a:cubicBezTo>
                    <a:pt x="186927" y="132283"/>
                    <a:pt x="157145" y="181127"/>
                    <a:pt x="157145" y="256434"/>
                  </a:cubicBezTo>
                  <a:lnTo>
                    <a:pt x="157145" y="502669"/>
                  </a:lnTo>
                  <a:lnTo>
                    <a:pt x="0" y="502669"/>
                  </a:lnTo>
                  <a:lnTo>
                    <a:pt x="0" y="12211"/>
                  </a:lnTo>
                  <a:close/>
                </a:path>
              </a:pathLst>
            </a:custGeom>
            <a:grpFill/>
            <a:ln w="2724" cap="flat">
              <a:noFill/>
              <a:prstDash val="solid"/>
              <a:miter/>
            </a:ln>
          </p:spPr>
          <p:txBody>
            <a:bodyPr rtlCol="0" anchor="ctr"/>
            <a:lstStyle/>
            <a:p>
              <a:endParaRPr lang="fi-FI"/>
            </a:p>
          </p:txBody>
        </p:sp>
        <p:sp>
          <p:nvSpPr>
            <p:cNvPr id="16" name="Freeform 17">
              <a:extLst>
                <a:ext uri="{FF2B5EF4-FFF2-40B4-BE49-F238E27FC236}">
                  <a16:creationId xmlns:a16="http://schemas.microsoft.com/office/drawing/2014/main" id="{F4CF71FA-FCA0-6DD9-87CF-9203CA66C477}"/>
                </a:ext>
              </a:extLst>
            </p:cNvPr>
            <p:cNvSpPr/>
            <p:nvPr/>
          </p:nvSpPr>
          <p:spPr>
            <a:xfrm>
              <a:off x="10280055" y="5767860"/>
              <a:ext cx="358445" cy="644117"/>
            </a:xfrm>
            <a:custGeom>
              <a:avLst/>
              <a:gdLst>
                <a:gd name="connsiteX0" fmla="*/ 358445 w 358445"/>
                <a:gd name="connsiteY0" fmla="*/ 635986 h 644117"/>
                <a:gd name="connsiteX1" fmla="*/ 253691 w 358445"/>
                <a:gd name="connsiteY1" fmla="*/ 644117 h 644117"/>
                <a:gd name="connsiteX2" fmla="*/ 78054 w 358445"/>
                <a:gd name="connsiteY2" fmla="*/ 471122 h 644117"/>
                <a:gd name="connsiteX3" fmla="*/ 78054 w 358445"/>
                <a:gd name="connsiteY3" fmla="*/ 261492 h 644117"/>
                <a:gd name="connsiteX4" fmla="*/ 0 w 358445"/>
                <a:gd name="connsiteY4" fmla="*/ 261492 h 644117"/>
                <a:gd name="connsiteX5" fmla="*/ 0 w 358445"/>
                <a:gd name="connsiteY5" fmla="*/ 145500 h 644117"/>
                <a:gd name="connsiteX6" fmla="*/ 78054 w 358445"/>
                <a:gd name="connsiteY6" fmla="*/ 145500 h 644117"/>
                <a:gd name="connsiteX7" fmla="*/ 78054 w 358445"/>
                <a:gd name="connsiteY7" fmla="*/ 0 h 644117"/>
                <a:gd name="connsiteX8" fmla="*/ 234163 w 358445"/>
                <a:gd name="connsiteY8" fmla="*/ 0 h 644117"/>
                <a:gd name="connsiteX9" fmla="*/ 234163 w 358445"/>
                <a:gd name="connsiteY9" fmla="*/ 145500 h 644117"/>
                <a:gd name="connsiteX10" fmla="*/ 347127 w 358445"/>
                <a:gd name="connsiteY10" fmla="*/ 145500 h 644117"/>
                <a:gd name="connsiteX11" fmla="*/ 347127 w 358445"/>
                <a:gd name="connsiteY11" fmla="*/ 261492 h 644117"/>
                <a:gd name="connsiteX12" fmla="*/ 234163 w 358445"/>
                <a:gd name="connsiteY12" fmla="*/ 261492 h 644117"/>
                <a:gd name="connsiteX13" fmla="*/ 234163 w 358445"/>
                <a:gd name="connsiteY13" fmla="*/ 436501 h 644117"/>
                <a:gd name="connsiteX14" fmla="*/ 301963 w 358445"/>
                <a:gd name="connsiteY14" fmla="*/ 519939 h 644117"/>
                <a:gd name="connsiteX15" fmla="*/ 358445 w 358445"/>
                <a:gd name="connsiteY15" fmla="*/ 516893 h 644117"/>
                <a:gd name="connsiteX16" fmla="*/ 358445 w 358445"/>
                <a:gd name="connsiteY16" fmla="*/ 635958 h 6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45" h="644117">
                  <a:moveTo>
                    <a:pt x="358445" y="635986"/>
                  </a:moveTo>
                  <a:cubicBezTo>
                    <a:pt x="334827" y="640065"/>
                    <a:pt x="299891" y="644117"/>
                    <a:pt x="253691" y="644117"/>
                  </a:cubicBezTo>
                  <a:cubicBezTo>
                    <a:pt x="179754" y="644117"/>
                    <a:pt x="78054" y="634952"/>
                    <a:pt x="78054" y="471122"/>
                  </a:cubicBezTo>
                  <a:lnTo>
                    <a:pt x="78054" y="261492"/>
                  </a:lnTo>
                  <a:lnTo>
                    <a:pt x="0" y="261492"/>
                  </a:lnTo>
                  <a:lnTo>
                    <a:pt x="0" y="145500"/>
                  </a:lnTo>
                  <a:lnTo>
                    <a:pt x="78054" y="145500"/>
                  </a:lnTo>
                  <a:lnTo>
                    <a:pt x="78054" y="0"/>
                  </a:lnTo>
                  <a:lnTo>
                    <a:pt x="234163" y="0"/>
                  </a:lnTo>
                  <a:lnTo>
                    <a:pt x="234163" y="145500"/>
                  </a:lnTo>
                  <a:lnTo>
                    <a:pt x="347127" y="145500"/>
                  </a:lnTo>
                  <a:lnTo>
                    <a:pt x="347127" y="261492"/>
                  </a:lnTo>
                  <a:lnTo>
                    <a:pt x="234163" y="261492"/>
                  </a:lnTo>
                  <a:lnTo>
                    <a:pt x="234163" y="436501"/>
                  </a:lnTo>
                  <a:cubicBezTo>
                    <a:pt x="234163" y="508734"/>
                    <a:pt x="262936" y="519939"/>
                    <a:pt x="301963" y="519939"/>
                  </a:cubicBezTo>
                  <a:cubicBezTo>
                    <a:pt x="321491" y="519939"/>
                    <a:pt x="344072" y="518933"/>
                    <a:pt x="358445" y="516893"/>
                  </a:cubicBezTo>
                  <a:lnTo>
                    <a:pt x="358445" y="635958"/>
                  </a:lnTo>
                  <a:close/>
                </a:path>
              </a:pathLst>
            </a:custGeom>
            <a:grpFill/>
            <a:ln w="2724" cap="flat">
              <a:noFill/>
              <a:prstDash val="solid"/>
              <a:miter/>
            </a:ln>
          </p:spPr>
          <p:txBody>
            <a:bodyPr rtlCol="0" anchor="ctr"/>
            <a:lstStyle/>
            <a:p>
              <a:endParaRPr lang="fi-FI"/>
            </a:p>
          </p:txBody>
        </p:sp>
        <p:sp>
          <p:nvSpPr>
            <p:cNvPr id="17" name="Freeform 18">
              <a:extLst>
                <a:ext uri="{FF2B5EF4-FFF2-40B4-BE49-F238E27FC236}">
                  <a16:creationId xmlns:a16="http://schemas.microsoft.com/office/drawing/2014/main" id="{8657EDFD-8166-5937-548F-95012FB3E6B9}"/>
                </a:ext>
              </a:extLst>
            </p:cNvPr>
            <p:cNvSpPr/>
            <p:nvPr/>
          </p:nvSpPr>
          <p:spPr>
            <a:xfrm>
              <a:off x="10655927" y="5901176"/>
              <a:ext cx="549490" cy="514880"/>
            </a:xfrm>
            <a:custGeom>
              <a:avLst/>
              <a:gdLst>
                <a:gd name="connsiteX0" fmla="*/ 549491 w 549490"/>
                <a:gd name="connsiteY0" fmla="*/ 12211 h 514880"/>
                <a:gd name="connsiteX1" fmla="*/ 549491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1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1" y="12211"/>
                  </a:moveTo>
                  <a:lnTo>
                    <a:pt x="549491"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1"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sp>
          <p:nvSpPr>
            <p:cNvPr id="18" name="Freeform 19">
              <a:extLst>
                <a:ext uri="{FF2B5EF4-FFF2-40B4-BE49-F238E27FC236}">
                  <a16:creationId xmlns:a16="http://schemas.microsoft.com/office/drawing/2014/main" id="{AAE7BC9B-831B-AE46-C5AF-D7A961B2B69D}"/>
                </a:ext>
              </a:extLst>
            </p:cNvPr>
            <p:cNvSpPr/>
            <p:nvPr/>
          </p:nvSpPr>
          <p:spPr>
            <a:xfrm>
              <a:off x="11246463" y="5901176"/>
              <a:ext cx="549490" cy="514880"/>
            </a:xfrm>
            <a:custGeom>
              <a:avLst/>
              <a:gdLst>
                <a:gd name="connsiteX0" fmla="*/ 549490 w 549490"/>
                <a:gd name="connsiteY0" fmla="*/ 12211 h 514880"/>
                <a:gd name="connsiteX1" fmla="*/ 549490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0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0" y="12211"/>
                  </a:moveTo>
                  <a:lnTo>
                    <a:pt x="549490"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0"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grpSp>
    </p:spTree>
    <p:extLst>
      <p:ext uri="{BB962C8B-B14F-4D97-AF65-F5344CB8AC3E}">
        <p14:creationId xmlns:p14="http://schemas.microsoft.com/office/powerpoint/2010/main" val="1193315534"/>
      </p:ext>
    </p:extLst>
  </p:cSld>
  <p:clrMapOvr>
    <a:masterClrMapping/>
  </p:clrMapOvr>
  <p:hf sldNum="0" hdr="0" ftr="0"/>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967283"/>
      </p:ext>
    </p:extLst>
  </p:cSld>
  <p:clrMapOvr>
    <a:masterClrMapping/>
  </p:clrMapOvr>
  <p:hf sldNum="0" hdr="0" ftr="0"/>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Otsikkodia 2">
    <p:bg>
      <p:bgPr>
        <a:solidFill>
          <a:srgbClr val="B8CDFF"/>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66AAC24-5524-6688-DDCB-B51577034AA2}"/>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z="4400" dirty="0"/>
              <a:t>27.1.2026</a:t>
            </a:r>
          </a:p>
          <a:p>
            <a:r>
              <a:rPr lang="fi-FI" sz="2400" dirty="0"/>
              <a:t>- Väestö-, rakentamis- ja työttömyystiedot päivittyvät seuraavan kerran helmikuun lopussa</a:t>
            </a:r>
            <a:br>
              <a:rPr lang="fi-FI" sz="2400" dirty="0"/>
            </a:br>
            <a:r>
              <a:rPr lang="fi-FI" sz="2400" dirty="0"/>
              <a:t>- Maahanmuuttoa koskevat neljännesvuositiedot päivittyvät neljä kertaa vuodessa</a:t>
            </a:r>
            <a:br>
              <a:rPr lang="fi-FI" sz="2400" dirty="0"/>
            </a:br>
            <a:r>
              <a:rPr lang="fi-FI" sz="2400" dirty="0"/>
              <a:t>- Yritysten liikevaihdon ja palkkasumman kehitystä kuvaavat neljännesvuositiedot päivittyvät kaksi kertaa vuodessa, viimeisin päivitys 23.12.2025</a:t>
            </a:r>
          </a:p>
        </p:txBody>
      </p:sp>
      <p:sp>
        <p:nvSpPr>
          <p:cNvPr id="3" name="Title 19">
            <a:extLst>
              <a:ext uri="{FF2B5EF4-FFF2-40B4-BE49-F238E27FC236}">
                <a16:creationId xmlns:a16="http://schemas.microsoft.com/office/drawing/2014/main" id="{012E2190-41CB-B7D5-4E72-BCC4BD6ECBE8}"/>
              </a:ext>
            </a:extLst>
          </p:cNvPr>
          <p:cNvSpPr>
            <a:spLocks noGrp="1"/>
          </p:cNvSpPr>
          <p:nvPr>
            <p:ph type="title" hasCustomPrompt="1"/>
          </p:nvPr>
        </p:nvSpPr>
        <p:spPr>
          <a:xfrm>
            <a:off x="2210764" y="1855801"/>
            <a:ext cx="8656741" cy="2070375"/>
          </a:xfrm>
          <a:prstGeom prst="rect">
            <a:avLst/>
          </a:prstGeom>
        </p:spPr>
        <p:txBody>
          <a:bodyPr/>
          <a:lstStyle>
            <a:lvl1pPr>
              <a:defRPr sz="6000" b="1">
                <a:solidFill>
                  <a:srgbClr val="0042A5"/>
                </a:solidFill>
              </a:defRPr>
            </a:lvl1pPr>
          </a:lstStyle>
          <a:p>
            <a:r>
              <a:rPr lang="fi-FI" dirty="0"/>
              <a:t>TILASTOJA VANTAALTA</a:t>
            </a:r>
            <a:endParaRPr lang="fi-FI" noProof="0" dirty="0"/>
          </a:p>
        </p:txBody>
      </p:sp>
      <p:sp>
        <p:nvSpPr>
          <p:cNvPr id="5" name="Slide Number Placeholder 10">
            <a:extLst>
              <a:ext uri="{FF2B5EF4-FFF2-40B4-BE49-F238E27FC236}">
                <a16:creationId xmlns:a16="http://schemas.microsoft.com/office/drawing/2014/main" id="{1E6245C8-A25D-9533-69E6-53CDF18AD21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pic>
        <p:nvPicPr>
          <p:cNvPr id="8" name="Graphic 18">
            <a:extLst>
              <a:ext uri="{FF2B5EF4-FFF2-40B4-BE49-F238E27FC236}">
                <a16:creationId xmlns:a16="http://schemas.microsoft.com/office/drawing/2014/main" id="{66CC8E5D-296B-F9E2-E3E0-F4896E42C44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6200000">
            <a:off x="10405322" y="1288658"/>
            <a:ext cx="2243871" cy="493762"/>
          </a:xfrm>
          <a:prstGeom prst="rect">
            <a:avLst/>
          </a:prstGeom>
        </p:spPr>
      </p:pic>
      <p:pic>
        <p:nvPicPr>
          <p:cNvPr id="10" name="Graphic 9">
            <a:extLst>
              <a:ext uri="{FF2B5EF4-FFF2-40B4-BE49-F238E27FC236}">
                <a16:creationId xmlns:a16="http://schemas.microsoft.com/office/drawing/2014/main" id="{7047883B-BA18-B1AA-F14B-C0A8D38125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543414">
            <a:off x="8816677" y="5123350"/>
            <a:ext cx="3469596" cy="2236846"/>
          </a:xfrm>
          <a:prstGeom prst="rect">
            <a:avLst/>
          </a:prstGeom>
        </p:spPr>
      </p:pic>
    </p:spTree>
    <p:extLst>
      <p:ext uri="{BB962C8B-B14F-4D97-AF65-F5344CB8AC3E}">
        <p14:creationId xmlns:p14="http://schemas.microsoft.com/office/powerpoint/2010/main" val="696008418"/>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cSld name="Otsikko ja sisältö">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4" name="Slide Number Placeholder 10">
            <a:extLst>
              <a:ext uri="{FF2B5EF4-FFF2-40B4-BE49-F238E27FC236}">
                <a16:creationId xmlns:a16="http://schemas.microsoft.com/office/drawing/2014/main" id="{FA1006BF-5CDF-191C-3553-335FFA6C140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
        <p:nvSpPr>
          <p:cNvPr id="6" name="Otsikko 5">
            <a:extLst>
              <a:ext uri="{FF2B5EF4-FFF2-40B4-BE49-F238E27FC236}">
                <a16:creationId xmlns:a16="http://schemas.microsoft.com/office/drawing/2014/main" id="{A491C4B1-9D3B-F698-C102-9715DFDE44D6}"/>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pic>
        <p:nvPicPr>
          <p:cNvPr id="2" name="Graphic 18">
            <a:extLst>
              <a:ext uri="{FF2B5EF4-FFF2-40B4-BE49-F238E27FC236}">
                <a16:creationId xmlns:a16="http://schemas.microsoft.com/office/drawing/2014/main" id="{5008D078-1A8C-195F-475A-7AD1BE57F1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80776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kodia 9">
    <p:bg>
      <p:bgPr>
        <a:solidFill>
          <a:schemeClr val="accent2">
            <a:alpha val="90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9483175-2EEA-6F8C-ED09-1AA3B1725B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543414">
            <a:off x="8816677" y="5123350"/>
            <a:ext cx="3469596" cy="2236846"/>
          </a:xfrm>
          <a:prstGeom prst="rect">
            <a:avLst/>
          </a:prstGeom>
        </p:spPr>
      </p:pic>
      <p:sp>
        <p:nvSpPr>
          <p:cNvPr id="6" name="Title 1">
            <a:extLst>
              <a:ext uri="{FF2B5EF4-FFF2-40B4-BE49-F238E27FC236}">
                <a16:creationId xmlns:a16="http://schemas.microsoft.com/office/drawing/2014/main" id="{064378BC-F4F7-BD4F-41B1-E85308FF33A0}"/>
              </a:ext>
            </a:extLst>
          </p:cNvPr>
          <p:cNvSpPr>
            <a:spLocks noGrp="1"/>
          </p:cNvSpPr>
          <p:nvPr>
            <p:ph type="title"/>
          </p:nvPr>
        </p:nvSpPr>
        <p:spPr>
          <a:xfrm>
            <a:off x="914400" y="635002"/>
            <a:ext cx="6870357" cy="2919081"/>
          </a:xfrm>
        </p:spPr>
        <p:txBody>
          <a:bodyPr>
            <a:noAutofit/>
          </a:bodyPr>
          <a:lstStyle>
            <a:lvl1pPr>
              <a:defRPr sz="6000" b="1" i="0">
                <a:solidFill>
                  <a:srgbClr val="152A96"/>
                </a:solidFill>
                <a:latin typeface="Poppins" pitchFamily="2" charset="77"/>
                <a:cs typeface="Poppins" pitchFamily="2" charset="77"/>
              </a:defRPr>
            </a:lvl1pPr>
          </a:lstStyle>
          <a:p>
            <a:r>
              <a:rPr lang="fi-FI"/>
              <a:t>Muokkaa ots. perustyyl. napsautt.</a:t>
            </a:r>
            <a:endParaRPr lang="en-FI" dirty="0"/>
          </a:p>
        </p:txBody>
      </p:sp>
      <p:sp>
        <p:nvSpPr>
          <p:cNvPr id="7" name="Subtitle 2">
            <a:extLst>
              <a:ext uri="{FF2B5EF4-FFF2-40B4-BE49-F238E27FC236}">
                <a16:creationId xmlns:a16="http://schemas.microsoft.com/office/drawing/2014/main" id="{5E44DB90-1F03-CF40-D57A-B68B9BA0FD67}"/>
              </a:ext>
            </a:extLst>
          </p:cNvPr>
          <p:cNvSpPr>
            <a:spLocks noGrp="1"/>
          </p:cNvSpPr>
          <p:nvPr>
            <p:ph type="subTitle" idx="1"/>
          </p:nvPr>
        </p:nvSpPr>
        <p:spPr>
          <a:xfrm>
            <a:off x="914400" y="3656511"/>
            <a:ext cx="6870357" cy="3089345"/>
          </a:xfrm>
        </p:spPr>
        <p:txBody>
          <a:bodyPr>
            <a:noAutofit/>
          </a:bodyPr>
          <a:lstStyle>
            <a:lvl1pPr marL="0" indent="0" algn="l">
              <a:buNone/>
              <a:defRPr sz="2400">
                <a:solidFill>
                  <a:srgbClr val="152A96"/>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2" name="Graphic 9">
            <a:extLst>
              <a:ext uri="{FF2B5EF4-FFF2-40B4-BE49-F238E27FC236}">
                <a16:creationId xmlns:a16="http://schemas.microsoft.com/office/drawing/2014/main" id="{B9F435A7-80E4-AA65-EC55-790B3F3441B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543414">
            <a:off x="8816677" y="5123350"/>
            <a:ext cx="3469596" cy="2236846"/>
          </a:xfrm>
          <a:prstGeom prst="rect">
            <a:avLst/>
          </a:prstGeom>
        </p:spPr>
      </p:pic>
      <p:pic>
        <p:nvPicPr>
          <p:cNvPr id="3" name="Graphic 18">
            <a:extLst>
              <a:ext uri="{FF2B5EF4-FFF2-40B4-BE49-F238E27FC236}">
                <a16:creationId xmlns:a16="http://schemas.microsoft.com/office/drawing/2014/main" id="{2215BF34-A731-86A4-7567-D8128D817D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3736429402"/>
      </p:ext>
    </p:extLst>
  </p:cSld>
  <p:clrMapOvr>
    <a:masterClrMapping/>
  </p:clrMapOvr>
  <p:hf sldNum="0" hdr="0" ft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3" name="Kuva 2">
            <a:extLst>
              <a:ext uri="{FF2B5EF4-FFF2-40B4-BE49-F238E27FC236}">
                <a16:creationId xmlns:a16="http://schemas.microsoft.com/office/drawing/2014/main" id="{31A952F3-7B55-4FCC-67D4-31A044B1B9E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0" y="3143080"/>
            <a:ext cx="3714920" cy="3714920"/>
          </a:xfrm>
          <a:prstGeom prst="rect">
            <a:avLst/>
          </a:prstGeom>
        </p:spPr>
      </p:pic>
      <p:pic>
        <p:nvPicPr>
          <p:cNvPr id="4" name="Kuva 3">
            <a:extLst>
              <a:ext uri="{FF2B5EF4-FFF2-40B4-BE49-F238E27FC236}">
                <a16:creationId xmlns:a16="http://schemas.microsoft.com/office/drawing/2014/main" id="{F4606D41-847D-54BE-667B-AD0397C91E0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8487019" y="-9939"/>
            <a:ext cx="3714920" cy="3714920"/>
          </a:xfrm>
          <a:prstGeom prst="rect">
            <a:avLst/>
          </a:prstGeom>
        </p:spPr>
      </p:pic>
    </p:spTree>
    <p:extLst>
      <p:ext uri="{BB962C8B-B14F-4D97-AF65-F5344CB8AC3E}">
        <p14:creationId xmlns:p14="http://schemas.microsoft.com/office/powerpoint/2010/main" val="3704376107"/>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Otsikkodia 2">
    <p:bg>
      <p:bgPr>
        <a:solidFill>
          <a:schemeClr val="bg1"/>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tx2"/>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5" name="Kuva 4">
            <a:extLst>
              <a:ext uri="{FF2B5EF4-FFF2-40B4-BE49-F238E27FC236}">
                <a16:creationId xmlns:a16="http://schemas.microsoft.com/office/drawing/2014/main" id="{A3CC1549-4F1C-B7FF-D548-18B2C0265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8" name="Kuva 7">
            <a:extLst>
              <a:ext uri="{FF2B5EF4-FFF2-40B4-BE49-F238E27FC236}">
                <a16:creationId xmlns:a16="http://schemas.microsoft.com/office/drawing/2014/main" id="{1116D734-739A-5D8E-D287-69455B850B7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0" y="3143080"/>
            <a:ext cx="3714920" cy="3714920"/>
          </a:xfrm>
          <a:prstGeom prst="rect">
            <a:avLst/>
          </a:prstGeom>
        </p:spPr>
      </p:pic>
      <p:pic>
        <p:nvPicPr>
          <p:cNvPr id="12" name="Kuva 11">
            <a:extLst>
              <a:ext uri="{FF2B5EF4-FFF2-40B4-BE49-F238E27FC236}">
                <a16:creationId xmlns:a16="http://schemas.microsoft.com/office/drawing/2014/main" id="{B13BF8F9-78D7-7D71-9A67-33FDEE57717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8487019" y="-9939"/>
            <a:ext cx="3714920" cy="3714920"/>
          </a:xfrm>
          <a:prstGeom prst="rect">
            <a:avLst/>
          </a:prstGeom>
        </p:spPr>
      </p:pic>
    </p:spTree>
    <p:extLst>
      <p:ext uri="{BB962C8B-B14F-4D97-AF65-F5344CB8AC3E}">
        <p14:creationId xmlns:p14="http://schemas.microsoft.com/office/powerpoint/2010/main" val="4012365771"/>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9" name="Kuva 8">
            <a:extLst>
              <a:ext uri="{FF2B5EF4-FFF2-40B4-BE49-F238E27FC236}">
                <a16:creationId xmlns:a16="http://schemas.microsoft.com/office/drawing/2014/main" id="{B2D7153A-0D59-F179-08F2-563A424168F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9719223" y="-9939"/>
            <a:ext cx="2482716" cy="2482716"/>
          </a:xfrm>
          <a:prstGeom prst="rect">
            <a:avLst/>
          </a:prstGeom>
        </p:spPr>
      </p:pic>
      <p:pic>
        <p:nvPicPr>
          <p:cNvPr id="10" name="Kuva 9">
            <a:extLst>
              <a:ext uri="{FF2B5EF4-FFF2-40B4-BE49-F238E27FC236}">
                <a16:creationId xmlns:a16="http://schemas.microsoft.com/office/drawing/2014/main" id="{CBD3C937-7FA5-E7F8-32D7-061F2768F0C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939" y="-7886"/>
            <a:ext cx="2460785" cy="2460785"/>
          </a:xfrm>
          <a:prstGeom prst="rect">
            <a:avLst/>
          </a:prstGeom>
        </p:spPr>
      </p:pic>
      <p:pic>
        <p:nvPicPr>
          <p:cNvPr id="11" name="Kuva 10">
            <a:extLst>
              <a:ext uri="{FF2B5EF4-FFF2-40B4-BE49-F238E27FC236}">
                <a16:creationId xmlns:a16="http://schemas.microsoft.com/office/drawing/2014/main" id="{0B3F0CE3-CEF3-655D-C0D3-06D77027083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flipH="1">
            <a:off x="-2782" y="4401066"/>
            <a:ext cx="2460785" cy="2460785"/>
          </a:xfrm>
          <a:prstGeom prst="rect">
            <a:avLst/>
          </a:prstGeom>
        </p:spPr>
      </p:pic>
    </p:spTree>
    <p:extLst>
      <p:ext uri="{BB962C8B-B14F-4D97-AF65-F5344CB8AC3E}">
        <p14:creationId xmlns:p14="http://schemas.microsoft.com/office/powerpoint/2010/main" val="2173411234"/>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11" name="Kuva 10">
            <a:extLst>
              <a:ext uri="{FF2B5EF4-FFF2-40B4-BE49-F238E27FC236}">
                <a16:creationId xmlns:a16="http://schemas.microsoft.com/office/drawing/2014/main" id="{0B3F0CE3-CEF3-655D-C0D3-06D77027083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17096" y="4381188"/>
            <a:ext cx="2460785" cy="2460785"/>
          </a:xfrm>
          <a:prstGeom prst="rect">
            <a:avLst/>
          </a:prstGeom>
        </p:spPr>
      </p:pic>
    </p:spTree>
    <p:extLst>
      <p:ext uri="{BB962C8B-B14F-4D97-AF65-F5344CB8AC3E}">
        <p14:creationId xmlns:p14="http://schemas.microsoft.com/office/powerpoint/2010/main" val="1673607700"/>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Otsikkodia">
    <p:bg>
      <p:bgPr>
        <a:solidFill>
          <a:schemeClr val="bg1"/>
        </a:solidFill>
        <a:effectLst/>
      </p:bgPr>
    </p:bg>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3B116E9C-BBF3-7D41-BE37-B2061CEE54A4}"/>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13" name="Freeform 2">
            <a:extLst>
              <a:ext uri="{FF2B5EF4-FFF2-40B4-BE49-F238E27FC236}">
                <a16:creationId xmlns:a16="http://schemas.microsoft.com/office/drawing/2014/main" id="{ED6BD5DF-C790-B64D-AEBB-EECE3B5D37C9}"/>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4" name="Freeform 1">
            <a:extLst>
              <a:ext uri="{FF2B5EF4-FFF2-40B4-BE49-F238E27FC236}">
                <a16:creationId xmlns:a16="http://schemas.microsoft.com/office/drawing/2014/main" id="{49E09C70-E41E-BC45-9BB5-9EBDCFFD7C86}"/>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Subtitle 2">
            <a:extLst>
              <a:ext uri="{FF2B5EF4-FFF2-40B4-BE49-F238E27FC236}">
                <a16:creationId xmlns:a16="http://schemas.microsoft.com/office/drawing/2014/main" id="{91347698-AFD9-9D42-AD61-E264E2775E9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pic>
        <p:nvPicPr>
          <p:cNvPr id="16" name="Picture 7">
            <a:extLst>
              <a:ext uri="{FF2B5EF4-FFF2-40B4-BE49-F238E27FC236}">
                <a16:creationId xmlns:a16="http://schemas.microsoft.com/office/drawing/2014/main" id="{F5DA34FE-F025-9249-969D-1CBAEA7EEF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18" name="Title 19">
            <a:extLst>
              <a:ext uri="{FF2B5EF4-FFF2-40B4-BE49-F238E27FC236}">
                <a16:creationId xmlns:a16="http://schemas.microsoft.com/office/drawing/2014/main" id="{68FB516E-7F0E-AA49-889E-0883080AC6B9}"/>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pic>
        <p:nvPicPr>
          <p:cNvPr id="20" name="Kuva 19" descr="Kuva, joka sisältää kohteen teksti&#10;&#10;Kuvaus luotu automaattisesti">
            <a:extLst>
              <a:ext uri="{FF2B5EF4-FFF2-40B4-BE49-F238E27FC236}">
                <a16:creationId xmlns:a16="http://schemas.microsoft.com/office/drawing/2014/main" id="{A0C4742E-7AF2-5A45-8625-32D055A0C6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5347" y="193926"/>
            <a:ext cx="6526060" cy="601250"/>
          </a:xfrm>
          <a:prstGeom prst="rect">
            <a:avLst/>
          </a:prstGeom>
          <a:ln>
            <a:noFill/>
          </a:ln>
        </p:spPr>
      </p:pic>
    </p:spTree>
    <p:extLst>
      <p:ext uri="{BB962C8B-B14F-4D97-AF65-F5344CB8AC3E}">
        <p14:creationId xmlns:p14="http://schemas.microsoft.com/office/powerpoint/2010/main" val="3351731373"/>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tsikkodia kuvalla 1">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9359" cy="6858000"/>
          </a:xfrm>
          <a:prstGeom prst="rect">
            <a:avLst/>
          </a:prstGeom>
        </p:spPr>
      </p:pic>
      <p:pic>
        <p:nvPicPr>
          <p:cNvPr id="2" name="Kuva 1">
            <a:extLst>
              <a:ext uri="{FF2B5EF4-FFF2-40B4-BE49-F238E27FC236}">
                <a16:creationId xmlns:a16="http://schemas.microsoft.com/office/drawing/2014/main" id="{89FB7ACD-8C7D-E857-ED93-891DCF45DC0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2782" y="4403484"/>
            <a:ext cx="2460785" cy="2460785"/>
          </a:xfrm>
          <a:prstGeom prst="rect">
            <a:avLst/>
          </a:prstGeom>
        </p:spPr>
      </p:pic>
      <p:sp>
        <p:nvSpPr>
          <p:cNvPr id="3" name="Title 1">
            <a:extLst>
              <a:ext uri="{FF2B5EF4-FFF2-40B4-BE49-F238E27FC236}">
                <a16:creationId xmlns:a16="http://schemas.microsoft.com/office/drawing/2014/main" id="{0CB646DD-B0DF-1FD6-718A-09A421447C1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7" name="Freeform 3">
            <a:extLst>
              <a:ext uri="{FF2B5EF4-FFF2-40B4-BE49-F238E27FC236}">
                <a16:creationId xmlns:a16="http://schemas.microsoft.com/office/drawing/2014/main" id="{082B159C-C3BA-D519-30B9-5C02E09833E5}"/>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8" name="Kuva 7">
            <a:extLst>
              <a:ext uri="{FF2B5EF4-FFF2-40B4-BE49-F238E27FC236}">
                <a16:creationId xmlns:a16="http://schemas.microsoft.com/office/drawing/2014/main" id="{3E021372-E1F6-FA2E-5757-14E79E1AAB6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8190964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Otsikkodia kuvalla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92" y="0"/>
            <a:ext cx="12199992" cy="6858000"/>
          </a:xfrm>
          <a:prstGeom prst="rect">
            <a:avLst/>
          </a:prstGeom>
        </p:spPr>
      </p:pic>
      <p:sp>
        <p:nvSpPr>
          <p:cNvPr id="7" name="Freeform 3">
            <a:extLst>
              <a:ext uri="{FF2B5EF4-FFF2-40B4-BE49-F238E27FC236}">
                <a16:creationId xmlns:a16="http://schemas.microsoft.com/office/drawing/2014/main" id="{46456239-19E4-1545-2915-AB60E99B73B8}"/>
              </a:ext>
            </a:extLst>
          </p:cNvPr>
          <p:cNvSpPr>
            <a:spLocks noChangeArrowheads="1"/>
          </p:cNvSpPr>
          <p:nvPr userDrawn="1"/>
        </p:nvSpPr>
        <p:spPr bwMode="auto">
          <a:xfrm>
            <a:off x="2666423"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Kuva 1">
            <a:extLst>
              <a:ext uri="{FF2B5EF4-FFF2-40B4-BE49-F238E27FC236}">
                <a16:creationId xmlns:a16="http://schemas.microsoft.com/office/drawing/2014/main" id="{C75520D7-7CC5-A1B2-95F4-10481D119346}"/>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sp>
        <p:nvSpPr>
          <p:cNvPr id="6" name="Title 1">
            <a:extLst>
              <a:ext uri="{FF2B5EF4-FFF2-40B4-BE49-F238E27FC236}">
                <a16:creationId xmlns:a16="http://schemas.microsoft.com/office/drawing/2014/main" id="{25DE5C81-A0AF-4AE3-B1F8-019A58C0917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68560DB8-C008-F453-25E3-88CA35D577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00711" y="5320428"/>
            <a:ext cx="1434318" cy="1338255"/>
          </a:xfrm>
          <a:prstGeom prst="rect">
            <a:avLst/>
          </a:prstGeom>
        </p:spPr>
      </p:pic>
    </p:spTree>
    <p:extLst>
      <p:ext uri="{BB962C8B-B14F-4D97-AF65-F5344CB8AC3E}">
        <p14:creationId xmlns:p14="http://schemas.microsoft.com/office/powerpoint/2010/main" val="2900319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Otsikkodia kuvalla 3">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9992" cy="6858000"/>
          </a:xfrm>
          <a:prstGeom prst="rect">
            <a:avLst/>
          </a:prstGeom>
        </p:spPr>
      </p:pic>
      <p:sp>
        <p:nvSpPr>
          <p:cNvPr id="8" name="Title 1">
            <a:extLst>
              <a:ext uri="{FF2B5EF4-FFF2-40B4-BE49-F238E27FC236}">
                <a16:creationId xmlns:a16="http://schemas.microsoft.com/office/drawing/2014/main" id="{63E82051-560F-4F30-A766-B7C48999B6D9}"/>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A029EA92-7261-750B-3490-89FAA5E11AA4}"/>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sp>
        <p:nvSpPr>
          <p:cNvPr id="11" name="Freeform 3">
            <a:extLst>
              <a:ext uri="{FF2B5EF4-FFF2-40B4-BE49-F238E27FC236}">
                <a16:creationId xmlns:a16="http://schemas.microsoft.com/office/drawing/2014/main" id="{DEBD69BE-158E-485D-B721-2C466EECB6AA}"/>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12" name="Kuva 11">
            <a:extLst>
              <a:ext uri="{FF2B5EF4-FFF2-40B4-BE49-F238E27FC236}">
                <a16:creationId xmlns:a16="http://schemas.microsoft.com/office/drawing/2014/main" id="{A45D75FB-BCA0-DCF6-886E-7115B376C2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15838066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Otsikkodia kuvalla 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23" t="-1" b="1005"/>
          <a:stretch/>
        </p:blipFill>
        <p:spPr>
          <a:xfrm>
            <a:off x="0" y="0"/>
            <a:ext cx="12199297" cy="6858000"/>
          </a:xfrm>
          <a:prstGeom prst="rect">
            <a:avLst/>
          </a:prstGeom>
        </p:spPr>
      </p:pic>
      <p:sp>
        <p:nvSpPr>
          <p:cNvPr id="7" name="Title 1">
            <a:extLst>
              <a:ext uri="{FF2B5EF4-FFF2-40B4-BE49-F238E27FC236}">
                <a16:creationId xmlns:a16="http://schemas.microsoft.com/office/drawing/2014/main" id="{A1978E89-927E-454A-398E-60FB4C37C07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172E27F9-88F9-49A0-AEAF-F327432670A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sp>
        <p:nvSpPr>
          <p:cNvPr id="11" name="Freeform 3">
            <a:extLst>
              <a:ext uri="{FF2B5EF4-FFF2-40B4-BE49-F238E27FC236}">
                <a16:creationId xmlns:a16="http://schemas.microsoft.com/office/drawing/2014/main" id="{790D1737-2445-66EF-3B60-9D35EF06289F}"/>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12" name="Kuva 11">
            <a:extLst>
              <a:ext uri="{FF2B5EF4-FFF2-40B4-BE49-F238E27FC236}">
                <a16:creationId xmlns:a16="http://schemas.microsoft.com/office/drawing/2014/main" id="{B3BB8207-358B-5AA8-50EA-F15F1BC7988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41317933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Otsikkodia kuvalla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075" b="861"/>
          <a:stretch/>
        </p:blipFill>
        <p:spPr>
          <a:xfrm>
            <a:off x="0" y="-16412"/>
            <a:ext cx="12192000" cy="6874412"/>
          </a:xfrm>
          <a:prstGeom prst="rect">
            <a:avLst/>
          </a:prstGeom>
        </p:spPr>
      </p:pic>
      <p:sp>
        <p:nvSpPr>
          <p:cNvPr id="5" name="Title 1">
            <a:extLst>
              <a:ext uri="{FF2B5EF4-FFF2-40B4-BE49-F238E27FC236}">
                <a16:creationId xmlns:a16="http://schemas.microsoft.com/office/drawing/2014/main" id="{024089C7-E060-20FC-C7ED-2163D9C4392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4" name="Kuva 3">
            <a:extLst>
              <a:ext uri="{FF2B5EF4-FFF2-40B4-BE49-F238E27FC236}">
                <a16:creationId xmlns:a16="http://schemas.microsoft.com/office/drawing/2014/main" id="{3605FBA2-1205-B9EB-F43F-16C2D7E9886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sp>
        <p:nvSpPr>
          <p:cNvPr id="8" name="Freeform 3">
            <a:extLst>
              <a:ext uri="{FF2B5EF4-FFF2-40B4-BE49-F238E27FC236}">
                <a16:creationId xmlns:a16="http://schemas.microsoft.com/office/drawing/2014/main" id="{DD0F16D6-7327-0AFC-8FEB-BA5F6E475BB8}"/>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9" name="Kuva 8">
            <a:extLst>
              <a:ext uri="{FF2B5EF4-FFF2-40B4-BE49-F238E27FC236}">
                <a16:creationId xmlns:a16="http://schemas.microsoft.com/office/drawing/2014/main" id="{1DDD6427-B1DB-5368-6779-34622E6AB6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1709230584"/>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theme" Target="../theme/theme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72" Type="http://schemas.openxmlformats.org/officeDocument/2006/relationships/slideLayout" Target="../slideLayouts/slideLayout172.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99846-DD43-1E7F-29C5-3C1749986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endParaRPr lang="fi-FI" noProof="0" dirty="0"/>
          </a:p>
        </p:txBody>
      </p:sp>
      <p:sp>
        <p:nvSpPr>
          <p:cNvPr id="3" name="Text Placeholder 2">
            <a:extLst>
              <a:ext uri="{FF2B5EF4-FFF2-40B4-BE49-F238E27FC236}">
                <a16:creationId xmlns:a16="http://schemas.microsoft.com/office/drawing/2014/main" id="{DFF5A765-8BD0-80AD-7602-C7E0B4CD3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a:t>Kirjoita teksti 18pt</a:t>
            </a:r>
          </a:p>
          <a:p>
            <a:pPr lvl="1"/>
            <a:r>
              <a:rPr lang="fi-FI" noProof="0" dirty="0"/>
              <a:t>Toinen tekstitaso 16 pt</a:t>
            </a:r>
          </a:p>
          <a:p>
            <a:pPr lvl="2"/>
            <a:r>
              <a:rPr lang="fi-FI" noProof="0" dirty="0"/>
              <a:t>Kolmas tekstitaso 14 pt</a:t>
            </a:r>
          </a:p>
          <a:p>
            <a:pPr lvl="3"/>
            <a:r>
              <a:rPr lang="fi-FI" noProof="0" dirty="0"/>
              <a:t>Neljäs tekstitaso 12 pt</a:t>
            </a:r>
          </a:p>
        </p:txBody>
      </p:sp>
      <p:sp>
        <p:nvSpPr>
          <p:cNvPr id="4" name="Date Placeholder 3">
            <a:extLst>
              <a:ext uri="{FF2B5EF4-FFF2-40B4-BE49-F238E27FC236}">
                <a16:creationId xmlns:a16="http://schemas.microsoft.com/office/drawing/2014/main" id="{F366FE6D-8FC9-1506-E451-CC66E25D1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Poppins" pitchFamily="2" charset="77"/>
                <a:cs typeface="Poppins" pitchFamily="2" charset="77"/>
              </a:defRPr>
            </a:lvl1pPr>
          </a:lstStyle>
          <a:p>
            <a:endParaRPr lang="fi-FI"/>
          </a:p>
        </p:txBody>
      </p:sp>
      <p:sp>
        <p:nvSpPr>
          <p:cNvPr id="5" name="Footer Placeholder 4">
            <a:extLst>
              <a:ext uri="{FF2B5EF4-FFF2-40B4-BE49-F238E27FC236}">
                <a16:creationId xmlns:a16="http://schemas.microsoft.com/office/drawing/2014/main" id="{ED69EB9F-1671-C580-F98D-95448C5C83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Poppins" pitchFamily="2" charset="77"/>
                <a:cs typeface="Poppins" pitchFamily="2" charset="77"/>
              </a:defRPr>
            </a:lvl1pPr>
          </a:lstStyle>
          <a:p>
            <a:r>
              <a:rPr lang="fi-FI"/>
              <a:t>7</a:t>
            </a:r>
          </a:p>
        </p:txBody>
      </p:sp>
    </p:spTree>
    <p:extLst>
      <p:ext uri="{BB962C8B-B14F-4D97-AF65-F5344CB8AC3E}">
        <p14:creationId xmlns:p14="http://schemas.microsoft.com/office/powerpoint/2010/main" val="2130139588"/>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 id="2147484168" r:id="rId18"/>
    <p:sldLayoutId id="2147484169" r:id="rId19"/>
    <p:sldLayoutId id="2147484170" r:id="rId20"/>
    <p:sldLayoutId id="2147484171" r:id="rId21"/>
    <p:sldLayoutId id="2147484172" r:id="rId22"/>
    <p:sldLayoutId id="2147484173" r:id="rId23"/>
    <p:sldLayoutId id="2147484174" r:id="rId24"/>
    <p:sldLayoutId id="2147484175" r:id="rId25"/>
    <p:sldLayoutId id="2147484176" r:id="rId26"/>
    <p:sldLayoutId id="2147484177" r:id="rId27"/>
    <p:sldLayoutId id="2147484178" r:id="rId28"/>
    <p:sldLayoutId id="2147484179" r:id="rId29"/>
    <p:sldLayoutId id="2147484180" r:id="rId30"/>
    <p:sldLayoutId id="2147484181" r:id="rId31"/>
    <p:sldLayoutId id="2147484182" r:id="rId32"/>
    <p:sldLayoutId id="2147484183" r:id="rId33"/>
    <p:sldLayoutId id="2147484184" r:id="rId34"/>
    <p:sldLayoutId id="2147484185" r:id="rId35"/>
    <p:sldLayoutId id="2147484186" r:id="rId36"/>
    <p:sldLayoutId id="2147484187" r:id="rId37"/>
    <p:sldLayoutId id="2147484188" r:id="rId38"/>
    <p:sldLayoutId id="2147484189" r:id="rId39"/>
    <p:sldLayoutId id="2147484190" r:id="rId40"/>
    <p:sldLayoutId id="2147484191" r:id="rId41"/>
    <p:sldLayoutId id="2147484192" r:id="rId42"/>
    <p:sldLayoutId id="2147484193" r:id="rId43"/>
    <p:sldLayoutId id="2147484194" r:id="rId44"/>
    <p:sldLayoutId id="2147484195" r:id="rId45"/>
    <p:sldLayoutId id="2147484196" r:id="rId46"/>
    <p:sldLayoutId id="2147484197" r:id="rId47"/>
    <p:sldLayoutId id="2147484198" r:id="rId48"/>
    <p:sldLayoutId id="2147484199" r:id="rId49"/>
    <p:sldLayoutId id="2147484200" r:id="rId50"/>
    <p:sldLayoutId id="2147484201" r:id="rId51"/>
    <p:sldLayoutId id="2147484202" r:id="rId52"/>
    <p:sldLayoutId id="2147484203" r:id="rId53"/>
    <p:sldLayoutId id="2147484204" r:id="rId54"/>
    <p:sldLayoutId id="2147484205" r:id="rId55"/>
    <p:sldLayoutId id="2147484206" r:id="rId56"/>
    <p:sldLayoutId id="2147484207" r:id="rId57"/>
    <p:sldLayoutId id="2147484208" r:id="rId58"/>
    <p:sldLayoutId id="2147484209" r:id="rId59"/>
    <p:sldLayoutId id="2147484210" r:id="rId60"/>
    <p:sldLayoutId id="2147484211" r:id="rId61"/>
    <p:sldLayoutId id="2147484212" r:id="rId62"/>
    <p:sldLayoutId id="2147484213" r:id="rId63"/>
    <p:sldLayoutId id="2147484214" r:id="rId64"/>
    <p:sldLayoutId id="2147484215" r:id="rId65"/>
    <p:sldLayoutId id="2147484216" r:id="rId66"/>
    <p:sldLayoutId id="2147484217" r:id="rId67"/>
    <p:sldLayoutId id="2147484218" r:id="rId68"/>
    <p:sldLayoutId id="2147484219" r:id="rId69"/>
    <p:sldLayoutId id="2147484220" r:id="rId70"/>
    <p:sldLayoutId id="2147484221" r:id="rId71"/>
    <p:sldLayoutId id="2147484222" r:id="rId72"/>
    <p:sldLayoutId id="2147484223" r:id="rId73"/>
    <p:sldLayoutId id="2147484224" r:id="rId74"/>
    <p:sldLayoutId id="2147484225" r:id="rId75"/>
    <p:sldLayoutId id="2147484226" r:id="rId76"/>
    <p:sldLayoutId id="2147484227" r:id="rId77"/>
    <p:sldLayoutId id="2147484228" r:id="rId78"/>
    <p:sldLayoutId id="2147484229" r:id="rId79"/>
    <p:sldLayoutId id="2147484230" r:id="rId80"/>
    <p:sldLayoutId id="2147484231" r:id="rId81"/>
    <p:sldLayoutId id="2147484232" r:id="rId82"/>
    <p:sldLayoutId id="2147484233" r:id="rId83"/>
    <p:sldLayoutId id="2147484234" r:id="rId84"/>
    <p:sldLayoutId id="2147484235" r:id="rId85"/>
    <p:sldLayoutId id="2147484236" r:id="rId86"/>
    <p:sldLayoutId id="2147484237" r:id="rId87"/>
    <p:sldLayoutId id="2147484238" r:id="rId88"/>
    <p:sldLayoutId id="2147484239" r:id="rId89"/>
    <p:sldLayoutId id="2147483949" r:id="rId90"/>
    <p:sldLayoutId id="2147483950" r:id="rId91"/>
    <p:sldLayoutId id="2147483951" r:id="rId92"/>
    <p:sldLayoutId id="2147483952" r:id="rId93"/>
    <p:sldLayoutId id="2147483953" r:id="rId94"/>
    <p:sldLayoutId id="2147483954" r:id="rId95"/>
    <p:sldLayoutId id="2147483955" r:id="rId96"/>
    <p:sldLayoutId id="2147483956" r:id="rId97"/>
    <p:sldLayoutId id="2147483957" r:id="rId98"/>
    <p:sldLayoutId id="2147483958" r:id="rId99"/>
    <p:sldLayoutId id="2147483959" r:id="rId100"/>
    <p:sldLayoutId id="2147483961" r:id="rId101"/>
    <p:sldLayoutId id="2147483962" r:id="rId102"/>
    <p:sldLayoutId id="2147483963" r:id="rId103"/>
    <p:sldLayoutId id="2147483964" r:id="rId104"/>
    <p:sldLayoutId id="2147483965" r:id="rId105"/>
    <p:sldLayoutId id="2147483966" r:id="rId106"/>
    <p:sldLayoutId id="2147483967" r:id="rId107"/>
    <p:sldLayoutId id="2147483968" r:id="rId108"/>
    <p:sldLayoutId id="2147483969" r:id="rId109"/>
    <p:sldLayoutId id="2147483970" r:id="rId110"/>
    <p:sldLayoutId id="2147483971" r:id="rId111"/>
    <p:sldLayoutId id="2147483972" r:id="rId112"/>
    <p:sldLayoutId id="2147483973" r:id="rId113"/>
    <p:sldLayoutId id="2147483978" r:id="rId114"/>
    <p:sldLayoutId id="2147483981" r:id="rId115"/>
    <p:sldLayoutId id="2147483982" r:id="rId116"/>
    <p:sldLayoutId id="2147483983" r:id="rId117"/>
    <p:sldLayoutId id="2147483984" r:id="rId118"/>
    <p:sldLayoutId id="2147483988" r:id="rId119"/>
    <p:sldLayoutId id="2147483996" r:id="rId120"/>
    <p:sldLayoutId id="2147483997" r:id="rId121"/>
    <p:sldLayoutId id="2147483998" r:id="rId122"/>
    <p:sldLayoutId id="2147483999" r:id="rId123"/>
    <p:sldLayoutId id="2147484000" r:id="rId124"/>
    <p:sldLayoutId id="2147484001" r:id="rId125"/>
    <p:sldLayoutId id="2147484002" r:id="rId126"/>
    <p:sldLayoutId id="2147484003" r:id="rId127"/>
    <p:sldLayoutId id="2147484004" r:id="rId128"/>
    <p:sldLayoutId id="2147484005" r:id="rId129"/>
    <p:sldLayoutId id="2147484006" r:id="rId130"/>
    <p:sldLayoutId id="2147484007" r:id="rId131"/>
    <p:sldLayoutId id="2147484008" r:id="rId132"/>
    <p:sldLayoutId id="2147484009" r:id="rId133"/>
    <p:sldLayoutId id="2147484010" r:id="rId134"/>
    <p:sldLayoutId id="2147484011" r:id="rId135"/>
    <p:sldLayoutId id="2147484012" r:id="rId136"/>
    <p:sldLayoutId id="2147484013" r:id="rId137"/>
    <p:sldLayoutId id="2147484014" r:id="rId138"/>
    <p:sldLayoutId id="2147484015" r:id="rId139"/>
    <p:sldLayoutId id="2147484016" r:id="rId140"/>
    <p:sldLayoutId id="2147484017" r:id="rId141"/>
    <p:sldLayoutId id="2147484018" r:id="rId142"/>
    <p:sldLayoutId id="2147484019" r:id="rId143"/>
    <p:sldLayoutId id="2147484020" r:id="rId144"/>
    <p:sldLayoutId id="2147484021" r:id="rId145"/>
    <p:sldLayoutId id="2147484022" r:id="rId146"/>
    <p:sldLayoutId id="2147484023" r:id="rId147"/>
    <p:sldLayoutId id="2147484024" r:id="rId148"/>
    <p:sldLayoutId id="2147484025" r:id="rId149"/>
    <p:sldLayoutId id="2147484026" r:id="rId150"/>
    <p:sldLayoutId id="2147484027" r:id="rId151"/>
    <p:sldLayoutId id="2147484028" r:id="rId152"/>
    <p:sldLayoutId id="2147484029" r:id="rId153"/>
    <p:sldLayoutId id="2147484030" r:id="rId154"/>
    <p:sldLayoutId id="2147484031" r:id="rId155"/>
    <p:sldLayoutId id="2147484032" r:id="rId156"/>
    <p:sldLayoutId id="2147484033" r:id="rId157"/>
    <p:sldLayoutId id="2147484034" r:id="rId158"/>
    <p:sldLayoutId id="2147484035" r:id="rId159"/>
    <p:sldLayoutId id="2147484036" r:id="rId160"/>
    <p:sldLayoutId id="2147483751" r:id="rId161"/>
    <p:sldLayoutId id="2147483773" r:id="rId162"/>
    <p:sldLayoutId id="2147483715" r:id="rId163"/>
    <p:sldLayoutId id="2147483717" r:id="rId164"/>
    <p:sldLayoutId id="2147483776" r:id="rId165"/>
    <p:sldLayoutId id="2147483778" r:id="rId166"/>
    <p:sldLayoutId id="2147483777" r:id="rId167"/>
    <p:sldLayoutId id="2147483718" r:id="rId168"/>
    <p:sldLayoutId id="2147483774" r:id="rId169"/>
    <p:sldLayoutId id="2147483775" r:id="rId170"/>
    <p:sldLayoutId id="2147483765" r:id="rId171"/>
    <p:sldLayoutId id="2147483779" r:id="rId172"/>
    <p:sldLayoutId id="2147483756" r:id="rId173"/>
    <p:sldLayoutId id="2147483766" r:id="rId174"/>
    <p:sldLayoutId id="2147483767" r:id="rId175"/>
    <p:sldLayoutId id="2147483768" r:id="rId176"/>
    <p:sldLayoutId id="2147483769" r:id="rId177"/>
    <p:sldLayoutId id="2147483770" r:id="rId178"/>
    <p:sldLayoutId id="2147483771" r:id="rId179"/>
    <p:sldLayoutId id="2147483772" r:id="rId180"/>
  </p:sldLayoutIdLst>
  <p:hf sldNum="0" hdr="0" ftr="0"/>
  <p:txStyles>
    <p:titleStyle>
      <a:lvl1pPr algn="l" defTabSz="914400" rtl="0" eaLnBrk="1" latinLnBrk="0" hangingPunct="1">
        <a:lnSpc>
          <a:spcPct val="100000"/>
        </a:lnSpc>
        <a:spcBef>
          <a:spcPct val="0"/>
        </a:spcBef>
        <a:buNone/>
        <a:defRPr sz="4400" b="1" i="0" kern="1200">
          <a:solidFill>
            <a:srgbClr val="152B96"/>
          </a:solidFill>
          <a:latin typeface="+mj-lt"/>
          <a:ea typeface="+mj-ea"/>
          <a:cs typeface="Poppins" pitchFamily="2" charset="77"/>
        </a:defRPr>
      </a:lvl1pPr>
    </p:titleStyle>
    <p:bodyStyle>
      <a:lvl1pPr marL="0" indent="0" algn="l" defTabSz="914400" rtl="0" eaLnBrk="1" latinLnBrk="0" hangingPunct="1">
        <a:lnSpc>
          <a:spcPct val="110000"/>
        </a:lnSpc>
        <a:spcBef>
          <a:spcPts val="1200"/>
        </a:spcBef>
        <a:spcAft>
          <a:spcPts val="600"/>
        </a:spcAft>
        <a:buFontTx/>
        <a:buNone/>
        <a:defRPr sz="1800" kern="1200">
          <a:solidFill>
            <a:schemeClr val="tx1"/>
          </a:solidFill>
          <a:latin typeface="+mn-lt"/>
          <a:ea typeface="+mn-ea"/>
          <a:cs typeface="Poppins" pitchFamily="2" charset="77"/>
        </a:defRPr>
      </a:lvl1pPr>
      <a:lvl2pPr marL="457200" indent="0" algn="l" defTabSz="914400" rtl="0" eaLnBrk="1" latinLnBrk="0" hangingPunct="1">
        <a:lnSpc>
          <a:spcPct val="110000"/>
        </a:lnSpc>
        <a:spcBef>
          <a:spcPts val="1200"/>
        </a:spcBef>
        <a:spcAft>
          <a:spcPts val="600"/>
        </a:spcAft>
        <a:buFontTx/>
        <a:buNone/>
        <a:defRPr sz="1600" kern="1200">
          <a:solidFill>
            <a:schemeClr val="tx1"/>
          </a:solidFill>
          <a:latin typeface="+mn-lt"/>
          <a:ea typeface="+mn-ea"/>
          <a:cs typeface="Poppins" pitchFamily="2" charset="77"/>
        </a:defRPr>
      </a:lvl2pPr>
      <a:lvl3pPr marL="914400" indent="0" algn="l" defTabSz="914400" rtl="0" eaLnBrk="1" latinLnBrk="0" hangingPunct="1">
        <a:lnSpc>
          <a:spcPct val="110000"/>
        </a:lnSpc>
        <a:spcBef>
          <a:spcPts val="1200"/>
        </a:spcBef>
        <a:spcAft>
          <a:spcPts val="600"/>
        </a:spcAft>
        <a:buFontTx/>
        <a:buNone/>
        <a:defRPr sz="1400" kern="1200">
          <a:solidFill>
            <a:schemeClr val="tx1"/>
          </a:solidFill>
          <a:latin typeface="+mn-lt"/>
          <a:ea typeface="+mn-ea"/>
          <a:cs typeface="Poppins" pitchFamily="2" charset="77"/>
        </a:defRPr>
      </a:lvl3pPr>
      <a:lvl4pPr marL="1371600" indent="0" algn="l" defTabSz="914400" rtl="0" eaLnBrk="1" latinLnBrk="0" hangingPunct="1">
        <a:lnSpc>
          <a:spcPct val="110000"/>
        </a:lnSpc>
        <a:spcBef>
          <a:spcPts val="1200"/>
        </a:spcBef>
        <a:spcAft>
          <a:spcPts val="600"/>
        </a:spcAft>
        <a:buFontTx/>
        <a:buNone/>
        <a:defRPr sz="1200" kern="1200">
          <a:solidFill>
            <a:schemeClr val="tx1"/>
          </a:solidFill>
          <a:latin typeface="+mn-lt"/>
          <a:ea typeface="+mn-ea"/>
          <a:cs typeface="Poppins" pitchFamily="2" charset="77"/>
        </a:defRPr>
      </a:lvl4pPr>
      <a:lvl5pPr marL="1828800" indent="0" algn="l" defTabSz="914400" rtl="0" eaLnBrk="1" latinLnBrk="0" hangingPunct="1">
        <a:lnSpc>
          <a:spcPct val="100000"/>
        </a:lnSpc>
        <a:spcBef>
          <a:spcPts val="1200"/>
        </a:spcBef>
        <a:spcAft>
          <a:spcPts val="600"/>
        </a:spcAft>
        <a:buFontTx/>
        <a:buNone/>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6484F10-AAED-0188-0980-A8CFC0AF4FE2}"/>
              </a:ext>
            </a:extLst>
          </p:cNvPr>
          <p:cNvSpPr>
            <a:spLocks noGrp="1"/>
          </p:cNvSpPr>
          <p:nvPr>
            <p:ph type="title"/>
          </p:nvPr>
        </p:nvSpPr>
        <p:spPr>
          <a:xfrm>
            <a:off x="914400" y="1531708"/>
            <a:ext cx="9297326" cy="1732735"/>
          </a:xfrm>
        </p:spPr>
        <p:txBody>
          <a:bodyPr/>
          <a:lstStyle/>
          <a:p>
            <a:r>
              <a:rPr lang="fi-FI" dirty="0">
                <a:solidFill>
                  <a:srgbClr val="152A96"/>
                </a:solidFill>
              </a:rPr>
              <a:t>TILASTOJA</a:t>
            </a:r>
            <a:br>
              <a:rPr lang="fi-FI" dirty="0">
                <a:solidFill>
                  <a:srgbClr val="152A96"/>
                </a:solidFill>
              </a:rPr>
            </a:br>
            <a:r>
              <a:rPr lang="fi-FI" dirty="0">
                <a:solidFill>
                  <a:srgbClr val="152A96"/>
                </a:solidFill>
              </a:rPr>
              <a:t> VANTAALTA</a:t>
            </a:r>
          </a:p>
        </p:txBody>
      </p:sp>
      <p:sp>
        <p:nvSpPr>
          <p:cNvPr id="2" name="Alaotsikko 1">
            <a:extLst>
              <a:ext uri="{FF2B5EF4-FFF2-40B4-BE49-F238E27FC236}">
                <a16:creationId xmlns:a16="http://schemas.microsoft.com/office/drawing/2014/main" id="{0ED0D74E-EC6E-F0C3-776D-CF52E50F1153}"/>
              </a:ext>
            </a:extLst>
          </p:cNvPr>
          <p:cNvSpPr>
            <a:spLocks noGrp="1"/>
          </p:cNvSpPr>
          <p:nvPr>
            <p:ph type="subTitle" idx="1"/>
          </p:nvPr>
        </p:nvSpPr>
        <p:spPr>
          <a:xfrm>
            <a:off x="914400" y="3657600"/>
            <a:ext cx="8702631" cy="2543082"/>
          </a:xfrm>
        </p:spPr>
        <p:txBody>
          <a:bodyPr>
            <a:normAutofit/>
          </a:bodyPr>
          <a:lstStyle/>
          <a:p>
            <a:r>
              <a:rPr lang="fi-FI" sz="3000" dirty="0">
                <a:latin typeface="+mn-lt"/>
              </a:rPr>
              <a:t>27.5.2026</a:t>
            </a:r>
          </a:p>
          <a:p>
            <a:r>
              <a:rPr lang="fi-FI" sz="1600" dirty="0"/>
              <a:t>- Väestö-, rakentamis- ja työttömyystiedot päivittyvät seuraavan kerran kesäkuun lopussa</a:t>
            </a:r>
            <a:br>
              <a:rPr lang="fi-FI" sz="1600" dirty="0"/>
            </a:br>
            <a:r>
              <a:rPr lang="fi-FI" sz="1600" dirty="0"/>
              <a:t>- Maahanmuuttoa koskevat neljännesvuositiedot päivittyvät neljä kertaa vuodessa</a:t>
            </a:r>
            <a:br>
              <a:rPr lang="fi-FI" sz="1600" dirty="0"/>
            </a:br>
            <a:r>
              <a:rPr lang="fi-FI" sz="1600" dirty="0"/>
              <a:t>- Yritysten liikevaihdon ja palkkasumman kehitystä kuvaavat neljännesvuositiedot päivittyvät kaksi kertaa vuodessa, viimeisimmät päivitykset 6.3.2026 ja 23.12.2025</a:t>
            </a:r>
          </a:p>
        </p:txBody>
      </p:sp>
    </p:spTree>
    <p:extLst>
      <p:ext uri="{BB962C8B-B14F-4D97-AF65-F5344CB8AC3E}">
        <p14:creationId xmlns:p14="http://schemas.microsoft.com/office/powerpoint/2010/main" val="51628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187633"/>
          </a:xfrm>
        </p:spPr>
        <p:txBody>
          <a:bodyPr/>
          <a:lstStyle/>
          <a:p>
            <a:r>
              <a:rPr lang="fi-FI" sz="3000" dirty="0">
                <a:cs typeface="Times New Roman" charset="0"/>
              </a:rPr>
              <a:t>Vantaalla aloitettujen asuntojen (ennakkotieto) kuukausikertymät vuosina 2023–2026</a:t>
            </a:r>
            <a:endParaRPr lang="fi-FI" sz="3000" dirty="0"/>
          </a:p>
        </p:txBody>
      </p:sp>
      <p:sp>
        <p:nvSpPr>
          <p:cNvPr id="10" name="Alatunnisteen paikkamerkki 3">
            <a:extLst>
              <a:ext uri="{FF2B5EF4-FFF2-40B4-BE49-F238E27FC236}">
                <a16:creationId xmlns:a16="http://schemas.microsoft.com/office/drawing/2014/main" id="{F8AA7828-B0FD-4322-A90F-6502557444CF}"/>
              </a:ext>
            </a:extLst>
          </p:cNvPr>
          <p:cNvSpPr txBox="1">
            <a:spLocks/>
          </p:cNvSpPr>
          <p:nvPr/>
        </p:nvSpPr>
        <p:spPr>
          <a:xfrm>
            <a:off x="828000" y="6424978"/>
            <a:ext cx="8379542" cy="433393"/>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26.5.2026)</a:t>
            </a:r>
          </a:p>
        </p:txBody>
      </p:sp>
      <p:graphicFrame>
        <p:nvGraphicFramePr>
          <p:cNvPr id="3" name="Kaavio 2" descr="Vuoden 2026 ensimmäisen kolmanneksen aikana aloitettiin reilun 90 asunnon rakentaminen. Viime vuonna samana ajanjaksona aloitettiin 530 asunnon rakentaminen.">
            <a:extLst>
              <a:ext uri="{FF2B5EF4-FFF2-40B4-BE49-F238E27FC236}">
                <a16:creationId xmlns:a16="http://schemas.microsoft.com/office/drawing/2014/main" id="{6F408906-6D22-4E72-85E7-B5E2310215B6}"/>
              </a:ext>
            </a:extLst>
          </p:cNvPr>
          <p:cNvGraphicFramePr>
            <a:graphicFrameLocks noGrp="1"/>
          </p:cNvGraphicFramePr>
          <p:nvPr>
            <p:extLst>
              <p:ext uri="{D42A27DB-BD31-4B8C-83A1-F6EECF244321}">
                <p14:modId xmlns:p14="http://schemas.microsoft.com/office/powerpoint/2010/main" val="696423798"/>
              </p:ext>
            </p:extLst>
          </p:nvPr>
        </p:nvGraphicFramePr>
        <p:xfrm>
          <a:off x="934617" y="1552758"/>
          <a:ext cx="10279723" cy="4528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24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cs typeface="Times New Roman" charset="0"/>
              </a:rPr>
              <a:t>Vantaalla valmistuneiden asuntojen (ennakkotieto) kuukausikertymät vuosina 2023–2026</a:t>
            </a:r>
            <a:endParaRPr lang="fi-FI" sz="3000" dirty="0"/>
          </a:p>
        </p:txBody>
      </p:sp>
      <p:sp>
        <p:nvSpPr>
          <p:cNvPr id="9" name="Alatunnisteen paikkamerkki 3">
            <a:extLst>
              <a:ext uri="{FF2B5EF4-FFF2-40B4-BE49-F238E27FC236}">
                <a16:creationId xmlns:a16="http://schemas.microsoft.com/office/drawing/2014/main" id="{5B173D4C-989E-452F-AF67-03F4F7911A3E}"/>
              </a:ext>
            </a:extLst>
          </p:cNvPr>
          <p:cNvSpPr txBox="1">
            <a:spLocks/>
          </p:cNvSpPr>
          <p:nvPr/>
        </p:nvSpPr>
        <p:spPr>
          <a:xfrm>
            <a:off x="828000" y="6396769"/>
            <a:ext cx="8100369" cy="450117"/>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25.5.2026)</a:t>
            </a:r>
          </a:p>
        </p:txBody>
      </p:sp>
      <p:graphicFrame>
        <p:nvGraphicFramePr>
          <p:cNvPr id="4" name="Kaavio 3" descr="Vuoden 2026 ensimmäisen kolmanneksen aikana  valmistui 262 asuntoa. Viime vuonna samana ajanjaksona valmistui 105 asuntoa.">
            <a:extLst>
              <a:ext uri="{FF2B5EF4-FFF2-40B4-BE49-F238E27FC236}">
                <a16:creationId xmlns:a16="http://schemas.microsoft.com/office/drawing/2014/main" id="{8DA6EE8A-D21D-48B0-86EE-4690F9E80D2E}"/>
              </a:ext>
            </a:extLst>
          </p:cNvPr>
          <p:cNvGraphicFramePr>
            <a:graphicFrameLocks noGrp="1"/>
          </p:cNvGraphicFramePr>
          <p:nvPr>
            <p:extLst>
              <p:ext uri="{D42A27DB-BD31-4B8C-83A1-F6EECF244321}">
                <p14:modId xmlns:p14="http://schemas.microsoft.com/office/powerpoint/2010/main" val="2359108086"/>
              </p:ext>
            </p:extLst>
          </p:nvPr>
        </p:nvGraphicFramePr>
        <p:xfrm>
          <a:off x="966160" y="1690686"/>
          <a:ext cx="10299937" cy="43823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19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8275F-C33D-8CD4-4D29-98A1FCCE583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4F08B28-83A8-551C-9C5A-F205417BAAF5}"/>
              </a:ext>
            </a:extLst>
          </p:cNvPr>
          <p:cNvSpPr>
            <a:spLocks noGrp="1"/>
          </p:cNvSpPr>
          <p:nvPr>
            <p:ph type="title"/>
          </p:nvPr>
        </p:nvSpPr>
        <p:spPr>
          <a:xfrm>
            <a:off x="828000" y="365130"/>
            <a:ext cx="10117975" cy="969600"/>
          </a:xfrm>
        </p:spPr>
        <p:txBody>
          <a:bodyPr/>
          <a:lstStyle/>
          <a:p>
            <a:r>
              <a:rPr lang="fi-FI" sz="3200" dirty="0">
                <a:cs typeface="Times New Roman" charset="0"/>
              </a:rPr>
              <a:t>Työttömät ja lomautetut kuukausittain </a:t>
            </a:r>
            <a:br>
              <a:rPr lang="fi-FI" sz="3200" dirty="0">
                <a:cs typeface="Times New Roman" charset="0"/>
              </a:rPr>
            </a:br>
            <a:r>
              <a:rPr lang="fi-FI" sz="3200" dirty="0">
                <a:cs typeface="Times New Roman" charset="0"/>
              </a:rPr>
              <a:t>Vantaalla vuoden 2016 tammikuusta lähtien</a:t>
            </a:r>
            <a:endParaRPr lang="fi-FI" sz="3200" dirty="0"/>
          </a:p>
        </p:txBody>
      </p:sp>
      <p:sp>
        <p:nvSpPr>
          <p:cNvPr id="7" name="Alatunnisteen paikkamerkki 3">
            <a:extLst>
              <a:ext uri="{FF2B5EF4-FFF2-40B4-BE49-F238E27FC236}">
                <a16:creationId xmlns:a16="http://schemas.microsoft.com/office/drawing/2014/main" id="{E0597620-4A99-55ED-409B-7C4507D535D1}"/>
              </a:ext>
            </a:extLst>
          </p:cNvPr>
          <p:cNvSpPr txBox="1">
            <a:spLocks/>
          </p:cNvSpPr>
          <p:nvPr/>
        </p:nvSpPr>
        <p:spPr>
          <a:xfrm>
            <a:off x="827999" y="6244781"/>
            <a:ext cx="590617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27.5.2026)</a:t>
            </a:r>
            <a:endParaRPr lang="fi-FI" sz="1000" dirty="0">
              <a:solidFill>
                <a:srgbClr val="FF0000"/>
              </a:solidFill>
            </a:endParaRPr>
          </a:p>
          <a:p>
            <a:endParaRPr lang="fi-FI" sz="1000" dirty="0"/>
          </a:p>
        </p:txBody>
      </p:sp>
      <p:graphicFrame>
        <p:nvGraphicFramePr>
          <p:cNvPr id="6" name="Sisällön paikkamerkki 5" descr="Huhtikuussa 2026 Vantaan asukkaista 19 400 oli työttömänä. Työttömien määrä on kahden viime kuukauden aikana laskenut 540 hengellä, joista valtaosa oli ollut lomautettuna.">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1306445964"/>
              </p:ext>
            </p:extLst>
          </p:nvPr>
        </p:nvGraphicFramePr>
        <p:xfrm>
          <a:off x="827999" y="170536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195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200" dirty="0">
                <a:cs typeface="Times New Roman" charset="0"/>
              </a:rPr>
              <a:t>Työttömät (lomautetut mukaan lukien) kuukauden lopussa vuosina 2023-2026</a:t>
            </a:r>
            <a:endParaRPr lang="fi-FI" sz="3200" dirty="0"/>
          </a:p>
        </p:txBody>
      </p:sp>
      <p:sp>
        <p:nvSpPr>
          <p:cNvPr id="4" name="Alatunnisteen paikkamerkki 3">
            <a:extLst>
              <a:ext uri="{FF2B5EF4-FFF2-40B4-BE49-F238E27FC236}">
                <a16:creationId xmlns:a16="http://schemas.microsoft.com/office/drawing/2014/main" id="{EFE533F2-2E4E-F003-5624-6055715DBBB4}"/>
              </a:ext>
            </a:extLst>
          </p:cNvPr>
          <p:cNvSpPr txBox="1">
            <a:spLocks/>
          </p:cNvSpPr>
          <p:nvPr/>
        </p:nvSpPr>
        <p:spPr>
          <a:xfrm>
            <a:off x="828000" y="6244781"/>
            <a:ext cx="592522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27.5.2026)</a:t>
            </a:r>
            <a:endParaRPr lang="fi-FI" sz="1000" dirty="0">
              <a:solidFill>
                <a:srgbClr val="FF0000"/>
              </a:solidFill>
            </a:endParaRPr>
          </a:p>
          <a:p>
            <a:endParaRPr lang="fi-FI" sz="1000" dirty="0"/>
          </a:p>
        </p:txBody>
      </p:sp>
      <p:graphicFrame>
        <p:nvGraphicFramePr>
          <p:cNvPr id="6" name="Sisällön paikkamerkki 5" descr="Huhtikuussa 2026 Vantaan asukkaista 19 400 oli työttömänä, mikä oli 1 300 enemmän kuin vastaavana ajankohtana viime vuonna.">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2213839825"/>
              </p:ext>
            </p:extLst>
          </p:nvPr>
        </p:nvGraphicFramePr>
        <p:xfrm>
          <a:off x="892386" y="1783821"/>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901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025143"/>
          </a:xfrm>
        </p:spPr>
        <p:txBody>
          <a:bodyPr/>
          <a:lstStyle/>
          <a:p>
            <a:r>
              <a:rPr lang="fi-FI" sz="3200" dirty="0">
                <a:cs typeface="Times New Roman" charset="0"/>
              </a:rPr>
              <a:t>Avoimet työpaikat kuukauden lopussa </a:t>
            </a:r>
            <a:br>
              <a:rPr lang="fi-FI" sz="3200" dirty="0">
                <a:cs typeface="Times New Roman" charset="0"/>
              </a:rPr>
            </a:br>
            <a:r>
              <a:rPr lang="fi-FI" sz="3200" dirty="0">
                <a:cs typeface="Times New Roman" charset="0"/>
              </a:rPr>
              <a:t>vuosina 2023-2026</a:t>
            </a:r>
            <a:endParaRPr lang="fi-FI" sz="3200" dirty="0"/>
          </a:p>
        </p:txBody>
      </p:sp>
      <p:sp>
        <p:nvSpPr>
          <p:cNvPr id="3" name="Alatunnisteen paikkamerkki 3">
            <a:extLst>
              <a:ext uri="{FF2B5EF4-FFF2-40B4-BE49-F238E27FC236}">
                <a16:creationId xmlns:a16="http://schemas.microsoft.com/office/drawing/2014/main" id="{E6C38408-FB1C-16FA-7966-76D2F192386A}"/>
              </a:ext>
            </a:extLst>
          </p:cNvPr>
          <p:cNvSpPr txBox="1">
            <a:spLocks/>
          </p:cNvSpPr>
          <p:nvPr/>
        </p:nvSpPr>
        <p:spPr>
          <a:xfrm>
            <a:off x="828000" y="6244781"/>
            <a:ext cx="598237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27.5.2026)</a:t>
            </a:r>
            <a:endParaRPr lang="fi-FI" sz="1000" dirty="0">
              <a:solidFill>
                <a:srgbClr val="FF0000"/>
              </a:solidFill>
            </a:endParaRPr>
          </a:p>
          <a:p>
            <a:endParaRPr lang="fi-FI" sz="1000" dirty="0"/>
          </a:p>
        </p:txBody>
      </p:sp>
      <p:graphicFrame>
        <p:nvGraphicFramePr>
          <p:cNvPr id="7" name="Sisällön paikkamerkki 6" descr="Huhtikuussa 2026 Vantaalla oli avoinna tuhat työpaikkaa, joka oli 140 enemmän kuin maaliskuussa. Avointen työpaikkojen määrä oli myös korkeammalla tasolla kuin samaan aikaan viime vuonna. ">
            <a:extLst>
              <a:ext uri="{FF2B5EF4-FFF2-40B4-BE49-F238E27FC236}">
                <a16:creationId xmlns:a16="http://schemas.microsoft.com/office/drawing/2014/main" id="{328CC566-EAE5-635A-A34B-E95AD95C1913}"/>
              </a:ext>
            </a:extLst>
          </p:cNvPr>
          <p:cNvGraphicFramePr>
            <a:graphicFrameLocks noGrp="1"/>
          </p:cNvGraphicFramePr>
          <p:nvPr>
            <p:ph idx="1"/>
            <p:extLst>
              <p:ext uri="{D42A27DB-BD31-4B8C-83A1-F6EECF244321}">
                <p14:modId xmlns:p14="http://schemas.microsoft.com/office/powerpoint/2010/main" val="2265894544"/>
              </p:ext>
            </p:extLst>
          </p:nvPr>
        </p:nvGraphicFramePr>
        <p:xfrm>
          <a:off x="838200" y="1682222"/>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46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7EB72-AEC4-A565-5D90-8CF6C9EDE36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B2BD3B5-0CCB-7C97-064F-7EE991910C14}"/>
              </a:ext>
            </a:extLst>
          </p:cNvPr>
          <p:cNvSpPr>
            <a:spLocks noGrp="1"/>
          </p:cNvSpPr>
          <p:nvPr>
            <p:ph type="title"/>
          </p:nvPr>
        </p:nvSpPr>
        <p:spPr>
          <a:xfrm>
            <a:off x="828000" y="365125"/>
            <a:ext cx="10515600" cy="1047465"/>
          </a:xfrm>
        </p:spPr>
        <p:txBody>
          <a:bodyPr/>
          <a:lstStyle/>
          <a:p>
            <a:r>
              <a:rPr lang="fi-FI" sz="3000" dirty="0"/>
              <a:t>Nuorten ja pitkäaikaistyöttömien määrät Vantaalla vuoden 2016 tammikuusta lähtien</a:t>
            </a:r>
          </a:p>
        </p:txBody>
      </p:sp>
      <p:sp>
        <p:nvSpPr>
          <p:cNvPr id="3" name="Alatunnisteen paikkamerkki 3">
            <a:extLst>
              <a:ext uri="{FF2B5EF4-FFF2-40B4-BE49-F238E27FC236}">
                <a16:creationId xmlns:a16="http://schemas.microsoft.com/office/drawing/2014/main" id="{4ECFB5B5-1DC8-E16B-41EF-2C87F9CA272C}"/>
              </a:ext>
            </a:extLst>
          </p:cNvPr>
          <p:cNvSpPr txBox="1">
            <a:spLocks/>
          </p:cNvSpPr>
          <p:nvPr/>
        </p:nvSpPr>
        <p:spPr>
          <a:xfrm>
            <a:off x="828000" y="6244781"/>
            <a:ext cx="614430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27.5.2026)</a:t>
            </a:r>
            <a:endParaRPr lang="fi-FI" sz="1000" dirty="0">
              <a:solidFill>
                <a:srgbClr val="FF0000"/>
              </a:solidFill>
            </a:endParaRPr>
          </a:p>
          <a:p>
            <a:endParaRPr lang="fi-FI" sz="1000" dirty="0"/>
          </a:p>
        </p:txBody>
      </p:sp>
      <p:graphicFrame>
        <p:nvGraphicFramePr>
          <p:cNvPr id="7" name="Sisällön paikkamerkki 6" descr="Huhtikuussa 2026 alle 25-vuotiaita työttömiä oli 2 215 ja pitkäaikaistyöttömiä vajaat 8 200. Molempien ryhmien työttömyys on kääntynyt hienoiseen laskuun viimeisten kahden kuukauden aikana.">
            <a:extLst>
              <a:ext uri="{FF2B5EF4-FFF2-40B4-BE49-F238E27FC236}">
                <a16:creationId xmlns:a16="http://schemas.microsoft.com/office/drawing/2014/main" id="{9E901377-7D55-F9B7-CB75-EF57945BB25A}"/>
              </a:ext>
            </a:extLst>
          </p:cNvPr>
          <p:cNvGraphicFramePr>
            <a:graphicFrameLocks noGrp="1"/>
          </p:cNvGraphicFramePr>
          <p:nvPr>
            <p:ph idx="1"/>
            <p:extLst>
              <p:ext uri="{D42A27DB-BD31-4B8C-83A1-F6EECF244321}">
                <p14:modId xmlns:p14="http://schemas.microsoft.com/office/powerpoint/2010/main" val="1790478289"/>
              </p:ext>
            </p:extLst>
          </p:nvPr>
        </p:nvGraphicFramePr>
        <p:xfrm>
          <a:off x="838200" y="160940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226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667280" y="365125"/>
            <a:ext cx="10515600" cy="1325563"/>
          </a:xfrm>
        </p:spPr>
        <p:txBody>
          <a:bodyPr/>
          <a:lstStyle/>
          <a:p>
            <a:r>
              <a:rPr lang="fi-FI" sz="3000" dirty="0"/>
              <a:t>Työttömien miesten ja naisten määrät Vantaalla </a:t>
            </a:r>
            <a:r>
              <a:rPr lang="fi-FI" sz="3000" dirty="0">
                <a:cs typeface="Times New Roman" charset="0"/>
              </a:rPr>
              <a:t>vuoden 2022 tammikuusta lähtien</a:t>
            </a:r>
            <a:endParaRPr lang="fi-FI" sz="3000" dirty="0"/>
          </a:p>
        </p:txBody>
      </p:sp>
      <p:sp>
        <p:nvSpPr>
          <p:cNvPr id="3" name="Alatunnisteen paikkamerkki 3">
            <a:extLst>
              <a:ext uri="{FF2B5EF4-FFF2-40B4-BE49-F238E27FC236}">
                <a16:creationId xmlns:a16="http://schemas.microsoft.com/office/drawing/2014/main" id="{EBA8AC28-A5E6-F9D0-DABE-23AE95BB161B}"/>
              </a:ext>
            </a:extLst>
          </p:cNvPr>
          <p:cNvSpPr txBox="1">
            <a:spLocks/>
          </p:cNvSpPr>
          <p:nvPr/>
        </p:nvSpPr>
        <p:spPr>
          <a:xfrm>
            <a:off x="666000" y="6244781"/>
            <a:ext cx="5887125" cy="380608"/>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27.5.2026)</a:t>
            </a:r>
            <a:endParaRPr lang="fi-FI" sz="1000" dirty="0">
              <a:solidFill>
                <a:srgbClr val="FF0000"/>
              </a:solidFill>
            </a:endParaRPr>
          </a:p>
          <a:p>
            <a:endParaRPr lang="fi-FI" sz="1000" dirty="0"/>
          </a:p>
        </p:txBody>
      </p:sp>
      <p:graphicFrame>
        <p:nvGraphicFramePr>
          <p:cNvPr id="7" name="Sisällön paikkamerkki 6" descr="Huhtikuussa 2026 Vantaalla oli 10 600 työtöntä miestä ja 8 800 työtöntä naista. Viimeisten kahden kuukauden aikana miesten työttömyys on laskenut selvästi enemmän kuin naisten.">
            <a:extLst>
              <a:ext uri="{FF2B5EF4-FFF2-40B4-BE49-F238E27FC236}">
                <a16:creationId xmlns:a16="http://schemas.microsoft.com/office/drawing/2014/main" id="{923D9C50-3BA7-4F28-BCF7-8DDB449C952B}"/>
              </a:ext>
            </a:extLst>
          </p:cNvPr>
          <p:cNvGraphicFramePr>
            <a:graphicFrameLocks noGrp="1"/>
          </p:cNvGraphicFramePr>
          <p:nvPr>
            <p:ph idx="1"/>
            <p:extLst>
              <p:ext uri="{D42A27DB-BD31-4B8C-83A1-F6EECF244321}">
                <p14:modId xmlns:p14="http://schemas.microsoft.com/office/powerpoint/2010/main" val="865910881"/>
              </p:ext>
            </p:extLst>
          </p:nvPr>
        </p:nvGraphicFramePr>
        <p:xfrm>
          <a:off x="838200" y="1883347"/>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5051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B2314-69B5-6DF2-B14D-93875C0185F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A552B44-FFFF-85F4-85D3-4852C28B71F3}"/>
              </a:ext>
            </a:extLst>
          </p:cNvPr>
          <p:cNvSpPr>
            <a:spLocks noGrp="1"/>
          </p:cNvSpPr>
          <p:nvPr>
            <p:ph type="title"/>
          </p:nvPr>
        </p:nvSpPr>
        <p:spPr>
          <a:xfrm>
            <a:off x="828000" y="365125"/>
            <a:ext cx="10515600" cy="1325563"/>
          </a:xfrm>
        </p:spPr>
        <p:txBody>
          <a:bodyPr/>
          <a:lstStyle/>
          <a:p>
            <a:r>
              <a:rPr lang="fi-FI" sz="3000" dirty="0">
                <a:cs typeface="Times New Roman" charset="0"/>
              </a:rPr>
              <a:t>Työttömyysaste (%) Vantaalla ja muissa </a:t>
            </a:r>
            <a:br>
              <a:rPr lang="fi-FI" sz="3000" dirty="0">
                <a:cs typeface="Times New Roman" charset="0"/>
              </a:rPr>
            </a:br>
            <a:r>
              <a:rPr lang="fi-FI" sz="3000" dirty="0">
                <a:cs typeface="Times New Roman" charset="0"/>
              </a:rPr>
              <a:t>suurissa kaupungeissa 2025 ja 2026</a:t>
            </a:r>
            <a:endParaRPr lang="fi-FI" sz="3000" dirty="0"/>
          </a:p>
        </p:txBody>
      </p:sp>
      <p:sp>
        <p:nvSpPr>
          <p:cNvPr id="3" name="Alatunnisteen paikkamerkki 3">
            <a:extLst>
              <a:ext uri="{FF2B5EF4-FFF2-40B4-BE49-F238E27FC236}">
                <a16:creationId xmlns:a16="http://schemas.microsoft.com/office/drawing/2014/main" id="{4B62AA90-E1CF-C5DB-5A1C-B42A06B14194}"/>
              </a:ext>
            </a:extLst>
          </p:cNvPr>
          <p:cNvSpPr txBox="1">
            <a:spLocks/>
          </p:cNvSpPr>
          <p:nvPr/>
        </p:nvSpPr>
        <p:spPr>
          <a:xfrm>
            <a:off x="828000" y="6244781"/>
            <a:ext cx="643957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27.5.2026)</a:t>
            </a:r>
            <a:endParaRPr lang="fi-FI" sz="1000" dirty="0">
              <a:solidFill>
                <a:srgbClr val="FF0000"/>
              </a:solidFill>
            </a:endParaRPr>
          </a:p>
          <a:p>
            <a:endParaRPr lang="fi-FI" sz="1000" dirty="0"/>
          </a:p>
        </p:txBody>
      </p:sp>
      <p:graphicFrame>
        <p:nvGraphicFramePr>
          <p:cNvPr id="6" name="Sisällön paikkamerkki 5" descr="Kuudesta suurimmasta kaupungista työttömyysaste oli huhtikuussa 2026 korkein Tampereella (15,4 %) ja matalin Espoossa (11,1 %).">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4171147253"/>
              </p:ext>
            </p:extLst>
          </p:nvPr>
        </p:nvGraphicFramePr>
        <p:xfrm>
          <a:off x="838200" y="177704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168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380C1-E150-EC19-9EB0-F60DB4EEEFC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C202069-F305-7FFC-D65C-BDC9EF4FF306}"/>
              </a:ext>
            </a:extLst>
          </p:cNvPr>
          <p:cNvSpPr>
            <a:spLocks noGrp="1"/>
          </p:cNvSpPr>
          <p:nvPr>
            <p:ph type="title"/>
          </p:nvPr>
        </p:nvSpPr>
        <p:spPr>
          <a:xfrm>
            <a:off x="576000" y="365125"/>
            <a:ext cx="10515600" cy="1325563"/>
          </a:xfrm>
        </p:spPr>
        <p:txBody>
          <a:bodyPr/>
          <a:lstStyle/>
          <a:p>
            <a:r>
              <a:rPr lang="fi-FI" sz="3000" dirty="0">
                <a:cs typeface="Times New Roman" charset="0"/>
              </a:rPr>
              <a:t>Työttömyysaste (%) Vantaalla ja muissa suurissa kaupungeissa vuoden 2022 tammikuusta lähtien</a:t>
            </a:r>
            <a:endParaRPr lang="fi-FI" sz="3000" dirty="0"/>
          </a:p>
        </p:txBody>
      </p:sp>
      <p:sp>
        <p:nvSpPr>
          <p:cNvPr id="3" name="Alatunnisteen paikkamerkki 3">
            <a:extLst>
              <a:ext uri="{FF2B5EF4-FFF2-40B4-BE49-F238E27FC236}">
                <a16:creationId xmlns:a16="http://schemas.microsoft.com/office/drawing/2014/main" id="{E554049E-E57F-EEDD-9635-9961AEF84A1E}"/>
              </a:ext>
            </a:extLst>
          </p:cNvPr>
          <p:cNvSpPr txBox="1">
            <a:spLocks/>
          </p:cNvSpPr>
          <p:nvPr/>
        </p:nvSpPr>
        <p:spPr>
          <a:xfrm>
            <a:off x="576000" y="6244781"/>
            <a:ext cx="600142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27.5.2026)</a:t>
            </a:r>
            <a:endParaRPr lang="fi-FI" sz="1000" dirty="0">
              <a:solidFill>
                <a:srgbClr val="FF0000"/>
              </a:solidFill>
            </a:endParaRPr>
          </a:p>
          <a:p>
            <a:endParaRPr lang="fi-FI" sz="1000" dirty="0"/>
          </a:p>
        </p:txBody>
      </p:sp>
      <p:graphicFrame>
        <p:nvGraphicFramePr>
          <p:cNvPr id="10" name="Sisällön paikkamerkki 9" descr="Kuudesta suurimmasta kaupungista Oulun työttömyysaste laski maaliskuusta huhtikuuhun eniten, 0,4 prosenttiyksikköä.">
            <a:extLst>
              <a:ext uri="{FF2B5EF4-FFF2-40B4-BE49-F238E27FC236}">
                <a16:creationId xmlns:a16="http://schemas.microsoft.com/office/drawing/2014/main" id="{5EADF044-3A92-934B-047D-B975AC416E30}"/>
              </a:ext>
            </a:extLst>
          </p:cNvPr>
          <p:cNvGraphicFramePr>
            <a:graphicFrameLocks noGrp="1"/>
          </p:cNvGraphicFramePr>
          <p:nvPr>
            <p:ph idx="1"/>
            <p:extLst>
              <p:ext uri="{D42A27DB-BD31-4B8C-83A1-F6EECF244321}">
                <p14:modId xmlns:p14="http://schemas.microsoft.com/office/powerpoint/2010/main" val="2795883756"/>
              </p:ext>
            </p:extLst>
          </p:nvPr>
        </p:nvGraphicFramePr>
        <p:xfrm>
          <a:off x="766354" y="1883347"/>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661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575649" y="493050"/>
            <a:ext cx="10117975" cy="995915"/>
          </a:xfrm>
        </p:spPr>
        <p:txBody>
          <a:bodyPr/>
          <a:lstStyle/>
          <a:p>
            <a:r>
              <a:rPr lang="fi-FI" sz="3000" dirty="0">
                <a:cs typeface="Times New Roman" charset="0"/>
              </a:rPr>
              <a:t>Työttömyysaste (%) Helsingin seudun kunnissa 2025 ja 2026</a:t>
            </a:r>
            <a:endParaRPr lang="fi-FI" sz="3000" dirty="0"/>
          </a:p>
        </p:txBody>
      </p:sp>
      <p:sp>
        <p:nvSpPr>
          <p:cNvPr id="3" name="Alatunnisteen paikkamerkki 3">
            <a:extLst>
              <a:ext uri="{FF2B5EF4-FFF2-40B4-BE49-F238E27FC236}">
                <a16:creationId xmlns:a16="http://schemas.microsoft.com/office/drawing/2014/main" id="{5778B262-FCFC-F6EB-D61D-BCDEFACE1CB1}"/>
              </a:ext>
            </a:extLst>
          </p:cNvPr>
          <p:cNvSpPr txBox="1">
            <a:spLocks/>
          </p:cNvSpPr>
          <p:nvPr/>
        </p:nvSpPr>
        <p:spPr>
          <a:xfrm>
            <a:off x="576000" y="6244781"/>
            <a:ext cx="614430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27.5.2026)</a:t>
            </a:r>
            <a:endParaRPr lang="fi-FI" sz="1000" dirty="0">
              <a:solidFill>
                <a:srgbClr val="FF0000"/>
              </a:solidFill>
            </a:endParaRPr>
          </a:p>
          <a:p>
            <a:endParaRPr lang="fi-FI" sz="1000" dirty="0"/>
          </a:p>
        </p:txBody>
      </p:sp>
      <p:graphicFrame>
        <p:nvGraphicFramePr>
          <p:cNvPr id="7" name="Sisällön paikkamerkki 6" descr="Helsingin seudun kunnista työttömyysaste oli huhtikuussa 2026 korkein Vantaalla (14,4 %) ja alhaisin Sipoossa (7,3 %).">
            <a:extLst>
              <a:ext uri="{FF2B5EF4-FFF2-40B4-BE49-F238E27FC236}">
                <a16:creationId xmlns:a16="http://schemas.microsoft.com/office/drawing/2014/main" id="{00000000-0008-0000-0900-000002000000}"/>
              </a:ext>
            </a:extLst>
          </p:cNvPr>
          <p:cNvGraphicFramePr>
            <a:graphicFrameLocks noGrp="1"/>
          </p:cNvGraphicFramePr>
          <p:nvPr>
            <p:ph idx="1"/>
            <p:extLst>
              <p:ext uri="{D42A27DB-BD31-4B8C-83A1-F6EECF244321}">
                <p14:modId xmlns:p14="http://schemas.microsoft.com/office/powerpoint/2010/main" val="3902795549"/>
              </p:ext>
            </p:extLst>
          </p:nvPr>
        </p:nvGraphicFramePr>
        <p:xfrm>
          <a:off x="763694" y="169576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779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560F6A-66A5-4438-B9EF-7D1FE6AEADBE}"/>
              </a:ext>
            </a:extLst>
          </p:cNvPr>
          <p:cNvSpPr>
            <a:spLocks noGrp="1"/>
          </p:cNvSpPr>
          <p:nvPr>
            <p:ph type="title"/>
          </p:nvPr>
        </p:nvSpPr>
        <p:spPr>
          <a:xfrm>
            <a:off x="838200" y="365129"/>
            <a:ext cx="10117975" cy="1039021"/>
          </a:xfrm>
        </p:spPr>
        <p:txBody>
          <a:bodyPr/>
          <a:lstStyle/>
          <a:p>
            <a:r>
              <a:rPr lang="fi-FI" sz="3200" dirty="0"/>
              <a:t>Väestönmuutosten ennakkotiedot Vantaalla tammi-huhtikuussa 2026</a:t>
            </a:r>
          </a:p>
        </p:txBody>
      </p:sp>
      <p:pic>
        <p:nvPicPr>
          <p:cNvPr id="3" name="Kuva 2" descr="Tilastokeskuksen ennakkotietojen mukaan Vantaan väestö on vähentynyt 164 hengellä alkuvuoden aikana. Nettomaahanmuutto oli lähes 400 henkeä miinuksella, mikä johtui tietojen korjauksesta Suomen väestötietojärjestelmään. Korjauksen takia virolaisten maastamuuttoja on kirjattu poikkeuksellisen suuri määrä.">
            <a:extLst>
              <a:ext uri="{FF2B5EF4-FFF2-40B4-BE49-F238E27FC236}">
                <a16:creationId xmlns:a16="http://schemas.microsoft.com/office/drawing/2014/main" id="{CAEA45D9-558B-2FF8-B3B4-5C784762E441}"/>
              </a:ext>
            </a:extLst>
          </p:cNvPr>
          <p:cNvPicPr/>
          <p:nvPr/>
        </p:nvPicPr>
        <p:blipFill>
          <a:blip r:embed="rId2"/>
          <a:stretch>
            <a:fillRect/>
          </a:stretch>
        </p:blipFill>
        <p:spPr>
          <a:xfrm>
            <a:off x="908050" y="1546225"/>
            <a:ext cx="9656763" cy="4410075"/>
          </a:xfrm>
          <a:prstGeom prst="rect">
            <a:avLst/>
          </a:prstGeom>
        </p:spPr>
      </p:pic>
      <p:sp>
        <p:nvSpPr>
          <p:cNvPr id="8" name="Alatunnisteen paikkamerkki 3">
            <a:extLst>
              <a:ext uri="{FF2B5EF4-FFF2-40B4-BE49-F238E27FC236}">
                <a16:creationId xmlns:a16="http://schemas.microsoft.com/office/drawing/2014/main" id="{AE94642D-718C-443D-B1D4-ADB0E3A310EC}"/>
              </a:ext>
            </a:extLst>
          </p:cNvPr>
          <p:cNvSpPr txBox="1">
            <a:spLocks/>
          </p:cNvSpPr>
          <p:nvPr/>
        </p:nvSpPr>
        <p:spPr>
          <a:xfrm>
            <a:off x="828000" y="6288359"/>
            <a:ext cx="8710874"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21.5.2026)</a:t>
            </a:r>
          </a:p>
        </p:txBody>
      </p:sp>
    </p:spTree>
    <p:extLst>
      <p:ext uri="{BB962C8B-B14F-4D97-AF65-F5344CB8AC3E}">
        <p14:creationId xmlns:p14="http://schemas.microsoft.com/office/powerpoint/2010/main" val="661656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cs typeface="Times New Roman" charset="0"/>
              </a:rPr>
              <a:t>Alle 25-vuotiaiden työttömien määrä isoissa kaupungeissa 2025 ja 2026 </a:t>
            </a:r>
            <a:endParaRPr lang="fi-FI" sz="3000" dirty="0"/>
          </a:p>
        </p:txBody>
      </p:sp>
      <p:sp>
        <p:nvSpPr>
          <p:cNvPr id="3" name="Alatunnisteen paikkamerkki 3">
            <a:extLst>
              <a:ext uri="{FF2B5EF4-FFF2-40B4-BE49-F238E27FC236}">
                <a16:creationId xmlns:a16="http://schemas.microsoft.com/office/drawing/2014/main" id="{B1407520-49E8-229B-4A60-D768803A4990}"/>
              </a:ext>
            </a:extLst>
          </p:cNvPr>
          <p:cNvSpPr txBox="1">
            <a:spLocks/>
          </p:cNvSpPr>
          <p:nvPr/>
        </p:nvSpPr>
        <p:spPr>
          <a:xfrm>
            <a:off x="828000" y="6244781"/>
            <a:ext cx="578235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27.5.2026)</a:t>
            </a:r>
            <a:endParaRPr lang="fi-FI" sz="1000" dirty="0">
              <a:solidFill>
                <a:srgbClr val="FF0000"/>
              </a:solidFill>
            </a:endParaRPr>
          </a:p>
          <a:p>
            <a:endParaRPr lang="fi-FI" sz="1000" dirty="0"/>
          </a:p>
        </p:txBody>
      </p:sp>
      <p:graphicFrame>
        <p:nvGraphicFramePr>
          <p:cNvPr id="6" name="Sisällön paikkamerkki 5" descr="Kaikissa suurissa kaupungeissa nuorisotyöttömiä oli huhtikuussa 2026 enemmän kuin samaan aikaan vuosi sitten.">
            <a:extLst>
              <a:ext uri="{FF2B5EF4-FFF2-40B4-BE49-F238E27FC236}">
                <a16:creationId xmlns:a16="http://schemas.microsoft.com/office/drawing/2014/main" id="{00000000-0008-0000-0B00-000002000000}"/>
              </a:ext>
            </a:extLst>
          </p:cNvPr>
          <p:cNvGraphicFramePr>
            <a:graphicFrameLocks noGrp="1"/>
          </p:cNvGraphicFramePr>
          <p:nvPr>
            <p:ph idx="1"/>
            <p:extLst>
              <p:ext uri="{D42A27DB-BD31-4B8C-83A1-F6EECF244321}">
                <p14:modId xmlns:p14="http://schemas.microsoft.com/office/powerpoint/2010/main" val="1176035548"/>
              </p:ext>
            </p:extLst>
          </p:nvPr>
        </p:nvGraphicFramePr>
        <p:xfrm>
          <a:off x="838200" y="1790595"/>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749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8588F-073C-018D-9471-4854C083867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8ADFCA4-B641-439D-AE95-AA1936750F4E}"/>
              </a:ext>
            </a:extLst>
          </p:cNvPr>
          <p:cNvSpPr>
            <a:spLocks noGrp="1"/>
          </p:cNvSpPr>
          <p:nvPr>
            <p:ph type="title"/>
          </p:nvPr>
        </p:nvSpPr>
        <p:spPr>
          <a:xfrm>
            <a:off x="828000" y="365125"/>
            <a:ext cx="10515600" cy="1325563"/>
          </a:xfrm>
        </p:spPr>
        <p:txBody>
          <a:bodyPr/>
          <a:lstStyle/>
          <a:p>
            <a:r>
              <a:rPr lang="fi-FI" sz="3000" dirty="0"/>
              <a:t>Pidempään kuin vuoden työttömänä olleiden määrä isoissa kaupungeissa 2025 ja 2026 </a:t>
            </a:r>
          </a:p>
        </p:txBody>
      </p:sp>
      <p:sp>
        <p:nvSpPr>
          <p:cNvPr id="3" name="Alatunnisteen paikkamerkki 3">
            <a:extLst>
              <a:ext uri="{FF2B5EF4-FFF2-40B4-BE49-F238E27FC236}">
                <a16:creationId xmlns:a16="http://schemas.microsoft.com/office/drawing/2014/main" id="{5D9901BE-14BA-0862-5FE7-00E16CD398E9}"/>
              </a:ext>
            </a:extLst>
          </p:cNvPr>
          <p:cNvSpPr txBox="1">
            <a:spLocks/>
          </p:cNvSpPr>
          <p:nvPr/>
        </p:nvSpPr>
        <p:spPr>
          <a:xfrm>
            <a:off x="828000" y="6244781"/>
            <a:ext cx="576330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27.5.2026)</a:t>
            </a:r>
            <a:endParaRPr lang="fi-FI" sz="1000" dirty="0">
              <a:solidFill>
                <a:srgbClr val="FF0000"/>
              </a:solidFill>
            </a:endParaRPr>
          </a:p>
          <a:p>
            <a:endParaRPr lang="fi-FI" sz="1000" dirty="0"/>
          </a:p>
        </p:txBody>
      </p:sp>
      <p:graphicFrame>
        <p:nvGraphicFramePr>
          <p:cNvPr id="7" name="Sisällön paikkamerkki 6" descr="Kaikissa suurissa kaupungeissa pitkäaikaistyöttömien määrä on hyvin korkealla tasolla, mutta maalis-huhtikuussa määrä kääntyi hienoiseen laskuun Vantaalla ja Helsingissä.">
            <a:extLst>
              <a:ext uri="{FF2B5EF4-FFF2-40B4-BE49-F238E27FC236}">
                <a16:creationId xmlns:a16="http://schemas.microsoft.com/office/drawing/2014/main" id="{00000000-0008-0000-0C00-000002000000}"/>
              </a:ext>
            </a:extLst>
          </p:cNvPr>
          <p:cNvGraphicFramePr>
            <a:graphicFrameLocks noGrp="1"/>
          </p:cNvGraphicFramePr>
          <p:nvPr>
            <p:ph idx="1"/>
            <p:extLst>
              <p:ext uri="{D42A27DB-BD31-4B8C-83A1-F6EECF244321}">
                <p14:modId xmlns:p14="http://schemas.microsoft.com/office/powerpoint/2010/main" val="3977103180"/>
              </p:ext>
            </p:extLst>
          </p:nvPr>
        </p:nvGraphicFramePr>
        <p:xfrm>
          <a:off x="838200" y="1883347"/>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660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t>Yritysten liikevaihdon kehitys päätoimialoilla Vantaalla vuodesta 2015 (2021=100)</a:t>
            </a:r>
          </a:p>
        </p:txBody>
      </p:sp>
      <p:sp>
        <p:nvSpPr>
          <p:cNvPr id="4" name="Alatunnisteen paikkamerkki 3">
            <a:extLst>
              <a:ext uri="{FF2B5EF4-FFF2-40B4-BE49-F238E27FC236}">
                <a16:creationId xmlns:a16="http://schemas.microsoft.com/office/drawing/2014/main" id="{0F217172-BD5A-412A-8C2B-DEE6E8244E31}"/>
              </a:ext>
            </a:extLst>
          </p:cNvPr>
          <p:cNvSpPr txBox="1">
            <a:spLocks/>
          </p:cNvSpPr>
          <p:nvPr/>
        </p:nvSpPr>
        <p:spPr>
          <a:xfrm>
            <a:off x="828000" y="6492875"/>
            <a:ext cx="742065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asiakaskohtainen suhdannepalvelu 23.12.2025</a:t>
            </a:r>
          </a:p>
        </p:txBody>
      </p:sp>
      <p:graphicFrame>
        <p:nvGraphicFramePr>
          <p:cNvPr id="6" name="Sisällön paikkamerkki 5" descr="Muiden toimialojen paitsi rakentamisen liikevaihdon trendi olivat vuoden 2025 kolmannella neljänneksellä lievässä kasvussa. Rakentamisen trendi pysyi koko vuoden 2025 kolmen ensimmäisen neljänneksen aikana samalla alhaisella tasollaan muuttumattomana.">
            <a:extLst>
              <a:ext uri="{FF2B5EF4-FFF2-40B4-BE49-F238E27FC236}">
                <a16:creationId xmlns:a16="http://schemas.microsoft.com/office/drawing/2014/main" id="{6F180218-1E7A-424B-BAD4-F0792378460B}"/>
              </a:ext>
            </a:extLst>
          </p:cNvPr>
          <p:cNvGraphicFramePr>
            <a:graphicFrameLocks noGrp="1"/>
          </p:cNvGraphicFramePr>
          <p:nvPr>
            <p:ph idx="1"/>
            <p:extLst>
              <p:ext uri="{D42A27DB-BD31-4B8C-83A1-F6EECF244321}">
                <p14:modId xmlns:p14="http://schemas.microsoft.com/office/powerpoint/2010/main" val="3011614445"/>
              </p:ext>
            </p:extLst>
          </p:nvPr>
        </p:nvGraphicFramePr>
        <p:xfrm>
          <a:off x="848400" y="16906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2488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t>Yritysten liikevaihdon ja palkkasumman kehitys Vantaalla ja Helsingin seudulla vuodesta 2015 (2021=100) </a:t>
            </a:r>
          </a:p>
        </p:txBody>
      </p:sp>
      <p:sp>
        <p:nvSpPr>
          <p:cNvPr id="4" name="Alatunnisteen paikkamerkki 3">
            <a:extLst>
              <a:ext uri="{FF2B5EF4-FFF2-40B4-BE49-F238E27FC236}">
                <a16:creationId xmlns:a16="http://schemas.microsoft.com/office/drawing/2014/main" id="{0F217172-BD5A-412A-8C2B-DEE6E8244E31}"/>
              </a:ext>
            </a:extLst>
          </p:cNvPr>
          <p:cNvSpPr txBox="1">
            <a:spLocks/>
          </p:cNvSpPr>
          <p:nvPr/>
        </p:nvSpPr>
        <p:spPr>
          <a:xfrm>
            <a:off x="827999" y="6492875"/>
            <a:ext cx="741112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asiakaskohtainen suhdannepalvelu 6.3.2026</a:t>
            </a:r>
          </a:p>
        </p:txBody>
      </p:sp>
      <p:graphicFrame>
        <p:nvGraphicFramePr>
          <p:cNvPr id="6" name="Sisällön paikkamerkki 5" descr="Vantaan liikevaihdon trendi lähti selvään kasvuun vuoden 2025 kolmannella neljänneksellä. Sama kehityssuunta on havaittavissa myös koko Helsingin seudulla. Palkkasumman trendi on myös hieman kasvussa samana ajanjaksona.">
            <a:extLst>
              <a:ext uri="{FF2B5EF4-FFF2-40B4-BE49-F238E27FC236}">
                <a16:creationId xmlns:a16="http://schemas.microsoft.com/office/drawing/2014/main" id="{3AC43175-1B6A-DBEE-6EC5-10ED7935197C}"/>
              </a:ext>
            </a:extLst>
          </p:cNvPr>
          <p:cNvGraphicFramePr>
            <a:graphicFrameLocks noGrp="1"/>
          </p:cNvGraphicFramePr>
          <p:nvPr>
            <p:ph idx="1"/>
            <p:extLst>
              <p:ext uri="{D42A27DB-BD31-4B8C-83A1-F6EECF244321}">
                <p14:modId xmlns:p14="http://schemas.microsoft.com/office/powerpoint/2010/main" val="2122604844"/>
              </p:ext>
            </p:extLst>
          </p:nvPr>
        </p:nvGraphicFramePr>
        <p:xfrm>
          <a:off x="838200" y="1931980"/>
          <a:ext cx="10515600" cy="4168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907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B3B96-E199-E40A-2574-163E24A6CC0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AF78D86-1EB0-3C44-0F86-EA7CF34D7CA8}"/>
              </a:ext>
            </a:extLst>
          </p:cNvPr>
          <p:cNvSpPr>
            <a:spLocks noGrp="1"/>
          </p:cNvSpPr>
          <p:nvPr>
            <p:ph type="title"/>
          </p:nvPr>
        </p:nvSpPr>
        <p:spPr>
          <a:xfrm>
            <a:off x="828000" y="347816"/>
            <a:ext cx="10262937" cy="1121997"/>
          </a:xfrm>
        </p:spPr>
        <p:txBody>
          <a:bodyPr/>
          <a:lstStyle/>
          <a:p>
            <a:r>
              <a:rPr lang="fi-FI" sz="3200" dirty="0"/>
              <a:t>Väestön kuukausikertymät Vantaalla vuosina 2023-2026 </a:t>
            </a:r>
            <a:r>
              <a:rPr lang="fi-FI" sz="2000" dirty="0"/>
              <a:t>(2025* ja 2026* ovat ennakkotietoja)</a:t>
            </a:r>
          </a:p>
        </p:txBody>
      </p:sp>
      <p:sp>
        <p:nvSpPr>
          <p:cNvPr id="3" name="Alatunnisteen paikkamerkki 3">
            <a:extLst>
              <a:ext uri="{FF2B5EF4-FFF2-40B4-BE49-F238E27FC236}">
                <a16:creationId xmlns:a16="http://schemas.microsoft.com/office/drawing/2014/main" id="{49E03BD3-DC07-857C-C354-A4CEC0437AAA}"/>
              </a:ext>
            </a:extLst>
          </p:cNvPr>
          <p:cNvSpPr txBox="1">
            <a:spLocks/>
          </p:cNvSpPr>
          <p:nvPr/>
        </p:nvSpPr>
        <p:spPr>
          <a:xfrm>
            <a:off x="828000" y="6287919"/>
            <a:ext cx="8773200" cy="27645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21.5.2026)</a:t>
            </a:r>
            <a:endParaRPr lang="fi-FI" sz="1000" dirty="0">
              <a:solidFill>
                <a:srgbClr val="FF0000"/>
              </a:solidFill>
            </a:endParaRPr>
          </a:p>
        </p:txBody>
      </p:sp>
      <p:graphicFrame>
        <p:nvGraphicFramePr>
          <p:cNvPr id="6" name="Sisällön paikkamerkki 5" descr="Tilastokeskuksen ennakkotietojen mukaan Vantaan väestö on vähentynyt 164 hengellä alkuvuoden aikana. Tämä johtui tietojen korjauksesta Suomen väestötietojärjestelmään, minkä yhteydessä virolaisten maastamuuttoja kirjattiin poikkeuksellisen suuri määrä.">
            <a:extLst>
              <a:ext uri="{FF2B5EF4-FFF2-40B4-BE49-F238E27FC236}">
                <a16:creationId xmlns:a16="http://schemas.microsoft.com/office/drawing/2014/main" id="{614550C6-E100-4880-B7B1-18C9506E6A9E}"/>
              </a:ext>
            </a:extLst>
          </p:cNvPr>
          <p:cNvGraphicFramePr>
            <a:graphicFrameLocks noGrp="1"/>
          </p:cNvGraphicFramePr>
          <p:nvPr>
            <p:ph idx="1"/>
            <p:extLst>
              <p:ext uri="{D42A27DB-BD31-4B8C-83A1-F6EECF244321}">
                <p14:modId xmlns:p14="http://schemas.microsoft.com/office/powerpoint/2010/main" val="2728234155"/>
              </p:ext>
            </p:extLst>
          </p:nvPr>
        </p:nvGraphicFramePr>
        <p:xfrm>
          <a:off x="838200" y="1813934"/>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894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0ACF8-3AB9-47D3-B4EA-923A584C6740}"/>
              </a:ext>
            </a:extLst>
          </p:cNvPr>
          <p:cNvSpPr>
            <a:spLocks noGrp="1"/>
          </p:cNvSpPr>
          <p:nvPr>
            <p:ph type="title"/>
          </p:nvPr>
        </p:nvSpPr>
        <p:spPr>
          <a:xfrm>
            <a:off x="946842" y="471424"/>
            <a:ext cx="10117975" cy="995915"/>
          </a:xfrm>
        </p:spPr>
        <p:txBody>
          <a:bodyPr/>
          <a:lstStyle/>
          <a:p>
            <a:r>
              <a:rPr lang="fi-FI" sz="2800" dirty="0">
                <a:cs typeface="Times New Roman" charset="0"/>
              </a:rPr>
              <a:t>Väestönmuutosten ennakkotiedot koko maassa, </a:t>
            </a:r>
            <a:br>
              <a:rPr lang="fi-FI" sz="2800" dirty="0">
                <a:cs typeface="Times New Roman" charset="0"/>
              </a:rPr>
            </a:br>
            <a:r>
              <a:rPr lang="fi-FI" sz="2800" dirty="0">
                <a:cs typeface="Times New Roman" charset="0"/>
              </a:rPr>
              <a:t>PK- ja KUUMA-seudulla sekä 10 suurimmassa kaupungissa tammi-huhtikuussa 2026</a:t>
            </a:r>
            <a:endParaRPr lang="fi-FI" sz="2800" dirty="0"/>
          </a:p>
        </p:txBody>
      </p:sp>
      <p:pic>
        <p:nvPicPr>
          <p:cNvPr id="4" name="Kuva 3" descr="Vuoden 2026 huhtikuussa Vantaalla oli 252 800 asukasta. Vantaa on Suomen neljänneksi suurin kaupunki.">
            <a:extLst>
              <a:ext uri="{FF2B5EF4-FFF2-40B4-BE49-F238E27FC236}">
                <a16:creationId xmlns:a16="http://schemas.microsoft.com/office/drawing/2014/main" id="{CAC6AA1D-CD67-A59F-2D3E-1FB697497D52}"/>
              </a:ext>
            </a:extLst>
          </p:cNvPr>
          <p:cNvPicPr/>
          <p:nvPr/>
        </p:nvPicPr>
        <p:blipFill>
          <a:blip r:embed="rId2"/>
          <a:stretch>
            <a:fillRect/>
          </a:stretch>
        </p:blipFill>
        <p:spPr>
          <a:xfrm>
            <a:off x="1049338" y="1746250"/>
            <a:ext cx="10444162" cy="4395788"/>
          </a:xfrm>
          <a:prstGeom prst="rect">
            <a:avLst/>
          </a:prstGeom>
        </p:spPr>
      </p:pic>
      <p:sp>
        <p:nvSpPr>
          <p:cNvPr id="5" name="Alatunnisteen paikkamerkki 3">
            <a:extLst>
              <a:ext uri="{FF2B5EF4-FFF2-40B4-BE49-F238E27FC236}">
                <a16:creationId xmlns:a16="http://schemas.microsoft.com/office/drawing/2014/main" id="{AD647379-A493-E8D7-6E26-77CD514266E5}"/>
              </a:ext>
            </a:extLst>
          </p:cNvPr>
          <p:cNvSpPr txBox="1">
            <a:spLocks/>
          </p:cNvSpPr>
          <p:nvPr/>
        </p:nvSpPr>
        <p:spPr>
          <a:xfrm>
            <a:off x="946800" y="6339191"/>
            <a:ext cx="5963325"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21.5.2026)</a:t>
            </a:r>
            <a:endParaRPr lang="fi-FI" sz="1000" dirty="0">
              <a:solidFill>
                <a:srgbClr val="FF0000"/>
              </a:solidFill>
            </a:endParaRPr>
          </a:p>
          <a:p>
            <a:endParaRPr lang="fi-FI" sz="1000" dirty="0">
              <a:solidFill>
                <a:srgbClr val="FF0000"/>
              </a:solidFill>
            </a:endParaRPr>
          </a:p>
        </p:txBody>
      </p:sp>
    </p:spTree>
    <p:extLst>
      <p:ext uri="{BB962C8B-B14F-4D97-AF65-F5344CB8AC3E}">
        <p14:creationId xmlns:p14="http://schemas.microsoft.com/office/powerpoint/2010/main" val="359330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C5B41-A0DD-6F52-DECC-8F6572C6D41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53F88A8-79E7-D35F-C07E-B5DA41D136E2}"/>
              </a:ext>
            </a:extLst>
          </p:cNvPr>
          <p:cNvSpPr>
            <a:spLocks noGrp="1"/>
          </p:cNvSpPr>
          <p:nvPr>
            <p:ph type="title"/>
          </p:nvPr>
        </p:nvSpPr>
        <p:spPr>
          <a:xfrm>
            <a:off x="828000" y="347817"/>
            <a:ext cx="10368536" cy="1091878"/>
          </a:xfrm>
        </p:spPr>
        <p:txBody>
          <a:bodyPr/>
          <a:lstStyle/>
          <a:p>
            <a:r>
              <a:rPr lang="fi-FI" sz="2800" dirty="0"/>
              <a:t>Väestönmuutosten ennakkotiedot kymmenessä suurimmassa kaupungissa tammi-huhtikuussa 2026</a:t>
            </a:r>
          </a:p>
        </p:txBody>
      </p:sp>
      <p:sp>
        <p:nvSpPr>
          <p:cNvPr id="3" name="Alatunnisteen paikkamerkki 3">
            <a:extLst>
              <a:ext uri="{FF2B5EF4-FFF2-40B4-BE49-F238E27FC236}">
                <a16:creationId xmlns:a16="http://schemas.microsoft.com/office/drawing/2014/main" id="{C1C6553F-FAA1-1FBE-818D-F7534DE5E2F1}"/>
              </a:ext>
            </a:extLst>
          </p:cNvPr>
          <p:cNvSpPr txBox="1">
            <a:spLocks/>
          </p:cNvSpPr>
          <p:nvPr/>
        </p:nvSpPr>
        <p:spPr>
          <a:xfrm>
            <a:off x="828000" y="6287919"/>
            <a:ext cx="8773200" cy="27645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21.5.2026, HUOM! Kuvio ei sisällä väkiluvun korjauksia.)</a:t>
            </a:r>
            <a:endParaRPr lang="fi-FI" sz="1000" dirty="0">
              <a:solidFill>
                <a:srgbClr val="FF0000"/>
              </a:solidFill>
            </a:endParaRPr>
          </a:p>
        </p:txBody>
      </p:sp>
      <p:graphicFrame>
        <p:nvGraphicFramePr>
          <p:cNvPr id="10" name="Sisällön paikkamerkki 9" descr="Helsingin väestö on kasvanut alkuvuoden aikana selvästi eniten, 1700 henkeä, minkä jälkeen tuli Espoo 800 hengen kasvullaan.">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1729010477"/>
              </p:ext>
            </p:extLst>
          </p:nvPr>
        </p:nvGraphicFramePr>
        <p:xfrm>
          <a:off x="754468" y="1629004"/>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793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9E975-427F-20C8-1FDE-4BDCDB13052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EC9A9CC-9842-DE0A-5EB7-C48CBDF0C640}"/>
              </a:ext>
            </a:extLst>
          </p:cNvPr>
          <p:cNvSpPr>
            <a:spLocks noGrp="1"/>
          </p:cNvSpPr>
          <p:nvPr>
            <p:ph type="title"/>
          </p:nvPr>
        </p:nvSpPr>
        <p:spPr>
          <a:xfrm>
            <a:off x="828000" y="451512"/>
            <a:ext cx="10262937" cy="1189670"/>
          </a:xfrm>
        </p:spPr>
        <p:txBody>
          <a:bodyPr/>
          <a:lstStyle/>
          <a:p>
            <a:r>
              <a:rPr lang="fi-FI" sz="2800" u="sng" dirty="0"/>
              <a:t>Ulkomailta</a:t>
            </a:r>
            <a:r>
              <a:rPr lang="fi-FI" sz="2800" dirty="0"/>
              <a:t> alueelle muuttaneet lähtömaanosan mukaan tammi-maaliskuussa 2026, ennakkotiedot neljännesvuosittain</a:t>
            </a:r>
          </a:p>
        </p:txBody>
      </p:sp>
      <p:sp>
        <p:nvSpPr>
          <p:cNvPr id="3" name="Alatunnisteen paikkamerkki 3">
            <a:extLst>
              <a:ext uri="{FF2B5EF4-FFF2-40B4-BE49-F238E27FC236}">
                <a16:creationId xmlns:a16="http://schemas.microsoft.com/office/drawing/2014/main" id="{7680B9B4-CCBB-CD8E-D9EB-604CA6F4B61B}"/>
              </a:ext>
            </a:extLst>
          </p:cNvPr>
          <p:cNvSpPr txBox="1">
            <a:spLocks/>
          </p:cNvSpPr>
          <p:nvPr/>
        </p:nvSpPr>
        <p:spPr>
          <a:xfrm>
            <a:off x="828000" y="6232366"/>
            <a:ext cx="7799910" cy="277817"/>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23.4.2026)</a:t>
            </a:r>
            <a:endParaRPr lang="fi-FI" sz="1000" dirty="0">
              <a:solidFill>
                <a:srgbClr val="FF0000"/>
              </a:solidFill>
            </a:endParaRPr>
          </a:p>
        </p:txBody>
      </p:sp>
      <p:graphicFrame>
        <p:nvGraphicFramePr>
          <p:cNvPr id="7" name="Sisällön paikkamerkki 6" descr="Vuoden 2026 tammi-maaliskuussa ulkomailta Vantaalle muuttaneista 45 prosenttia oli tullut Aasiasta, 32 prosenttia Euroopasta ja 11 prosenttia Afrikasta.">
            <a:extLst>
              <a:ext uri="{FF2B5EF4-FFF2-40B4-BE49-F238E27FC236}">
                <a16:creationId xmlns:a16="http://schemas.microsoft.com/office/drawing/2014/main" id="{A99AE3A7-1B0B-D85A-C645-9033401D1D5A}"/>
              </a:ext>
            </a:extLst>
          </p:cNvPr>
          <p:cNvGraphicFramePr>
            <a:graphicFrameLocks noGrp="1"/>
          </p:cNvGraphicFramePr>
          <p:nvPr>
            <p:ph idx="1"/>
            <p:extLst>
              <p:ext uri="{D42A27DB-BD31-4B8C-83A1-F6EECF244321}">
                <p14:modId xmlns:p14="http://schemas.microsoft.com/office/powerpoint/2010/main" val="3210805311"/>
              </p:ext>
            </p:extLst>
          </p:nvPr>
        </p:nvGraphicFramePr>
        <p:xfrm>
          <a:off x="657045" y="1889090"/>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09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B938A-A615-A8BA-DD78-4D582D712FC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EC6AC91-B5F4-9D05-FC4B-CE7BEAFE1831}"/>
              </a:ext>
            </a:extLst>
          </p:cNvPr>
          <p:cNvSpPr>
            <a:spLocks noGrp="1"/>
          </p:cNvSpPr>
          <p:nvPr>
            <p:ph type="title"/>
          </p:nvPr>
        </p:nvSpPr>
        <p:spPr>
          <a:xfrm>
            <a:off x="828000" y="347816"/>
            <a:ext cx="10262937" cy="1121997"/>
          </a:xfrm>
        </p:spPr>
        <p:txBody>
          <a:bodyPr/>
          <a:lstStyle/>
          <a:p>
            <a:r>
              <a:rPr lang="fi-FI" sz="2800" u="sng" dirty="0"/>
              <a:t>Kotimaan nettomuuton </a:t>
            </a:r>
            <a:r>
              <a:rPr lang="fi-FI" sz="2800" dirty="0"/>
              <a:t>ennakkotiedot kielen mukaan tammi-huhtikuussa 2026</a:t>
            </a:r>
            <a:endParaRPr lang="fi-FI" sz="1600" dirty="0"/>
          </a:p>
        </p:txBody>
      </p:sp>
      <p:sp>
        <p:nvSpPr>
          <p:cNvPr id="3" name="Alatunnisteen paikkamerkki 3">
            <a:extLst>
              <a:ext uri="{FF2B5EF4-FFF2-40B4-BE49-F238E27FC236}">
                <a16:creationId xmlns:a16="http://schemas.microsoft.com/office/drawing/2014/main" id="{5F1BD29A-AFBA-DCE8-7CAD-A80F33146D03}"/>
              </a:ext>
            </a:extLst>
          </p:cNvPr>
          <p:cNvSpPr txBox="1">
            <a:spLocks/>
          </p:cNvSpPr>
          <p:nvPr/>
        </p:nvSpPr>
        <p:spPr>
          <a:xfrm>
            <a:off x="828000" y="6287919"/>
            <a:ext cx="8021053" cy="27645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21.5.2026)</a:t>
            </a:r>
            <a:endParaRPr lang="fi-FI" sz="1000" dirty="0">
              <a:solidFill>
                <a:srgbClr val="FF0000"/>
              </a:solidFill>
            </a:endParaRPr>
          </a:p>
        </p:txBody>
      </p:sp>
      <p:graphicFrame>
        <p:nvGraphicFramePr>
          <p:cNvPr id="7" name="Sisällön paikkamerkki 6" descr="Kymmenestä suurimmasta kaupungista ainoastaan Helsinki, Lahti ja Pori saivat muualta Suomesta muuttovoittoa kotimaankielisestä väestöstä. Vieraskielisestä väestöstä muuttovoittoa saivat Helsinki, Espoo, Vantaa, Lahti ja Turku.">
            <a:extLst>
              <a:ext uri="{FF2B5EF4-FFF2-40B4-BE49-F238E27FC236}">
                <a16:creationId xmlns:a16="http://schemas.microsoft.com/office/drawing/2014/main" id="{BAAB6941-BF20-35C4-01C2-6EF828E308A1}"/>
              </a:ext>
            </a:extLst>
          </p:cNvPr>
          <p:cNvGraphicFramePr>
            <a:graphicFrameLocks noGrp="1"/>
          </p:cNvGraphicFramePr>
          <p:nvPr>
            <p:ph idx="1"/>
            <p:extLst>
              <p:ext uri="{D42A27DB-BD31-4B8C-83A1-F6EECF244321}">
                <p14:modId xmlns:p14="http://schemas.microsoft.com/office/powerpoint/2010/main" val="1240367857"/>
              </p:ext>
            </p:extLst>
          </p:nvPr>
        </p:nvGraphicFramePr>
        <p:xfrm>
          <a:off x="828000" y="1594626"/>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7945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A3AC8-D98D-F793-A3E4-6826F31C22C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06C9A71-4AB4-EBDD-7376-DA6D18A709F1}"/>
              </a:ext>
            </a:extLst>
          </p:cNvPr>
          <p:cNvSpPr>
            <a:spLocks noGrp="1"/>
          </p:cNvSpPr>
          <p:nvPr>
            <p:ph type="title"/>
          </p:nvPr>
        </p:nvSpPr>
        <p:spPr>
          <a:xfrm>
            <a:off x="630000" y="347817"/>
            <a:ext cx="10262937" cy="1141118"/>
          </a:xfrm>
        </p:spPr>
        <p:txBody>
          <a:bodyPr/>
          <a:lstStyle/>
          <a:p>
            <a:r>
              <a:rPr lang="fi-FI" sz="2800" u="sng" dirty="0"/>
              <a:t>Kotimaan nettomuuton </a:t>
            </a:r>
            <a:r>
              <a:rPr lang="fi-FI" sz="2800" dirty="0"/>
              <a:t>ennakkotiedot pääasiallisen toiminnan* mukaan tammikuussa 2026</a:t>
            </a:r>
          </a:p>
        </p:txBody>
      </p:sp>
      <p:sp>
        <p:nvSpPr>
          <p:cNvPr id="3" name="Alatunnisteen paikkamerkki 3">
            <a:extLst>
              <a:ext uri="{FF2B5EF4-FFF2-40B4-BE49-F238E27FC236}">
                <a16:creationId xmlns:a16="http://schemas.microsoft.com/office/drawing/2014/main" id="{816811AE-02C8-8FAA-23BE-D21533D4B84C}"/>
              </a:ext>
            </a:extLst>
          </p:cNvPr>
          <p:cNvSpPr txBox="1">
            <a:spLocks/>
          </p:cNvSpPr>
          <p:nvPr/>
        </p:nvSpPr>
        <p:spPr>
          <a:xfrm>
            <a:off x="630000" y="6178346"/>
            <a:ext cx="9760293" cy="56757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21.5.2026, tiedot päivittyvät hieman hitaammin kuin muut muuttotiedot)</a:t>
            </a:r>
          </a:p>
          <a:p>
            <a:endParaRPr lang="fi-FI" sz="500" dirty="0"/>
          </a:p>
          <a:p>
            <a:r>
              <a:rPr lang="fi-FI" sz="1000" dirty="0"/>
              <a:t>*Tilasto pohjautuu Tilastokeskuksen kokeelliseen tilastoon väestön pääasiallisesta toiminnasta. Työvoiman ulkopuolella oleviin kuuluu: </a:t>
            </a:r>
          </a:p>
          <a:p>
            <a:r>
              <a:rPr lang="fi-FI" sz="1000" dirty="0"/>
              <a:t>0-14 -vuotiaat, opiskelijat/koululaiset, eläkeläiset sekä muut työvoiman ulkopuolella olevat.</a:t>
            </a:r>
          </a:p>
          <a:p>
            <a:endParaRPr lang="fi-FI" sz="1000" dirty="0">
              <a:solidFill>
                <a:srgbClr val="FF0000"/>
              </a:solidFill>
            </a:endParaRPr>
          </a:p>
        </p:txBody>
      </p:sp>
      <p:graphicFrame>
        <p:nvGraphicFramePr>
          <p:cNvPr id="7" name="Sisällön paikkamerkki 6" descr="Vuoden 2026 tammikuussa kymmenestä suurimmasta kaupungista ainoastaan Lahti ja Kuopio saivat muualta Suomesta muuttovoittoa työllisistä.">
            <a:extLst>
              <a:ext uri="{FF2B5EF4-FFF2-40B4-BE49-F238E27FC236}">
                <a16:creationId xmlns:a16="http://schemas.microsoft.com/office/drawing/2014/main" id="{173C4D30-C1F6-7295-AF93-7DAD9A0F959B}"/>
              </a:ext>
            </a:extLst>
          </p:cNvPr>
          <p:cNvGraphicFramePr>
            <a:graphicFrameLocks noGrp="1"/>
          </p:cNvGraphicFramePr>
          <p:nvPr>
            <p:ph idx="1"/>
            <p:extLst>
              <p:ext uri="{D42A27DB-BD31-4B8C-83A1-F6EECF244321}">
                <p14:modId xmlns:p14="http://schemas.microsoft.com/office/powerpoint/2010/main" val="1119880463"/>
              </p:ext>
            </p:extLst>
          </p:nvPr>
        </p:nvGraphicFramePr>
        <p:xfrm>
          <a:off x="740229" y="1563688"/>
          <a:ext cx="10515600" cy="4168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032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cs typeface="Times New Roman" charset="0"/>
              </a:rPr>
              <a:t>Vantaalla myönnettyjen asuntorakentamislupien (asuntoja, ennakkotieto) kuukausikertymät vuosina 2023–2026</a:t>
            </a:r>
            <a:endParaRPr lang="fi-FI" sz="3000" dirty="0">
              <a:solidFill>
                <a:srgbClr val="FF0000"/>
              </a:solidFill>
            </a:endParaRPr>
          </a:p>
        </p:txBody>
      </p:sp>
      <p:sp>
        <p:nvSpPr>
          <p:cNvPr id="8" name="Alatunnisteen paikkamerkki 3">
            <a:extLst>
              <a:ext uri="{FF2B5EF4-FFF2-40B4-BE49-F238E27FC236}">
                <a16:creationId xmlns:a16="http://schemas.microsoft.com/office/drawing/2014/main" id="{51178D2F-9787-46E9-9CB0-A628A635A75F}"/>
              </a:ext>
            </a:extLst>
          </p:cNvPr>
          <p:cNvSpPr txBox="1">
            <a:spLocks/>
          </p:cNvSpPr>
          <p:nvPr/>
        </p:nvSpPr>
        <p:spPr>
          <a:xfrm>
            <a:off x="828000" y="6446634"/>
            <a:ext cx="8100046"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26.5.2026)</a:t>
            </a:r>
          </a:p>
        </p:txBody>
      </p:sp>
      <p:graphicFrame>
        <p:nvGraphicFramePr>
          <p:cNvPr id="3" name="Kaavio 2" descr="Vuoden 2026 ensimmäisen kolmanneksen aikana myönnettiin 358 asuntorakennuslupaa. Viime vuonna vastaavana ajanjaksona myönnettiin lupia reilut 250 vähemmän.">
            <a:extLst>
              <a:ext uri="{FF2B5EF4-FFF2-40B4-BE49-F238E27FC236}">
                <a16:creationId xmlns:a16="http://schemas.microsoft.com/office/drawing/2014/main" id="{F3D2F36B-6337-414D-ACE3-1E3F3F8FBAFB}"/>
              </a:ext>
            </a:extLst>
          </p:cNvPr>
          <p:cNvGraphicFramePr>
            <a:graphicFrameLocks noGrp="1"/>
          </p:cNvGraphicFramePr>
          <p:nvPr>
            <p:extLst>
              <p:ext uri="{D42A27DB-BD31-4B8C-83A1-F6EECF244321}">
                <p14:modId xmlns:p14="http://schemas.microsoft.com/office/powerpoint/2010/main" val="2914987476"/>
              </p:ext>
            </p:extLst>
          </p:nvPr>
        </p:nvGraphicFramePr>
        <p:xfrm>
          <a:off x="828000" y="1930298"/>
          <a:ext cx="10287000" cy="4276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6720530"/>
      </p:ext>
    </p:extLst>
  </p:cSld>
  <p:clrMapOvr>
    <a:masterClrMapping/>
  </p:clrMapOvr>
</p:sld>
</file>

<file path=ppt/theme/theme1.xml><?xml version="1.0" encoding="utf-8"?>
<a:theme xmlns:a="http://schemas.openxmlformats.org/drawingml/2006/main" name="Vantaa">
  <a:themeElements>
    <a:clrScheme name="Vantaan värit">
      <a:dk1>
        <a:sysClr val="windowText" lastClr="000000"/>
      </a:dk1>
      <a:lt1>
        <a:sysClr val="window" lastClr="FFFFFF"/>
      </a:lt1>
      <a:dk2>
        <a:srgbClr val="0E2841"/>
      </a:dk2>
      <a:lt2>
        <a:srgbClr val="E8E8E8"/>
      </a:lt2>
      <a:accent1>
        <a:srgbClr val="152B96"/>
      </a:accent1>
      <a:accent2>
        <a:srgbClr val="B8CDFF"/>
      </a:accent2>
      <a:accent3>
        <a:srgbClr val="006173"/>
      </a:accent3>
      <a:accent4>
        <a:srgbClr val="A2E4B8"/>
      </a:accent4>
      <a:accent5>
        <a:srgbClr val="F2A6DB"/>
      </a:accent5>
      <a:accent6>
        <a:srgbClr val="450099"/>
      </a:accent6>
      <a:hlink>
        <a:srgbClr val="467886"/>
      </a:hlink>
      <a:folHlink>
        <a:srgbClr val="96607D"/>
      </a:folHlink>
    </a:clrScheme>
    <a:fontScheme name="Vantaan diapohja">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ntaa" id="{21B67B9F-F8E6-49CF-B13E-A180DDC39C5C}" vid="{FADD3CA6-D46B-4E08-83F2-0C802D46F2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v1-Vantaan esityspohja - FI_2026_1 kansisivu</Template>
  <TotalTime>21440</TotalTime>
  <Words>670</Words>
  <Application>Microsoft Office PowerPoint</Application>
  <PresentationFormat>Laajakuva</PresentationFormat>
  <Paragraphs>69</Paragraphs>
  <Slides>23</Slides>
  <Notes>5</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23</vt:i4>
      </vt:variant>
    </vt:vector>
  </HeadingPairs>
  <TitlesOfParts>
    <vt:vector size="30" baseType="lpstr">
      <vt:lpstr>Arial</vt:lpstr>
      <vt:lpstr>Arial Black</vt:lpstr>
      <vt:lpstr>Calibri</vt:lpstr>
      <vt:lpstr>Poppins</vt:lpstr>
      <vt:lpstr>Times New Roman</vt:lpstr>
      <vt:lpstr>Wingdings</vt:lpstr>
      <vt:lpstr>Vantaa</vt:lpstr>
      <vt:lpstr>TILASTOJA  VANTAALTA</vt:lpstr>
      <vt:lpstr>Väestönmuutosten ennakkotiedot Vantaalla tammi-huhtikuussa 2026</vt:lpstr>
      <vt:lpstr>Väestön kuukausikertymät Vantaalla vuosina 2023-2026 (2025* ja 2026* ovat ennakkotietoja)</vt:lpstr>
      <vt:lpstr>Väestönmuutosten ennakkotiedot koko maassa,  PK- ja KUUMA-seudulla sekä 10 suurimmassa kaupungissa tammi-huhtikuussa 2026</vt:lpstr>
      <vt:lpstr>Väestönmuutosten ennakkotiedot kymmenessä suurimmassa kaupungissa tammi-huhtikuussa 2026</vt:lpstr>
      <vt:lpstr>Ulkomailta alueelle muuttaneet lähtömaanosan mukaan tammi-maaliskuussa 2026, ennakkotiedot neljännesvuosittain</vt:lpstr>
      <vt:lpstr>Kotimaan nettomuuton ennakkotiedot kielen mukaan tammi-huhtikuussa 2026</vt:lpstr>
      <vt:lpstr>Kotimaan nettomuuton ennakkotiedot pääasiallisen toiminnan* mukaan tammikuussa 2026</vt:lpstr>
      <vt:lpstr>Vantaalla myönnettyjen asuntorakentamislupien (asuntoja, ennakkotieto) kuukausikertymät vuosina 2023–2026</vt:lpstr>
      <vt:lpstr>Vantaalla aloitettujen asuntojen (ennakkotieto) kuukausikertymät vuosina 2023–2026</vt:lpstr>
      <vt:lpstr>Vantaalla valmistuneiden asuntojen (ennakkotieto) kuukausikertymät vuosina 2023–2026</vt:lpstr>
      <vt:lpstr>Työttömät ja lomautetut kuukausittain  Vantaalla vuoden 2016 tammikuusta lähtien</vt:lpstr>
      <vt:lpstr>Työttömät (lomautetut mukaan lukien) kuukauden lopussa vuosina 2023-2026</vt:lpstr>
      <vt:lpstr>Avoimet työpaikat kuukauden lopussa  vuosina 2023-2026</vt:lpstr>
      <vt:lpstr>Nuorten ja pitkäaikaistyöttömien määrät Vantaalla vuoden 2016 tammikuusta lähtien</vt:lpstr>
      <vt:lpstr>Työttömien miesten ja naisten määrät Vantaalla vuoden 2022 tammikuusta lähtien</vt:lpstr>
      <vt:lpstr>Työttömyysaste (%) Vantaalla ja muissa  suurissa kaupungeissa 2025 ja 2026</vt:lpstr>
      <vt:lpstr>Työttömyysaste (%) Vantaalla ja muissa suurissa kaupungeissa vuoden 2022 tammikuusta lähtien</vt:lpstr>
      <vt:lpstr>Työttömyysaste (%) Helsingin seudun kunnissa 2025 ja 2026</vt:lpstr>
      <vt:lpstr>Alle 25-vuotiaiden työttömien määrä isoissa kaupungeissa 2025 ja 2026 </vt:lpstr>
      <vt:lpstr>Pidempään kuin vuoden työttömänä olleiden määrä isoissa kaupungeissa 2025 ja 2026 </vt:lpstr>
      <vt:lpstr>Yritysten liikevaihdon kehitys päätoimialoilla Vantaalla vuodesta 2015 (2021=100)</vt:lpstr>
      <vt:lpstr>Yritysten liikevaihdon ja palkkasumman kehitys Vantaalla ja Helsingin seudulla vuodesta 2015 (2021=100)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Tilastoja Vantaalta</dc:title>
  <dc:creator>Lappalainen Markku</dc:creator>
  <cp:lastModifiedBy>Parviainen Elina</cp:lastModifiedBy>
  <cp:revision>1008</cp:revision>
  <cp:lastPrinted>2018-05-09T08:07:56Z</cp:lastPrinted>
  <dcterms:created xsi:type="dcterms:W3CDTF">2018-08-15T07:26:58Z</dcterms:created>
  <dcterms:modified xsi:type="dcterms:W3CDTF">2026-05-28T06:42:49Z</dcterms:modified>
</cp:coreProperties>
</file>